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123"/>
  </p:notesMasterIdLst>
  <p:handoutMasterIdLst>
    <p:handoutMasterId r:id="rId124"/>
  </p:handoutMasterIdLst>
  <p:sldIdLst>
    <p:sldId id="307" r:id="rId2"/>
    <p:sldId id="841" r:id="rId3"/>
    <p:sldId id="977" r:id="rId4"/>
    <p:sldId id="467" r:id="rId5"/>
    <p:sldId id="477" r:id="rId6"/>
    <p:sldId id="478" r:id="rId7"/>
    <p:sldId id="784" r:id="rId8"/>
    <p:sldId id="785" r:id="rId9"/>
    <p:sldId id="780" r:id="rId10"/>
    <p:sldId id="635" r:id="rId11"/>
    <p:sldId id="636" r:id="rId12"/>
    <p:sldId id="864" r:id="rId13"/>
    <p:sldId id="865" r:id="rId14"/>
    <p:sldId id="866" r:id="rId15"/>
    <p:sldId id="867" r:id="rId16"/>
    <p:sldId id="868" r:id="rId17"/>
    <p:sldId id="978" r:id="rId18"/>
    <p:sldId id="869" r:id="rId19"/>
    <p:sldId id="870" r:id="rId20"/>
    <p:sldId id="871" r:id="rId21"/>
    <p:sldId id="979" r:id="rId22"/>
    <p:sldId id="872" r:id="rId23"/>
    <p:sldId id="873" r:id="rId24"/>
    <p:sldId id="874" r:id="rId25"/>
    <p:sldId id="875" r:id="rId26"/>
    <p:sldId id="876" r:id="rId27"/>
    <p:sldId id="877" r:id="rId28"/>
    <p:sldId id="878" r:id="rId29"/>
    <p:sldId id="879" r:id="rId30"/>
    <p:sldId id="881" r:id="rId31"/>
    <p:sldId id="883" r:id="rId32"/>
    <p:sldId id="884" r:id="rId33"/>
    <p:sldId id="885" r:id="rId34"/>
    <p:sldId id="886" r:id="rId35"/>
    <p:sldId id="887" r:id="rId36"/>
    <p:sldId id="888" r:id="rId37"/>
    <p:sldId id="889" r:id="rId38"/>
    <p:sldId id="890" r:id="rId39"/>
    <p:sldId id="882" r:id="rId40"/>
    <p:sldId id="891" r:id="rId41"/>
    <p:sldId id="892" r:id="rId42"/>
    <p:sldId id="893" r:id="rId43"/>
    <p:sldId id="894" r:id="rId44"/>
    <p:sldId id="895" r:id="rId45"/>
    <p:sldId id="896" r:id="rId46"/>
    <p:sldId id="980" r:id="rId47"/>
    <p:sldId id="897" r:id="rId48"/>
    <p:sldId id="898" r:id="rId49"/>
    <p:sldId id="899" r:id="rId50"/>
    <p:sldId id="900" r:id="rId51"/>
    <p:sldId id="901" r:id="rId52"/>
    <p:sldId id="902" r:id="rId53"/>
    <p:sldId id="903" r:id="rId54"/>
    <p:sldId id="904" r:id="rId55"/>
    <p:sldId id="905" r:id="rId56"/>
    <p:sldId id="906" r:id="rId57"/>
    <p:sldId id="907" r:id="rId58"/>
    <p:sldId id="908" r:id="rId59"/>
    <p:sldId id="909" r:id="rId60"/>
    <p:sldId id="910" r:id="rId61"/>
    <p:sldId id="911" r:id="rId62"/>
    <p:sldId id="912" r:id="rId63"/>
    <p:sldId id="913" r:id="rId64"/>
    <p:sldId id="914" r:id="rId65"/>
    <p:sldId id="915" r:id="rId66"/>
    <p:sldId id="916" r:id="rId67"/>
    <p:sldId id="917" r:id="rId68"/>
    <p:sldId id="918" r:id="rId69"/>
    <p:sldId id="919" r:id="rId70"/>
    <p:sldId id="981" r:id="rId71"/>
    <p:sldId id="924" r:id="rId72"/>
    <p:sldId id="925" r:id="rId73"/>
    <p:sldId id="926" r:id="rId74"/>
    <p:sldId id="927" r:id="rId75"/>
    <p:sldId id="928" r:id="rId76"/>
    <p:sldId id="929" r:id="rId77"/>
    <p:sldId id="930" r:id="rId78"/>
    <p:sldId id="931" r:id="rId79"/>
    <p:sldId id="932" r:id="rId80"/>
    <p:sldId id="933" r:id="rId81"/>
    <p:sldId id="934" r:id="rId82"/>
    <p:sldId id="936" r:id="rId83"/>
    <p:sldId id="937" r:id="rId84"/>
    <p:sldId id="938" r:id="rId85"/>
    <p:sldId id="939" r:id="rId86"/>
    <p:sldId id="940" r:id="rId87"/>
    <p:sldId id="982" r:id="rId88"/>
    <p:sldId id="941" r:id="rId89"/>
    <p:sldId id="942" r:id="rId90"/>
    <p:sldId id="921" r:id="rId91"/>
    <p:sldId id="983" r:id="rId92"/>
    <p:sldId id="946" r:id="rId93"/>
    <p:sldId id="922" r:id="rId94"/>
    <p:sldId id="949" r:id="rId95"/>
    <p:sldId id="950" r:id="rId96"/>
    <p:sldId id="923" r:id="rId97"/>
    <p:sldId id="951" r:id="rId98"/>
    <p:sldId id="953" r:id="rId99"/>
    <p:sldId id="961" r:id="rId100"/>
    <p:sldId id="954" r:id="rId101"/>
    <p:sldId id="955" r:id="rId102"/>
    <p:sldId id="956" r:id="rId103"/>
    <p:sldId id="943" r:id="rId104"/>
    <p:sldId id="962" r:id="rId105"/>
    <p:sldId id="965" r:id="rId106"/>
    <p:sldId id="966" r:id="rId107"/>
    <p:sldId id="944" r:id="rId108"/>
    <p:sldId id="967" r:id="rId109"/>
    <p:sldId id="968" r:id="rId110"/>
    <p:sldId id="969" r:id="rId111"/>
    <p:sldId id="985" r:id="rId112"/>
    <p:sldId id="945" r:id="rId113"/>
    <p:sldId id="970" r:id="rId114"/>
    <p:sldId id="971" r:id="rId115"/>
    <p:sldId id="972" r:id="rId116"/>
    <p:sldId id="973" r:id="rId117"/>
    <p:sldId id="948" r:id="rId118"/>
    <p:sldId id="974" r:id="rId119"/>
    <p:sldId id="975" r:id="rId120"/>
    <p:sldId id="976" r:id="rId121"/>
    <p:sldId id="984" r:id="rId122"/>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59" autoAdjust="0"/>
    <p:restoredTop sz="92254" autoAdjust="0"/>
  </p:normalViewPr>
  <p:slideViewPr>
    <p:cSldViewPr>
      <p:cViewPr>
        <p:scale>
          <a:sx n="100" d="100"/>
          <a:sy n="100" d="100"/>
        </p:scale>
        <p:origin x="-462" y="-312"/>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46.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image" Target="../media/image5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image" Target="../media/image6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2016/2/27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2016/2/27</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63621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3" r:id="rId3"/>
    <p:sldLayoutId id="2147483817" r:id="rId4"/>
    <p:sldLayoutId id="2147483815" r:id="rId5"/>
    <p:sldLayoutId id="2147483816" r:id="rId6"/>
    <p:sldLayoutId id="2147483818" r:id="rId7"/>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69.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45.xml"/><Relationship Id="rId4" Type="http://schemas.openxmlformats.org/officeDocument/2006/relationships/slide" Target="slide20.xml"/></Relationships>
</file>

<file path=ppt/slides/_rels/slide10.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oleObject" Target="../embeddings/oleObject1.bin"/><Relationship Id="rId7" Type="http://schemas.openxmlformats.org/officeDocument/2006/relationships/slide" Target="slide6.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slide" Target="slide5.xml"/><Relationship Id="rId5" Type="http://schemas.openxmlformats.org/officeDocument/2006/relationships/image" Target="../media/image5.emf"/><Relationship Id="rId4" Type="http://schemas.openxmlformats.org/officeDocument/2006/relationships/package" Target="../embeddings/Microsoft_Word___1.docx"/><Relationship Id="rId9" Type="http://schemas.openxmlformats.org/officeDocument/2006/relationships/slide" Target="slide12.xml"/></Relationships>
</file>

<file path=ppt/slides/_rels/slide100.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slide" Target="slide96.xml"/><Relationship Id="rId7" Type="http://schemas.openxmlformats.org/officeDocument/2006/relationships/slide" Target="slide117.xml"/><Relationship Id="rId2" Type="http://schemas.openxmlformats.org/officeDocument/2006/relationships/slide" Target="slide93.xml"/><Relationship Id="rId1" Type="http://schemas.openxmlformats.org/officeDocument/2006/relationships/slideLayout" Target="../slideLayouts/slideLayout3.xml"/><Relationship Id="rId6" Type="http://schemas.openxmlformats.org/officeDocument/2006/relationships/slide" Target="slide112.xml"/><Relationship Id="rId5" Type="http://schemas.openxmlformats.org/officeDocument/2006/relationships/slide" Target="slide107.xml"/><Relationship Id="rId4" Type="http://schemas.openxmlformats.org/officeDocument/2006/relationships/slide" Target="slide103.xml"/></Relationships>
</file>

<file path=ppt/slides/_rels/slide101.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slide" Target="slide96.xml"/><Relationship Id="rId7" Type="http://schemas.openxmlformats.org/officeDocument/2006/relationships/slide" Target="slide117.xml"/><Relationship Id="rId2" Type="http://schemas.openxmlformats.org/officeDocument/2006/relationships/slide" Target="slide93.xml"/><Relationship Id="rId1" Type="http://schemas.openxmlformats.org/officeDocument/2006/relationships/slideLayout" Target="../slideLayouts/slideLayout3.xml"/><Relationship Id="rId6" Type="http://schemas.openxmlformats.org/officeDocument/2006/relationships/slide" Target="slide112.xml"/><Relationship Id="rId5" Type="http://schemas.openxmlformats.org/officeDocument/2006/relationships/slide" Target="slide107.xml"/><Relationship Id="rId4" Type="http://schemas.openxmlformats.org/officeDocument/2006/relationships/slide" Target="slide103.xml"/><Relationship Id="rId9" Type="http://schemas.openxmlformats.org/officeDocument/2006/relationships/slide" Target="slide102.xml"/></Relationships>
</file>

<file path=ppt/slides/_rels/slide102.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package" Target="../embeddings/Microsoft_Word___18.docx"/><Relationship Id="rId3" Type="http://schemas.openxmlformats.org/officeDocument/2006/relationships/slide" Target="slide93.xml"/><Relationship Id="rId7" Type="http://schemas.openxmlformats.org/officeDocument/2006/relationships/slide" Target="slide112.xml"/><Relationship Id="rId12" Type="http://schemas.openxmlformats.org/officeDocument/2006/relationships/oleObject" Target="../embeddings/oleObject17.bin"/><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slide" Target="slide107.xml"/><Relationship Id="rId11" Type="http://schemas.openxmlformats.org/officeDocument/2006/relationships/image" Target="../media/image50.emf"/><Relationship Id="rId5" Type="http://schemas.openxmlformats.org/officeDocument/2006/relationships/slide" Target="slide103.xml"/><Relationship Id="rId15" Type="http://schemas.openxmlformats.org/officeDocument/2006/relationships/slide" Target="slide91.xml"/><Relationship Id="rId10" Type="http://schemas.openxmlformats.org/officeDocument/2006/relationships/package" Target="../embeddings/Microsoft_Word___17.docx"/><Relationship Id="rId4" Type="http://schemas.openxmlformats.org/officeDocument/2006/relationships/slide" Target="slide96.xml"/><Relationship Id="rId9" Type="http://schemas.openxmlformats.org/officeDocument/2006/relationships/oleObject" Target="../embeddings/oleObject16.bin"/><Relationship Id="rId14" Type="http://schemas.openxmlformats.org/officeDocument/2006/relationships/image" Target="../media/image51.emf"/></Relationships>
</file>

<file path=ppt/slides/_rels/slide10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slide" Target="slide96.xml"/><Relationship Id="rId7" Type="http://schemas.openxmlformats.org/officeDocument/2006/relationships/slide" Target="slide117.xml"/><Relationship Id="rId2" Type="http://schemas.openxmlformats.org/officeDocument/2006/relationships/slide" Target="slide93.xml"/><Relationship Id="rId1" Type="http://schemas.openxmlformats.org/officeDocument/2006/relationships/slideLayout" Target="../slideLayouts/slideLayout3.xml"/><Relationship Id="rId6" Type="http://schemas.openxmlformats.org/officeDocument/2006/relationships/slide" Target="slide112.xml"/><Relationship Id="rId5" Type="http://schemas.openxmlformats.org/officeDocument/2006/relationships/slide" Target="slide107.xml"/><Relationship Id="rId4" Type="http://schemas.openxmlformats.org/officeDocument/2006/relationships/slide" Target="slide103.xml"/><Relationship Id="rId9" Type="http://schemas.openxmlformats.org/officeDocument/2006/relationships/slide" Target="slide91.xml"/></Relationships>
</file>

<file path=ppt/slides/_rels/slide104.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slide" Target="slide96.xml"/><Relationship Id="rId7" Type="http://schemas.openxmlformats.org/officeDocument/2006/relationships/slide" Target="slide117.xml"/><Relationship Id="rId2" Type="http://schemas.openxmlformats.org/officeDocument/2006/relationships/slide" Target="slide93.xml"/><Relationship Id="rId1" Type="http://schemas.openxmlformats.org/officeDocument/2006/relationships/slideLayout" Target="../slideLayouts/slideLayout3.xml"/><Relationship Id="rId6" Type="http://schemas.openxmlformats.org/officeDocument/2006/relationships/slide" Target="slide112.xml"/><Relationship Id="rId5" Type="http://schemas.openxmlformats.org/officeDocument/2006/relationships/slide" Target="slide107.xml"/><Relationship Id="rId4" Type="http://schemas.openxmlformats.org/officeDocument/2006/relationships/slide" Target="slide103.xml"/></Relationships>
</file>

<file path=ppt/slides/_rels/slide105.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package" Target="../embeddings/Microsoft_Word___20.docx"/><Relationship Id="rId3" Type="http://schemas.openxmlformats.org/officeDocument/2006/relationships/slide" Target="slide93.xml"/><Relationship Id="rId7" Type="http://schemas.openxmlformats.org/officeDocument/2006/relationships/slide" Target="slide112.xml"/><Relationship Id="rId12"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vmlDrawing" Target="../drawings/vmlDrawing13.vml"/><Relationship Id="rId6" Type="http://schemas.openxmlformats.org/officeDocument/2006/relationships/slide" Target="slide107.xml"/><Relationship Id="rId11" Type="http://schemas.openxmlformats.org/officeDocument/2006/relationships/image" Target="../media/image53.emf"/><Relationship Id="rId5" Type="http://schemas.openxmlformats.org/officeDocument/2006/relationships/slide" Target="slide103.xml"/><Relationship Id="rId15" Type="http://schemas.openxmlformats.org/officeDocument/2006/relationships/slide" Target="slide91.xml"/><Relationship Id="rId10" Type="http://schemas.openxmlformats.org/officeDocument/2006/relationships/package" Target="../embeddings/Microsoft_Word___19.docx"/><Relationship Id="rId4" Type="http://schemas.openxmlformats.org/officeDocument/2006/relationships/slide" Target="slide96.xml"/><Relationship Id="rId9" Type="http://schemas.openxmlformats.org/officeDocument/2006/relationships/oleObject" Target="../embeddings/oleObject18.bin"/><Relationship Id="rId14" Type="http://schemas.openxmlformats.org/officeDocument/2006/relationships/image" Target="../media/image54.emf"/></Relationships>
</file>

<file path=ppt/slides/_rels/slide106.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slide" Target="slide96.xml"/><Relationship Id="rId7" Type="http://schemas.openxmlformats.org/officeDocument/2006/relationships/slide" Target="slide117.xml"/><Relationship Id="rId2" Type="http://schemas.openxmlformats.org/officeDocument/2006/relationships/slide" Target="slide93.xml"/><Relationship Id="rId1" Type="http://schemas.openxmlformats.org/officeDocument/2006/relationships/slideLayout" Target="../slideLayouts/slideLayout3.xml"/><Relationship Id="rId6" Type="http://schemas.openxmlformats.org/officeDocument/2006/relationships/slide" Target="slide112.xml"/><Relationship Id="rId5" Type="http://schemas.openxmlformats.org/officeDocument/2006/relationships/slide" Target="slide107.xml"/><Relationship Id="rId4" Type="http://schemas.openxmlformats.org/officeDocument/2006/relationships/slide" Target="slide103.xml"/></Relationships>
</file>

<file path=ppt/slides/_rels/slide10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 Target="slide96.xml"/><Relationship Id="rId7" Type="http://schemas.openxmlformats.org/officeDocument/2006/relationships/slide" Target="slide117.xml"/><Relationship Id="rId2" Type="http://schemas.openxmlformats.org/officeDocument/2006/relationships/slide" Target="slide93.xml"/><Relationship Id="rId1" Type="http://schemas.openxmlformats.org/officeDocument/2006/relationships/slideLayout" Target="../slideLayouts/slideLayout3.xml"/><Relationship Id="rId6" Type="http://schemas.openxmlformats.org/officeDocument/2006/relationships/slide" Target="slide112.xml"/><Relationship Id="rId5" Type="http://schemas.openxmlformats.org/officeDocument/2006/relationships/slide" Target="slide107.xml"/><Relationship Id="rId10" Type="http://schemas.openxmlformats.org/officeDocument/2006/relationships/slide" Target="slide91.xml"/><Relationship Id="rId4" Type="http://schemas.openxmlformats.org/officeDocument/2006/relationships/slide" Target="slide103.xml"/><Relationship Id="rId9" Type="http://schemas.openxmlformats.org/officeDocument/2006/relationships/image" Target="../media/image56.png"/></Relationships>
</file>

<file path=ppt/slides/_rels/slide108.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slide" Target="slide96.xml"/><Relationship Id="rId7" Type="http://schemas.openxmlformats.org/officeDocument/2006/relationships/slide" Target="slide117.xml"/><Relationship Id="rId2" Type="http://schemas.openxmlformats.org/officeDocument/2006/relationships/slide" Target="slide93.xml"/><Relationship Id="rId1" Type="http://schemas.openxmlformats.org/officeDocument/2006/relationships/slideLayout" Target="../slideLayouts/slideLayout3.xml"/><Relationship Id="rId6" Type="http://schemas.openxmlformats.org/officeDocument/2006/relationships/slide" Target="slide112.xml"/><Relationship Id="rId5" Type="http://schemas.openxmlformats.org/officeDocument/2006/relationships/slide" Target="slide107.xml"/><Relationship Id="rId4" Type="http://schemas.openxmlformats.org/officeDocument/2006/relationships/slide" Target="slide103.xml"/></Relationships>
</file>

<file path=ppt/slides/_rels/slide109.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slide" Target="slide96.xml"/><Relationship Id="rId7" Type="http://schemas.openxmlformats.org/officeDocument/2006/relationships/slide" Target="slide117.xml"/><Relationship Id="rId2" Type="http://schemas.openxmlformats.org/officeDocument/2006/relationships/slide" Target="slide93.xml"/><Relationship Id="rId1" Type="http://schemas.openxmlformats.org/officeDocument/2006/relationships/slideLayout" Target="../slideLayouts/slideLayout3.xml"/><Relationship Id="rId6" Type="http://schemas.openxmlformats.org/officeDocument/2006/relationships/slide" Target="slide112.xml"/><Relationship Id="rId5" Type="http://schemas.openxmlformats.org/officeDocument/2006/relationships/slide" Target="slide107.xml"/><Relationship Id="rId4" Type="http://schemas.openxmlformats.org/officeDocument/2006/relationships/slide" Target="slide103.xml"/><Relationship Id="rId9" Type="http://schemas.openxmlformats.org/officeDocument/2006/relationships/slide" Target="slide110.xml"/></Relationships>
</file>

<file path=ppt/slides/_rels/slide1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5.xml"/><Relationship Id="rId1" Type="http://schemas.openxmlformats.org/officeDocument/2006/relationships/slideLayout" Target="../slideLayouts/slideLayout3.xml"/><Relationship Id="rId5" Type="http://schemas.openxmlformats.org/officeDocument/2006/relationships/slide" Target="slide12.xml"/><Relationship Id="rId4" Type="http://schemas.openxmlformats.org/officeDocument/2006/relationships/slide" Target="slide9.xml"/></Relationships>
</file>

<file path=ppt/slides/_rels/slide110.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slide" Target="slide96.xml"/><Relationship Id="rId7" Type="http://schemas.openxmlformats.org/officeDocument/2006/relationships/slide" Target="slide117.xml"/><Relationship Id="rId2" Type="http://schemas.openxmlformats.org/officeDocument/2006/relationships/slide" Target="slide93.xml"/><Relationship Id="rId1" Type="http://schemas.openxmlformats.org/officeDocument/2006/relationships/slideLayout" Target="../slideLayouts/slideLayout3.xml"/><Relationship Id="rId6" Type="http://schemas.openxmlformats.org/officeDocument/2006/relationships/slide" Target="slide112.xml"/><Relationship Id="rId5" Type="http://schemas.openxmlformats.org/officeDocument/2006/relationships/slide" Target="slide107.xml"/><Relationship Id="rId4" Type="http://schemas.openxmlformats.org/officeDocument/2006/relationships/slide" Target="slide103.xml"/></Relationships>
</file>

<file path=ppt/slides/_rels/slide111.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slide" Target="slide96.xml"/><Relationship Id="rId7" Type="http://schemas.openxmlformats.org/officeDocument/2006/relationships/slide" Target="slide117.xml"/><Relationship Id="rId2" Type="http://schemas.openxmlformats.org/officeDocument/2006/relationships/slide" Target="slide93.xml"/><Relationship Id="rId1" Type="http://schemas.openxmlformats.org/officeDocument/2006/relationships/slideLayout" Target="../slideLayouts/slideLayout3.xml"/><Relationship Id="rId6" Type="http://schemas.openxmlformats.org/officeDocument/2006/relationships/slide" Target="slide112.xml"/><Relationship Id="rId5" Type="http://schemas.openxmlformats.org/officeDocument/2006/relationships/slide" Target="slide107.xml"/><Relationship Id="rId4" Type="http://schemas.openxmlformats.org/officeDocument/2006/relationships/slide" Target="slide103.xml"/></Relationships>
</file>

<file path=ppt/slides/_rels/slide11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 Target="slide96.xml"/><Relationship Id="rId7" Type="http://schemas.openxmlformats.org/officeDocument/2006/relationships/slide" Target="slide117.xml"/><Relationship Id="rId2" Type="http://schemas.openxmlformats.org/officeDocument/2006/relationships/slide" Target="slide93.xml"/><Relationship Id="rId1" Type="http://schemas.openxmlformats.org/officeDocument/2006/relationships/slideLayout" Target="../slideLayouts/slideLayout3.xml"/><Relationship Id="rId6" Type="http://schemas.openxmlformats.org/officeDocument/2006/relationships/slide" Target="slide112.xml"/><Relationship Id="rId5" Type="http://schemas.openxmlformats.org/officeDocument/2006/relationships/slide" Target="slide107.xml"/><Relationship Id="rId10" Type="http://schemas.openxmlformats.org/officeDocument/2006/relationships/slide" Target="slide91.xml"/><Relationship Id="rId4" Type="http://schemas.openxmlformats.org/officeDocument/2006/relationships/slide" Target="slide103.xml"/><Relationship Id="rId9" Type="http://schemas.openxmlformats.org/officeDocument/2006/relationships/image" Target="../media/image58.png"/></Relationships>
</file>

<file path=ppt/slides/_rels/slide113.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slide" Target="slide96.xml"/><Relationship Id="rId7" Type="http://schemas.openxmlformats.org/officeDocument/2006/relationships/slide" Target="slide117.xml"/><Relationship Id="rId2" Type="http://schemas.openxmlformats.org/officeDocument/2006/relationships/slide" Target="slide93.xml"/><Relationship Id="rId1" Type="http://schemas.openxmlformats.org/officeDocument/2006/relationships/slideLayout" Target="../slideLayouts/slideLayout3.xml"/><Relationship Id="rId6" Type="http://schemas.openxmlformats.org/officeDocument/2006/relationships/slide" Target="slide112.xml"/><Relationship Id="rId5" Type="http://schemas.openxmlformats.org/officeDocument/2006/relationships/slide" Target="slide107.xml"/><Relationship Id="rId4" Type="http://schemas.openxmlformats.org/officeDocument/2006/relationships/slide" Target="slide103.xml"/></Relationships>
</file>

<file path=ppt/slides/_rels/slide114.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slide" Target="slide96.xml"/><Relationship Id="rId7" Type="http://schemas.openxmlformats.org/officeDocument/2006/relationships/slide" Target="slide117.xml"/><Relationship Id="rId2" Type="http://schemas.openxmlformats.org/officeDocument/2006/relationships/slide" Target="slide93.xml"/><Relationship Id="rId1" Type="http://schemas.openxmlformats.org/officeDocument/2006/relationships/slideLayout" Target="../slideLayouts/slideLayout3.xml"/><Relationship Id="rId6" Type="http://schemas.openxmlformats.org/officeDocument/2006/relationships/slide" Target="slide112.xml"/><Relationship Id="rId5" Type="http://schemas.openxmlformats.org/officeDocument/2006/relationships/slide" Target="slide107.xml"/><Relationship Id="rId4" Type="http://schemas.openxmlformats.org/officeDocument/2006/relationships/slide" Target="slide103.xml"/></Relationships>
</file>

<file path=ppt/slides/_rels/slide115.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slide" Target="slide96.xml"/><Relationship Id="rId7" Type="http://schemas.openxmlformats.org/officeDocument/2006/relationships/slide" Target="slide117.xml"/><Relationship Id="rId2" Type="http://schemas.openxmlformats.org/officeDocument/2006/relationships/slide" Target="slide93.xml"/><Relationship Id="rId1" Type="http://schemas.openxmlformats.org/officeDocument/2006/relationships/slideLayout" Target="../slideLayouts/slideLayout3.xml"/><Relationship Id="rId6" Type="http://schemas.openxmlformats.org/officeDocument/2006/relationships/slide" Target="slide112.xml"/><Relationship Id="rId5" Type="http://schemas.openxmlformats.org/officeDocument/2006/relationships/slide" Target="slide107.xml"/><Relationship Id="rId4" Type="http://schemas.openxmlformats.org/officeDocument/2006/relationships/slide" Target="slide103.xml"/></Relationships>
</file>

<file path=ppt/slides/_rels/slide116.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slide" Target="slide96.xml"/><Relationship Id="rId7" Type="http://schemas.openxmlformats.org/officeDocument/2006/relationships/slide" Target="slide117.xml"/><Relationship Id="rId2" Type="http://schemas.openxmlformats.org/officeDocument/2006/relationships/slide" Target="slide93.xml"/><Relationship Id="rId1" Type="http://schemas.openxmlformats.org/officeDocument/2006/relationships/slideLayout" Target="../slideLayouts/slideLayout3.xml"/><Relationship Id="rId6" Type="http://schemas.openxmlformats.org/officeDocument/2006/relationships/slide" Target="slide112.xml"/><Relationship Id="rId5" Type="http://schemas.openxmlformats.org/officeDocument/2006/relationships/slide" Target="slide107.xml"/><Relationship Id="rId4" Type="http://schemas.openxmlformats.org/officeDocument/2006/relationships/slide" Target="slide103.xml"/></Relationships>
</file>

<file path=ppt/slides/_rels/slide117.xml.rels><?xml version="1.0" encoding="UTF-8" standalone="yes"?>
<Relationships xmlns="http://schemas.openxmlformats.org/package/2006/relationships"><Relationship Id="rId8" Type="http://schemas.openxmlformats.org/officeDocument/2006/relationships/slide" Target="slide112.xml"/><Relationship Id="rId3" Type="http://schemas.openxmlformats.org/officeDocument/2006/relationships/slide" Target="slide117.xml"/><Relationship Id="rId7" Type="http://schemas.openxmlformats.org/officeDocument/2006/relationships/slide" Target="slide107.xml"/><Relationship Id="rId12" Type="http://schemas.openxmlformats.org/officeDocument/2006/relationships/slide" Target="slide91.xml"/><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slide" Target="slide103.xml"/><Relationship Id="rId11" Type="http://schemas.openxmlformats.org/officeDocument/2006/relationships/image" Target="../media/image59.emf"/><Relationship Id="rId5" Type="http://schemas.openxmlformats.org/officeDocument/2006/relationships/slide" Target="slide96.xml"/><Relationship Id="rId10" Type="http://schemas.openxmlformats.org/officeDocument/2006/relationships/package" Target="../embeddings/Microsoft_Word___21.docx"/><Relationship Id="rId4" Type="http://schemas.openxmlformats.org/officeDocument/2006/relationships/slide" Target="slide93.xml"/><Relationship Id="rId9" Type="http://schemas.openxmlformats.org/officeDocument/2006/relationships/oleObject" Target="../embeddings/oleObject20.bin"/></Relationships>
</file>

<file path=ppt/slides/_rels/slide118.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slide" Target="slide93.xml"/><Relationship Id="rId7" Type="http://schemas.openxmlformats.org/officeDocument/2006/relationships/slide" Target="slide112.xml"/><Relationship Id="rId2" Type="http://schemas.openxmlformats.org/officeDocument/2006/relationships/slide" Target="slide117.xml"/><Relationship Id="rId1" Type="http://schemas.openxmlformats.org/officeDocument/2006/relationships/slideLayout" Target="../slideLayouts/slideLayout3.xml"/><Relationship Id="rId6" Type="http://schemas.openxmlformats.org/officeDocument/2006/relationships/slide" Target="slide107.xml"/><Relationship Id="rId5" Type="http://schemas.openxmlformats.org/officeDocument/2006/relationships/slide" Target="slide103.xml"/><Relationship Id="rId4" Type="http://schemas.openxmlformats.org/officeDocument/2006/relationships/slide" Target="slide96.xml"/></Relationships>
</file>

<file path=ppt/slides/_rels/slide119.xml.rels><?xml version="1.0" encoding="UTF-8" standalone="yes"?>
<Relationships xmlns="http://schemas.openxmlformats.org/package/2006/relationships"><Relationship Id="rId8" Type="http://schemas.openxmlformats.org/officeDocument/2006/relationships/slide" Target="slide112.xml"/><Relationship Id="rId13" Type="http://schemas.openxmlformats.org/officeDocument/2006/relationships/package" Target="../embeddings/Microsoft_Word___23.docx"/><Relationship Id="rId3" Type="http://schemas.openxmlformats.org/officeDocument/2006/relationships/slide" Target="slide117.xml"/><Relationship Id="rId7" Type="http://schemas.openxmlformats.org/officeDocument/2006/relationships/slide" Target="slide107.xml"/><Relationship Id="rId12"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slide" Target="slide103.xml"/><Relationship Id="rId11" Type="http://schemas.openxmlformats.org/officeDocument/2006/relationships/image" Target="../media/image60.emf"/><Relationship Id="rId5" Type="http://schemas.openxmlformats.org/officeDocument/2006/relationships/slide" Target="slide96.xml"/><Relationship Id="rId15" Type="http://schemas.openxmlformats.org/officeDocument/2006/relationships/slide" Target="slide91.xml"/><Relationship Id="rId10" Type="http://schemas.openxmlformats.org/officeDocument/2006/relationships/package" Target="../embeddings/Microsoft_Word___22.docx"/><Relationship Id="rId4" Type="http://schemas.openxmlformats.org/officeDocument/2006/relationships/slide" Target="slide93.xml"/><Relationship Id="rId9" Type="http://schemas.openxmlformats.org/officeDocument/2006/relationships/oleObject" Target="../embeddings/oleObject21.bin"/><Relationship Id="rId14" Type="http://schemas.openxmlformats.org/officeDocument/2006/relationships/image" Target="../media/image61.emf"/></Relationships>
</file>

<file path=ppt/slides/_rels/slide1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slide" Target="slide12.xml"/><Relationship Id="rId5" Type="http://schemas.openxmlformats.org/officeDocument/2006/relationships/slide" Target="slide9.xml"/><Relationship Id="rId4" Type="http://schemas.openxmlformats.org/officeDocument/2006/relationships/slide" Target="slide6.xml"/></Relationships>
</file>

<file path=ppt/slides/_rels/slide120.xml.rels><?xml version="1.0" encoding="UTF-8" standalone="yes"?>
<Relationships xmlns="http://schemas.openxmlformats.org/package/2006/relationships"><Relationship Id="rId8" Type="http://schemas.openxmlformats.org/officeDocument/2006/relationships/slide" Target="slide112.xml"/><Relationship Id="rId13" Type="http://schemas.openxmlformats.org/officeDocument/2006/relationships/slide" Target="slide1.xml"/><Relationship Id="rId3" Type="http://schemas.openxmlformats.org/officeDocument/2006/relationships/slide" Target="slide117.xml"/><Relationship Id="rId7" Type="http://schemas.openxmlformats.org/officeDocument/2006/relationships/slide" Target="slide107.xml"/><Relationship Id="rId12" Type="http://schemas.openxmlformats.org/officeDocument/2006/relationships/slide" Target="slide91.xml"/><Relationship Id="rId2" Type="http://schemas.openxmlformats.org/officeDocument/2006/relationships/slideLayout" Target="../slideLayouts/slideLayout3.xml"/><Relationship Id="rId1" Type="http://schemas.openxmlformats.org/officeDocument/2006/relationships/vmlDrawing" Target="../drawings/vmlDrawing16.vml"/><Relationship Id="rId6" Type="http://schemas.openxmlformats.org/officeDocument/2006/relationships/slide" Target="slide103.xml"/><Relationship Id="rId11" Type="http://schemas.openxmlformats.org/officeDocument/2006/relationships/image" Target="../media/image62.emf"/><Relationship Id="rId5" Type="http://schemas.openxmlformats.org/officeDocument/2006/relationships/slide" Target="slide96.xml"/><Relationship Id="rId10" Type="http://schemas.openxmlformats.org/officeDocument/2006/relationships/package" Target="../embeddings/Microsoft_Word___24.docx"/><Relationship Id="rId4" Type="http://schemas.openxmlformats.org/officeDocument/2006/relationships/slide" Target="slide93.xml"/><Relationship Id="rId9" Type="http://schemas.openxmlformats.org/officeDocument/2006/relationships/oleObject" Target="../embeddings/oleObject23.bin"/></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5.xml"/><Relationship Id="rId1" Type="http://schemas.openxmlformats.org/officeDocument/2006/relationships/slideLayout" Target="../slideLayouts/slideLayout3.xml"/><Relationship Id="rId5" Type="http://schemas.openxmlformats.org/officeDocument/2006/relationships/slide" Target="slide12.xml"/><Relationship Id="rId4" Type="http://schemas.openxmlformats.org/officeDocument/2006/relationships/slide" Target="slide9.xml"/></Relationships>
</file>

<file path=ppt/slides/_rels/slide1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slide" Target="slide12.xml"/><Relationship Id="rId5" Type="http://schemas.openxmlformats.org/officeDocument/2006/relationships/slide" Target="slide9.xml"/><Relationship Id="rId4" Type="http://schemas.openxmlformats.org/officeDocument/2006/relationships/slide" Target="slide6.xml"/></Relationships>
</file>

<file path=ppt/slides/_rels/slide15.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2.xml"/><Relationship Id="rId7" Type="http://schemas.openxmlformats.org/officeDocument/2006/relationships/slide" Target="slide12.xml"/><Relationship Id="rId2" Type="http://schemas.openxmlformats.org/officeDocument/2006/relationships/slide" Target="slide16.xml"/><Relationship Id="rId1" Type="http://schemas.openxmlformats.org/officeDocument/2006/relationships/slideLayout" Target="../slideLayouts/slideLayout3.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5.xml"/></Relationships>
</file>

<file path=ppt/slides/_rels/slide1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5.xml"/><Relationship Id="rId1" Type="http://schemas.openxmlformats.org/officeDocument/2006/relationships/slideLayout" Target="../slideLayouts/slideLayout3.xml"/><Relationship Id="rId5" Type="http://schemas.openxmlformats.org/officeDocument/2006/relationships/slide" Target="slide12.xml"/><Relationship Id="rId4" Type="http://schemas.openxmlformats.org/officeDocument/2006/relationships/slide" Target="slide9.xml"/></Relationships>
</file>

<file path=ppt/slides/_rels/slide1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5.xml"/><Relationship Id="rId1" Type="http://schemas.openxmlformats.org/officeDocument/2006/relationships/slideLayout" Target="../slideLayouts/slideLayout3.xml"/><Relationship Id="rId5" Type="http://schemas.openxmlformats.org/officeDocument/2006/relationships/slide" Target="slide12.xml"/><Relationship Id="rId4" Type="http://schemas.openxmlformats.org/officeDocument/2006/relationships/slide" Target="slide9.xml"/></Relationships>
</file>

<file path=ppt/slides/_rels/slide1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5.xml"/><Relationship Id="rId1" Type="http://schemas.openxmlformats.org/officeDocument/2006/relationships/slideLayout" Target="../slideLayouts/slideLayout3.xml"/><Relationship Id="rId5" Type="http://schemas.openxmlformats.org/officeDocument/2006/relationships/slide" Target="slide12.xml"/><Relationship Id="rId4" Type="http://schemas.openxmlformats.org/officeDocument/2006/relationships/slide" Target="slide9.xml"/></Relationships>
</file>

<file path=ppt/slides/_rels/slide1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1.xml"/><Relationship Id="rId1" Type="http://schemas.openxmlformats.org/officeDocument/2006/relationships/slideLayout" Target="../slideLayouts/slideLayout3.xml"/><Relationship Id="rId6" Type="http://schemas.openxmlformats.org/officeDocument/2006/relationships/slide" Target="slide12.xml"/><Relationship Id="rId5" Type="http://schemas.openxmlformats.org/officeDocument/2006/relationships/slide" Target="slide9.xml"/><Relationship Id="rId4" Type="http://schemas.openxmlformats.org/officeDocument/2006/relationships/slide" Target="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image" Target="../media/image10.png"/><Relationship Id="rId7" Type="http://schemas.openxmlformats.org/officeDocument/2006/relationships/slide" Target="slide31.xml"/><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slide" Target="slide26.xml"/><Relationship Id="rId5" Type="http://schemas.openxmlformats.org/officeDocument/2006/relationships/slide" Target="slide24.xml"/><Relationship Id="rId4" Type="http://schemas.openxmlformats.org/officeDocument/2006/relationships/slide" Target="slide25.xml"/><Relationship Id="rId9" Type="http://schemas.openxmlformats.org/officeDocument/2006/relationships/slide" Target="slide39.xml"/></Relationships>
</file>

<file path=ppt/slides/_rels/slide25.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4.xml"/><Relationship Id="rId1" Type="http://schemas.openxmlformats.org/officeDocument/2006/relationships/slideLayout" Target="../slideLayouts/slideLayout3.xml"/><Relationship Id="rId6" Type="http://schemas.openxmlformats.org/officeDocument/2006/relationships/slide" Target="slide39.xml"/><Relationship Id="rId5" Type="http://schemas.openxmlformats.org/officeDocument/2006/relationships/slide" Target="slide35.xml"/><Relationship Id="rId4" Type="http://schemas.openxmlformats.org/officeDocument/2006/relationships/slide" Target="slide31.xml"/></Relationships>
</file>

<file path=ppt/slides/_rels/slide26.xml.rels><?xml version="1.0" encoding="UTF-8" standalone="yes"?>
<Relationships xmlns="http://schemas.openxmlformats.org/package/2006/relationships"><Relationship Id="rId3" Type="http://schemas.openxmlformats.org/officeDocument/2006/relationships/slide" Target="slide24.xml"/><Relationship Id="rId7" Type="http://schemas.openxmlformats.org/officeDocument/2006/relationships/slide" Target="slide39.xml"/><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slide" Target="slide35.xml"/><Relationship Id="rId5" Type="http://schemas.openxmlformats.org/officeDocument/2006/relationships/slide" Target="slide31.xml"/><Relationship Id="rId4" Type="http://schemas.openxmlformats.org/officeDocument/2006/relationships/slide" Target="slide26.xml"/></Relationships>
</file>

<file path=ppt/slides/_rels/slide27.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4.xml"/><Relationship Id="rId1" Type="http://schemas.openxmlformats.org/officeDocument/2006/relationships/slideLayout" Target="../slideLayouts/slideLayout3.xml"/><Relationship Id="rId6" Type="http://schemas.openxmlformats.org/officeDocument/2006/relationships/slide" Target="slide39.xml"/><Relationship Id="rId5" Type="http://schemas.openxmlformats.org/officeDocument/2006/relationships/slide" Target="slide35.xml"/><Relationship Id="rId4" Type="http://schemas.openxmlformats.org/officeDocument/2006/relationships/slide" Target="slide31.xml"/></Relationships>
</file>

<file path=ppt/slides/_rels/slide28.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4.xml"/><Relationship Id="rId1" Type="http://schemas.openxmlformats.org/officeDocument/2006/relationships/slideLayout" Target="../slideLayouts/slideLayout3.xml"/><Relationship Id="rId6" Type="http://schemas.openxmlformats.org/officeDocument/2006/relationships/slide" Target="slide39.xml"/><Relationship Id="rId5" Type="http://schemas.openxmlformats.org/officeDocument/2006/relationships/slide" Target="slide35.xml"/><Relationship Id="rId4" Type="http://schemas.openxmlformats.org/officeDocument/2006/relationships/slide" Target="slide31.xml"/></Relationships>
</file>

<file path=ppt/slides/_rels/slide29.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4.xml"/><Relationship Id="rId1" Type="http://schemas.openxmlformats.org/officeDocument/2006/relationships/slideLayout" Target="../slideLayouts/slideLayout3.xml"/><Relationship Id="rId6" Type="http://schemas.openxmlformats.org/officeDocument/2006/relationships/slide" Target="slide39.xml"/><Relationship Id="rId5" Type="http://schemas.openxmlformats.org/officeDocument/2006/relationships/slide" Target="slide35.xml"/><Relationship Id="rId4" Type="http://schemas.openxmlformats.org/officeDocument/2006/relationships/slide" Target="slide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4.xml"/><Relationship Id="rId1" Type="http://schemas.openxmlformats.org/officeDocument/2006/relationships/slideLayout" Target="../slideLayouts/slideLayout3.xml"/><Relationship Id="rId6" Type="http://schemas.openxmlformats.org/officeDocument/2006/relationships/slide" Target="slide39.xml"/><Relationship Id="rId5" Type="http://schemas.openxmlformats.org/officeDocument/2006/relationships/slide" Target="slide35.xml"/><Relationship Id="rId4" Type="http://schemas.openxmlformats.org/officeDocument/2006/relationships/slide" Target="slide31.xml"/></Relationships>
</file>

<file path=ppt/slides/_rels/slide31.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4.xml"/><Relationship Id="rId1" Type="http://schemas.openxmlformats.org/officeDocument/2006/relationships/slideLayout" Target="../slideLayouts/slideLayout3.xml"/><Relationship Id="rId6" Type="http://schemas.openxmlformats.org/officeDocument/2006/relationships/slide" Target="slide39.xml"/><Relationship Id="rId5" Type="http://schemas.openxmlformats.org/officeDocument/2006/relationships/slide" Target="slide35.xml"/><Relationship Id="rId4" Type="http://schemas.openxmlformats.org/officeDocument/2006/relationships/slide" Target="slide31.xml"/></Relationships>
</file>

<file path=ppt/slides/_rels/slide32.xml.rels><?xml version="1.0" encoding="UTF-8" standalone="yes"?>
<Relationships xmlns="http://schemas.openxmlformats.org/package/2006/relationships"><Relationship Id="rId3" Type="http://schemas.openxmlformats.org/officeDocument/2006/relationships/slide" Target="slide24.xml"/><Relationship Id="rId7" Type="http://schemas.openxmlformats.org/officeDocument/2006/relationships/slide" Target="slide39.xml"/><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slide" Target="slide35.xml"/><Relationship Id="rId5" Type="http://schemas.openxmlformats.org/officeDocument/2006/relationships/slide" Target="slide31.xml"/><Relationship Id="rId4" Type="http://schemas.openxmlformats.org/officeDocument/2006/relationships/slide" Target="slide26.xml"/></Relationships>
</file>

<file path=ppt/slides/_rels/slide33.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oleObject" Target="../embeddings/oleObject2.bin"/><Relationship Id="rId7" Type="http://schemas.openxmlformats.org/officeDocument/2006/relationships/slide" Target="slide26.xml"/><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slide" Target="slide24.xml"/><Relationship Id="rId5" Type="http://schemas.openxmlformats.org/officeDocument/2006/relationships/image" Target="../media/image13.emf"/><Relationship Id="rId10" Type="http://schemas.openxmlformats.org/officeDocument/2006/relationships/slide" Target="slide39.xml"/><Relationship Id="rId4" Type="http://schemas.openxmlformats.org/officeDocument/2006/relationships/package" Target="../embeddings/Microsoft_Word___2.docx"/><Relationship Id="rId9" Type="http://schemas.openxmlformats.org/officeDocument/2006/relationships/slide" Target="slide35.xml"/></Relationships>
</file>

<file path=ppt/slides/_rels/slide34.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4.xml"/><Relationship Id="rId1" Type="http://schemas.openxmlformats.org/officeDocument/2006/relationships/slideLayout" Target="../slideLayouts/slideLayout3.xml"/><Relationship Id="rId6" Type="http://schemas.openxmlformats.org/officeDocument/2006/relationships/slide" Target="slide39.xml"/><Relationship Id="rId5" Type="http://schemas.openxmlformats.org/officeDocument/2006/relationships/slide" Target="slide35.xml"/><Relationship Id="rId4" Type="http://schemas.openxmlformats.org/officeDocument/2006/relationships/slide" Target="slide31.xml"/></Relationships>
</file>

<file path=ppt/slides/_rels/slide35.xml.rels><?xml version="1.0" encoding="UTF-8" standalone="yes"?>
<Relationships xmlns="http://schemas.openxmlformats.org/package/2006/relationships"><Relationship Id="rId3" Type="http://schemas.openxmlformats.org/officeDocument/2006/relationships/slide" Target="slide24.xml"/><Relationship Id="rId7" Type="http://schemas.openxmlformats.org/officeDocument/2006/relationships/slide" Target="slide39.xml"/><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slide" Target="slide35.xml"/><Relationship Id="rId5" Type="http://schemas.openxmlformats.org/officeDocument/2006/relationships/slide" Target="slide31.xml"/><Relationship Id="rId4" Type="http://schemas.openxmlformats.org/officeDocument/2006/relationships/slide" Target="slide26.xml"/></Relationships>
</file>

<file path=ppt/slides/_rels/slide36.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oleObject" Target="../embeddings/oleObject3.bin"/><Relationship Id="rId7" Type="http://schemas.openxmlformats.org/officeDocument/2006/relationships/slide" Target="slide26.xml"/><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slide" Target="slide24.xml"/><Relationship Id="rId5" Type="http://schemas.openxmlformats.org/officeDocument/2006/relationships/image" Target="../media/image15.emf"/><Relationship Id="rId10" Type="http://schemas.openxmlformats.org/officeDocument/2006/relationships/slide" Target="slide39.xml"/><Relationship Id="rId4" Type="http://schemas.openxmlformats.org/officeDocument/2006/relationships/package" Target="../embeddings/Microsoft_Word___3.docx"/><Relationship Id="rId9" Type="http://schemas.openxmlformats.org/officeDocument/2006/relationships/slide" Target="slide35.xml"/></Relationships>
</file>

<file path=ppt/slides/_rels/slide37.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4.xml"/><Relationship Id="rId1" Type="http://schemas.openxmlformats.org/officeDocument/2006/relationships/slideLayout" Target="../slideLayouts/slideLayout3.xml"/><Relationship Id="rId6" Type="http://schemas.openxmlformats.org/officeDocument/2006/relationships/slide" Target="slide39.xml"/><Relationship Id="rId5" Type="http://schemas.openxmlformats.org/officeDocument/2006/relationships/slide" Target="slide35.xml"/><Relationship Id="rId4" Type="http://schemas.openxmlformats.org/officeDocument/2006/relationships/slide" Target="slide31.xml"/></Relationships>
</file>

<file path=ppt/slides/_rels/slide38.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4.xml"/><Relationship Id="rId1" Type="http://schemas.openxmlformats.org/officeDocument/2006/relationships/slideLayout" Target="../slideLayouts/slideLayout3.xml"/><Relationship Id="rId6" Type="http://schemas.openxmlformats.org/officeDocument/2006/relationships/slide" Target="slide39.xml"/><Relationship Id="rId5" Type="http://schemas.openxmlformats.org/officeDocument/2006/relationships/slide" Target="slide35.xml"/><Relationship Id="rId4" Type="http://schemas.openxmlformats.org/officeDocument/2006/relationships/slide" Target="slide31.xml"/></Relationships>
</file>

<file path=ppt/slides/_rels/slide39.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17.png"/><Relationship Id="rId7" Type="http://schemas.openxmlformats.org/officeDocument/2006/relationships/slide" Target="slide24.xml"/><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16.emf"/><Relationship Id="rId11" Type="http://schemas.openxmlformats.org/officeDocument/2006/relationships/slide" Target="slide39.xml"/><Relationship Id="rId5" Type="http://schemas.openxmlformats.org/officeDocument/2006/relationships/package" Target="../embeddings/Microsoft_Word___4.docx"/><Relationship Id="rId10" Type="http://schemas.openxmlformats.org/officeDocument/2006/relationships/slide" Target="slide35.xml"/><Relationship Id="rId4" Type="http://schemas.openxmlformats.org/officeDocument/2006/relationships/oleObject" Target="../embeddings/oleObject4.bin"/><Relationship Id="rId9" Type="http://schemas.openxmlformats.org/officeDocument/2006/relationships/slide" Target="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4.xml"/><Relationship Id="rId1" Type="http://schemas.openxmlformats.org/officeDocument/2006/relationships/slideLayout" Target="../slideLayouts/slideLayout3.xml"/><Relationship Id="rId6" Type="http://schemas.openxmlformats.org/officeDocument/2006/relationships/slide" Target="slide39.xml"/><Relationship Id="rId5" Type="http://schemas.openxmlformats.org/officeDocument/2006/relationships/slide" Target="slide35.xml"/><Relationship Id="rId4" Type="http://schemas.openxmlformats.org/officeDocument/2006/relationships/slide" Target="slide31.xml"/></Relationships>
</file>

<file path=ppt/slides/_rels/slide41.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4.xml"/><Relationship Id="rId1" Type="http://schemas.openxmlformats.org/officeDocument/2006/relationships/slideLayout" Target="../slideLayouts/slideLayout3.xml"/><Relationship Id="rId6" Type="http://schemas.openxmlformats.org/officeDocument/2006/relationships/slide" Target="slide39.xml"/><Relationship Id="rId5" Type="http://schemas.openxmlformats.org/officeDocument/2006/relationships/slide" Target="slide35.xml"/><Relationship Id="rId4" Type="http://schemas.openxmlformats.org/officeDocument/2006/relationships/slide" Target="slide31.xml"/></Relationships>
</file>

<file path=ppt/slides/_rels/slide42.xml.rels><?xml version="1.0" encoding="UTF-8" standalone="yes"?>
<Relationships xmlns="http://schemas.openxmlformats.org/package/2006/relationships"><Relationship Id="rId3" Type="http://schemas.openxmlformats.org/officeDocument/2006/relationships/slide" Target="slide26.xml"/><Relationship Id="rId7" Type="http://schemas.openxmlformats.org/officeDocument/2006/relationships/slide" Target="slide43.xml"/><Relationship Id="rId2" Type="http://schemas.openxmlformats.org/officeDocument/2006/relationships/slide" Target="slide24.xml"/><Relationship Id="rId1" Type="http://schemas.openxmlformats.org/officeDocument/2006/relationships/slideLayout" Target="../slideLayouts/slideLayout3.xml"/><Relationship Id="rId6" Type="http://schemas.openxmlformats.org/officeDocument/2006/relationships/slide" Target="slide39.xml"/><Relationship Id="rId5" Type="http://schemas.openxmlformats.org/officeDocument/2006/relationships/slide" Target="slide35.xml"/><Relationship Id="rId4" Type="http://schemas.openxmlformats.org/officeDocument/2006/relationships/slide" Target="slide31.xml"/></Relationships>
</file>

<file path=ppt/slides/_rels/slide43.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4.xml"/><Relationship Id="rId1" Type="http://schemas.openxmlformats.org/officeDocument/2006/relationships/slideLayout" Target="../slideLayouts/slideLayout3.xml"/><Relationship Id="rId6" Type="http://schemas.openxmlformats.org/officeDocument/2006/relationships/slide" Target="slide39.xml"/><Relationship Id="rId5" Type="http://schemas.openxmlformats.org/officeDocument/2006/relationships/slide" Target="slide35.xml"/><Relationship Id="rId4" Type="http://schemas.openxmlformats.org/officeDocument/2006/relationships/slide" Target="slide31.xml"/></Relationships>
</file>

<file path=ppt/slides/_rels/slide44.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slide" Target="slide39.xml"/><Relationship Id="rId3" Type="http://schemas.openxmlformats.org/officeDocument/2006/relationships/oleObject" Target="../embeddings/oleObject5.bin"/><Relationship Id="rId7" Type="http://schemas.openxmlformats.org/officeDocument/2006/relationships/package" Target="../embeddings/Microsoft_Word___6.docx"/><Relationship Id="rId12" Type="http://schemas.openxmlformats.org/officeDocument/2006/relationships/slide" Target="slide35.xml"/><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oleObject" Target="../embeddings/oleObject6.bin"/><Relationship Id="rId11" Type="http://schemas.openxmlformats.org/officeDocument/2006/relationships/slide" Target="slide31.xml"/><Relationship Id="rId5" Type="http://schemas.openxmlformats.org/officeDocument/2006/relationships/image" Target="../media/image18.emf"/><Relationship Id="rId10" Type="http://schemas.openxmlformats.org/officeDocument/2006/relationships/slide" Target="slide26.xml"/><Relationship Id="rId4" Type="http://schemas.openxmlformats.org/officeDocument/2006/relationships/package" Target="../embeddings/Microsoft_Word___5.docx"/><Relationship Id="rId9" Type="http://schemas.openxmlformats.org/officeDocument/2006/relationships/slide" Target="slide24.xml"/><Relationship Id="rId14" Type="http://schemas.openxmlformats.org/officeDocument/2006/relationships/slide" Target="slide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slide" Target="slide50.xml"/><Relationship Id="rId7" Type="http://schemas.openxmlformats.org/officeDocument/2006/relationships/slide" Target="slide47.xml"/><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slide" Target="slide65.xml"/><Relationship Id="rId5" Type="http://schemas.openxmlformats.org/officeDocument/2006/relationships/slide" Target="slide60.xml"/><Relationship Id="rId4" Type="http://schemas.openxmlformats.org/officeDocument/2006/relationships/slide" Target="slide54.xml"/></Relationships>
</file>

<file path=ppt/slides/_rels/slide48.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slide" Target="slide50.xml"/><Relationship Id="rId1" Type="http://schemas.openxmlformats.org/officeDocument/2006/relationships/slideLayout" Target="../slideLayouts/slideLayout3.xml"/><Relationship Id="rId6" Type="http://schemas.openxmlformats.org/officeDocument/2006/relationships/slide" Target="slide47.xml"/><Relationship Id="rId5" Type="http://schemas.openxmlformats.org/officeDocument/2006/relationships/slide" Target="slide65.xml"/><Relationship Id="rId4" Type="http://schemas.openxmlformats.org/officeDocument/2006/relationships/slide" Target="slide60.xml"/></Relationships>
</file>

<file path=ppt/slides/_rels/slide49.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slide" Target="slide50.xml"/><Relationship Id="rId1" Type="http://schemas.openxmlformats.org/officeDocument/2006/relationships/slideLayout" Target="../slideLayouts/slideLayout3.xml"/><Relationship Id="rId6" Type="http://schemas.openxmlformats.org/officeDocument/2006/relationships/slide" Target="slide47.xml"/><Relationship Id="rId5" Type="http://schemas.openxmlformats.org/officeDocument/2006/relationships/slide" Target="slide65.xml"/><Relationship Id="rId4" Type="http://schemas.openxmlformats.org/officeDocument/2006/relationships/slide" Target="slide60.xml"/></Relationships>
</file>

<file path=ppt/slides/_rels/slide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slide" Target="slide12.xml"/><Relationship Id="rId5" Type="http://schemas.openxmlformats.org/officeDocument/2006/relationships/slide" Target="slide9.xml"/><Relationship Id="rId4" Type="http://schemas.openxmlformats.org/officeDocument/2006/relationships/slide" Target="slide6.xml"/></Relationships>
</file>

<file path=ppt/slides/_rels/slide50.xml.rels><?xml version="1.0" encoding="UTF-8" standalone="yes"?>
<Relationships xmlns="http://schemas.openxmlformats.org/package/2006/relationships"><Relationship Id="rId3" Type="http://schemas.openxmlformats.org/officeDocument/2006/relationships/slide" Target="slide50.xml"/><Relationship Id="rId7" Type="http://schemas.openxmlformats.org/officeDocument/2006/relationships/slide" Target="slide47.xml"/><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slide" Target="slide65.xml"/><Relationship Id="rId5" Type="http://schemas.openxmlformats.org/officeDocument/2006/relationships/slide" Target="slide60.xml"/><Relationship Id="rId4" Type="http://schemas.openxmlformats.org/officeDocument/2006/relationships/slide" Target="slide54.xml"/></Relationships>
</file>

<file path=ppt/slides/_rels/slide51.xml.rels><?xml version="1.0" encoding="UTF-8" standalone="yes"?>
<Relationships xmlns="http://schemas.openxmlformats.org/package/2006/relationships"><Relationship Id="rId3" Type="http://schemas.openxmlformats.org/officeDocument/2006/relationships/slide" Target="slide50.xml"/><Relationship Id="rId7" Type="http://schemas.openxmlformats.org/officeDocument/2006/relationships/slide" Target="slide47.xml"/><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slide" Target="slide65.xml"/><Relationship Id="rId5" Type="http://schemas.openxmlformats.org/officeDocument/2006/relationships/slide" Target="slide60.xml"/><Relationship Id="rId4" Type="http://schemas.openxmlformats.org/officeDocument/2006/relationships/slide" Target="slide54.xml"/></Relationships>
</file>

<file path=ppt/slides/_rels/slide52.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slide" Target="slide50.xml"/><Relationship Id="rId1" Type="http://schemas.openxmlformats.org/officeDocument/2006/relationships/slideLayout" Target="../slideLayouts/slideLayout3.xml"/><Relationship Id="rId6" Type="http://schemas.openxmlformats.org/officeDocument/2006/relationships/slide" Target="slide47.xml"/><Relationship Id="rId5" Type="http://schemas.openxmlformats.org/officeDocument/2006/relationships/slide" Target="slide65.xml"/><Relationship Id="rId4" Type="http://schemas.openxmlformats.org/officeDocument/2006/relationships/slide" Target="slide60.xml"/></Relationships>
</file>

<file path=ppt/slides/_rels/slide53.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slide" Target="slide50.xml"/><Relationship Id="rId1" Type="http://schemas.openxmlformats.org/officeDocument/2006/relationships/slideLayout" Target="../slideLayouts/slideLayout3.xml"/><Relationship Id="rId6" Type="http://schemas.openxmlformats.org/officeDocument/2006/relationships/slide" Target="slide47.xml"/><Relationship Id="rId5" Type="http://schemas.openxmlformats.org/officeDocument/2006/relationships/slide" Target="slide65.xml"/><Relationship Id="rId4" Type="http://schemas.openxmlformats.org/officeDocument/2006/relationships/slide" Target="slide60.xml"/></Relationships>
</file>

<file path=ppt/slides/_rels/slide54.xml.rels><?xml version="1.0" encoding="UTF-8" standalone="yes"?>
<Relationships xmlns="http://schemas.openxmlformats.org/package/2006/relationships"><Relationship Id="rId3" Type="http://schemas.openxmlformats.org/officeDocument/2006/relationships/slide" Target="slide50.xml"/><Relationship Id="rId7" Type="http://schemas.openxmlformats.org/officeDocument/2006/relationships/slide" Target="slide47.xml"/><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slide" Target="slide65.xml"/><Relationship Id="rId5" Type="http://schemas.openxmlformats.org/officeDocument/2006/relationships/slide" Target="slide60.xml"/><Relationship Id="rId4" Type="http://schemas.openxmlformats.org/officeDocument/2006/relationships/slide" Target="slide54.xml"/></Relationships>
</file>

<file path=ppt/slides/_rels/slide55.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slide" Target="slide50.xml"/><Relationship Id="rId1" Type="http://schemas.openxmlformats.org/officeDocument/2006/relationships/slideLayout" Target="../slideLayouts/slideLayout3.xml"/><Relationship Id="rId6" Type="http://schemas.openxmlformats.org/officeDocument/2006/relationships/slide" Target="slide47.xml"/><Relationship Id="rId5" Type="http://schemas.openxmlformats.org/officeDocument/2006/relationships/slide" Target="slide65.xml"/><Relationship Id="rId4" Type="http://schemas.openxmlformats.org/officeDocument/2006/relationships/slide" Target="slide60.xml"/></Relationships>
</file>

<file path=ppt/slides/_rels/slide56.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slide" Target="slide50.xml"/><Relationship Id="rId1" Type="http://schemas.openxmlformats.org/officeDocument/2006/relationships/slideLayout" Target="../slideLayouts/slideLayout3.xml"/><Relationship Id="rId6" Type="http://schemas.openxmlformats.org/officeDocument/2006/relationships/slide" Target="slide47.xml"/><Relationship Id="rId5" Type="http://schemas.openxmlformats.org/officeDocument/2006/relationships/slide" Target="slide65.xml"/><Relationship Id="rId4" Type="http://schemas.openxmlformats.org/officeDocument/2006/relationships/slide" Target="slide60.xml"/></Relationships>
</file>

<file path=ppt/slides/_rels/slide57.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image" Target="../media/image25.png"/><Relationship Id="rId7" Type="http://schemas.openxmlformats.org/officeDocument/2006/relationships/slide" Target="slide65.xml"/><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slide" Target="slide60.xml"/><Relationship Id="rId5" Type="http://schemas.openxmlformats.org/officeDocument/2006/relationships/slide" Target="slide54.xml"/><Relationship Id="rId4" Type="http://schemas.openxmlformats.org/officeDocument/2006/relationships/slide" Target="slide50.xml"/></Relationships>
</file>

<file path=ppt/slides/_rels/slide58.xml.rels><?xml version="1.0" encoding="UTF-8" standalone="yes"?>
<Relationships xmlns="http://schemas.openxmlformats.org/package/2006/relationships"><Relationship Id="rId3" Type="http://schemas.openxmlformats.org/officeDocument/2006/relationships/slide" Target="slide50.xml"/><Relationship Id="rId7" Type="http://schemas.openxmlformats.org/officeDocument/2006/relationships/slide" Target="slide47.xml"/><Relationship Id="rId2" Type="http://schemas.openxmlformats.org/officeDocument/2006/relationships/slide" Target="slide59.xml"/><Relationship Id="rId1" Type="http://schemas.openxmlformats.org/officeDocument/2006/relationships/slideLayout" Target="../slideLayouts/slideLayout3.xml"/><Relationship Id="rId6" Type="http://schemas.openxmlformats.org/officeDocument/2006/relationships/slide" Target="slide65.xml"/><Relationship Id="rId5" Type="http://schemas.openxmlformats.org/officeDocument/2006/relationships/slide" Target="slide60.xml"/><Relationship Id="rId4" Type="http://schemas.openxmlformats.org/officeDocument/2006/relationships/slide" Target="slide54.xml"/></Relationships>
</file>

<file path=ppt/slides/_rels/slide59.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slide" Target="slide50.xml"/><Relationship Id="rId1" Type="http://schemas.openxmlformats.org/officeDocument/2006/relationships/slideLayout" Target="../slideLayouts/slideLayout3.xml"/><Relationship Id="rId6" Type="http://schemas.openxmlformats.org/officeDocument/2006/relationships/slide" Target="slide47.xml"/><Relationship Id="rId5" Type="http://schemas.openxmlformats.org/officeDocument/2006/relationships/slide" Target="slide65.xml"/><Relationship Id="rId4" Type="http://schemas.openxmlformats.org/officeDocument/2006/relationships/slide" Target="slide60.xml"/></Relationships>
</file>

<file path=ppt/slides/_rels/slide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5.xml"/><Relationship Id="rId1" Type="http://schemas.openxmlformats.org/officeDocument/2006/relationships/slideLayout" Target="../slideLayouts/slideLayout3.xml"/><Relationship Id="rId6" Type="http://schemas.openxmlformats.org/officeDocument/2006/relationships/image" Target="../media/image3.tiff"/><Relationship Id="rId5" Type="http://schemas.openxmlformats.org/officeDocument/2006/relationships/slide" Target="slide12.xml"/><Relationship Id="rId4" Type="http://schemas.openxmlformats.org/officeDocument/2006/relationships/slide" Target="slide9.xml"/></Relationships>
</file>

<file path=ppt/slides/_rels/slide60.xml.rels><?xml version="1.0" encoding="UTF-8" standalone="yes"?>
<Relationships xmlns="http://schemas.openxmlformats.org/package/2006/relationships"><Relationship Id="rId3" Type="http://schemas.openxmlformats.org/officeDocument/2006/relationships/slide" Target="slide50.xml"/><Relationship Id="rId7" Type="http://schemas.openxmlformats.org/officeDocument/2006/relationships/slide" Target="slide47.xml"/><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slide" Target="slide65.xml"/><Relationship Id="rId5" Type="http://schemas.openxmlformats.org/officeDocument/2006/relationships/slide" Target="slide60.xml"/><Relationship Id="rId4" Type="http://schemas.openxmlformats.org/officeDocument/2006/relationships/slide" Target="slide54.xml"/></Relationships>
</file>

<file path=ppt/slides/_rels/slide61.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slide" Target="slide47.xml"/><Relationship Id="rId3" Type="http://schemas.openxmlformats.org/officeDocument/2006/relationships/oleObject" Target="../embeddings/oleObject7.bin"/><Relationship Id="rId7" Type="http://schemas.openxmlformats.org/officeDocument/2006/relationships/package" Target="../embeddings/Microsoft_Word___8.docx"/><Relationship Id="rId12" Type="http://schemas.openxmlformats.org/officeDocument/2006/relationships/slide" Target="slide65.xml"/><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oleObject" Target="../embeddings/oleObject8.bin"/><Relationship Id="rId11" Type="http://schemas.openxmlformats.org/officeDocument/2006/relationships/slide" Target="slide60.xml"/><Relationship Id="rId5" Type="http://schemas.openxmlformats.org/officeDocument/2006/relationships/image" Target="../media/image27.emf"/><Relationship Id="rId10" Type="http://schemas.openxmlformats.org/officeDocument/2006/relationships/slide" Target="slide54.xml"/><Relationship Id="rId4" Type="http://schemas.openxmlformats.org/officeDocument/2006/relationships/package" Target="../embeddings/Microsoft_Word___7.docx"/><Relationship Id="rId9" Type="http://schemas.openxmlformats.org/officeDocument/2006/relationships/slide" Target="slide50.xml"/></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slide" Target="slide60.xml"/><Relationship Id="rId3" Type="http://schemas.openxmlformats.org/officeDocument/2006/relationships/package" Target="../embeddings/Microsoft_Word___9.docx"/><Relationship Id="rId7" Type="http://schemas.openxmlformats.org/officeDocument/2006/relationships/image" Target="../media/image30.emf"/><Relationship Id="rId12" Type="http://schemas.openxmlformats.org/officeDocument/2006/relationships/slide" Target="slide54.xml"/><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package" Target="../embeddings/Microsoft_Word___10.docx"/><Relationship Id="rId11" Type="http://schemas.openxmlformats.org/officeDocument/2006/relationships/slide" Target="slide50.xml"/><Relationship Id="rId5" Type="http://schemas.openxmlformats.org/officeDocument/2006/relationships/oleObject" Target="../embeddings/oleObject9.bin"/><Relationship Id="rId15" Type="http://schemas.openxmlformats.org/officeDocument/2006/relationships/slide" Target="slide47.xml"/><Relationship Id="rId10" Type="http://schemas.openxmlformats.org/officeDocument/2006/relationships/image" Target="../media/image31.emf"/><Relationship Id="rId4" Type="http://schemas.openxmlformats.org/officeDocument/2006/relationships/image" Target="../media/image29.emf"/><Relationship Id="rId9" Type="http://schemas.openxmlformats.org/officeDocument/2006/relationships/package" Target="../embeddings/Microsoft_Word___11.docx"/><Relationship Id="rId14" Type="http://schemas.openxmlformats.org/officeDocument/2006/relationships/slide" Target="slide65.xml"/></Relationships>
</file>

<file path=ppt/slides/_rels/slide63.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image" Target="../media/image33.png"/><Relationship Id="rId7" Type="http://schemas.openxmlformats.org/officeDocument/2006/relationships/slide" Target="slide60.xml"/><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slide" Target="slide54.xml"/><Relationship Id="rId5" Type="http://schemas.openxmlformats.org/officeDocument/2006/relationships/slide" Target="slide50.xml"/><Relationship Id="rId4" Type="http://schemas.openxmlformats.org/officeDocument/2006/relationships/slide" Target="slide64.xml"/><Relationship Id="rId9" Type="http://schemas.openxmlformats.org/officeDocument/2006/relationships/slide" Target="slide47.xml"/></Relationships>
</file>

<file path=ppt/slides/_rels/slide64.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slide" Target="slide50.xml"/><Relationship Id="rId1" Type="http://schemas.openxmlformats.org/officeDocument/2006/relationships/slideLayout" Target="../slideLayouts/slideLayout3.xml"/><Relationship Id="rId6" Type="http://schemas.openxmlformats.org/officeDocument/2006/relationships/slide" Target="slide47.xml"/><Relationship Id="rId5" Type="http://schemas.openxmlformats.org/officeDocument/2006/relationships/slide" Target="slide65.xml"/><Relationship Id="rId4" Type="http://schemas.openxmlformats.org/officeDocument/2006/relationships/slide" Target="slide60.xml"/></Relationships>
</file>

<file path=ppt/slides/_rels/slide65.xml.rels><?xml version="1.0" encoding="UTF-8" standalone="yes"?>
<Relationships xmlns="http://schemas.openxmlformats.org/package/2006/relationships"><Relationship Id="rId3" Type="http://schemas.openxmlformats.org/officeDocument/2006/relationships/slide" Target="slide50.xml"/><Relationship Id="rId7" Type="http://schemas.openxmlformats.org/officeDocument/2006/relationships/slide" Target="slide47.xml"/><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slide" Target="slide65.xml"/><Relationship Id="rId5" Type="http://schemas.openxmlformats.org/officeDocument/2006/relationships/slide" Target="slide60.xml"/><Relationship Id="rId4" Type="http://schemas.openxmlformats.org/officeDocument/2006/relationships/slide" Target="slide54.xml"/></Relationships>
</file>

<file path=ppt/slides/_rels/slide66.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slide" Target="slide50.xml"/><Relationship Id="rId1" Type="http://schemas.openxmlformats.org/officeDocument/2006/relationships/slideLayout" Target="../slideLayouts/slideLayout3.xml"/><Relationship Id="rId6" Type="http://schemas.openxmlformats.org/officeDocument/2006/relationships/slide" Target="slide47.xml"/><Relationship Id="rId5" Type="http://schemas.openxmlformats.org/officeDocument/2006/relationships/slide" Target="slide65.xml"/><Relationship Id="rId4" Type="http://schemas.openxmlformats.org/officeDocument/2006/relationships/slide" Target="slide60.xml"/></Relationships>
</file>

<file path=ppt/slides/_rels/slide67.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oleObject" Target="../embeddings/oleObject11.bin"/><Relationship Id="rId7" Type="http://schemas.openxmlformats.org/officeDocument/2006/relationships/slide" Target="slide54.xml"/><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slide" Target="slide50.xml"/><Relationship Id="rId5" Type="http://schemas.openxmlformats.org/officeDocument/2006/relationships/image" Target="../media/image35.emf"/><Relationship Id="rId10" Type="http://schemas.openxmlformats.org/officeDocument/2006/relationships/slide" Target="slide47.xml"/><Relationship Id="rId4" Type="http://schemas.openxmlformats.org/officeDocument/2006/relationships/package" Target="../embeddings/Microsoft_Word___12.docx"/><Relationship Id="rId9" Type="http://schemas.openxmlformats.org/officeDocument/2006/relationships/slide" Target="slide65.xml"/></Relationships>
</file>

<file path=ppt/slides/_rels/slide68.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8.xml"/><Relationship Id="rId1" Type="http://schemas.openxmlformats.org/officeDocument/2006/relationships/slideLayout" Target="../slideLayouts/slideLayout3.xml"/><Relationship Id="rId6" Type="http://schemas.openxmlformats.org/officeDocument/2006/relationships/slide" Target="slide12.xml"/><Relationship Id="rId5" Type="http://schemas.openxmlformats.org/officeDocument/2006/relationships/slide" Target="slide9.xml"/><Relationship Id="rId4" Type="http://schemas.openxmlformats.org/officeDocument/2006/relationships/slide" Target="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slide" Target="slide82.xml"/><Relationship Id="rId5" Type="http://schemas.openxmlformats.org/officeDocument/2006/relationships/slide" Target="slide77.xml"/><Relationship Id="rId4" Type="http://schemas.openxmlformats.org/officeDocument/2006/relationships/slide" Target="slide71.xml"/></Relationships>
</file>

<file path=ppt/slides/_rels/slide72.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71.xml"/><Relationship Id="rId1" Type="http://schemas.openxmlformats.org/officeDocument/2006/relationships/slideLayout" Target="../slideLayouts/slideLayout3.xml"/><Relationship Id="rId4" Type="http://schemas.openxmlformats.org/officeDocument/2006/relationships/slide" Target="slide82.xml"/></Relationships>
</file>

<file path=ppt/slides/_rels/slide73.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71.xml"/><Relationship Id="rId1" Type="http://schemas.openxmlformats.org/officeDocument/2006/relationships/slideLayout" Target="../slideLayouts/slideLayout3.xml"/><Relationship Id="rId5" Type="http://schemas.openxmlformats.org/officeDocument/2006/relationships/slide" Target="slide74.xml"/><Relationship Id="rId4" Type="http://schemas.openxmlformats.org/officeDocument/2006/relationships/slide" Target="slide82.xml"/></Relationships>
</file>

<file path=ppt/slides/_rels/slide74.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71.xml"/><Relationship Id="rId1" Type="http://schemas.openxmlformats.org/officeDocument/2006/relationships/slideLayout" Target="../slideLayouts/slideLayout3.xml"/><Relationship Id="rId4" Type="http://schemas.openxmlformats.org/officeDocument/2006/relationships/slide" Target="slide82.xml"/></Relationships>
</file>

<file path=ppt/slides/_rels/slide75.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71.xml"/><Relationship Id="rId1" Type="http://schemas.openxmlformats.org/officeDocument/2006/relationships/slideLayout" Target="../slideLayouts/slideLayout3.xml"/><Relationship Id="rId4" Type="http://schemas.openxmlformats.org/officeDocument/2006/relationships/slide" Target="slide82.xml"/></Relationships>
</file>

<file path=ppt/slides/_rels/slide76.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71.xml"/><Relationship Id="rId1" Type="http://schemas.openxmlformats.org/officeDocument/2006/relationships/slideLayout" Target="../slideLayouts/slideLayout3.xml"/><Relationship Id="rId4" Type="http://schemas.openxmlformats.org/officeDocument/2006/relationships/slide" Target="slide82.xml"/></Relationships>
</file>

<file path=ppt/slides/_rels/slide77.xml.rels><?xml version="1.0" encoding="UTF-8" standalone="yes"?>
<Relationships xmlns="http://schemas.openxmlformats.org/package/2006/relationships"><Relationship Id="rId8" Type="http://schemas.openxmlformats.org/officeDocument/2006/relationships/slide" Target="slide77.xml"/><Relationship Id="rId3" Type="http://schemas.openxmlformats.org/officeDocument/2006/relationships/oleObject" Target="../embeddings/oleObject12.bin"/><Relationship Id="rId7" Type="http://schemas.openxmlformats.org/officeDocument/2006/relationships/slide" Target="slide71.xml"/><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39.png"/><Relationship Id="rId5" Type="http://schemas.openxmlformats.org/officeDocument/2006/relationships/image" Target="../media/image38.emf"/><Relationship Id="rId4" Type="http://schemas.openxmlformats.org/officeDocument/2006/relationships/package" Target="../embeddings/Microsoft_Word___13.docx"/><Relationship Id="rId9" Type="http://schemas.openxmlformats.org/officeDocument/2006/relationships/slide" Target="slide82.xml"/></Relationships>
</file>

<file path=ppt/slides/_rels/slide78.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71.xml"/><Relationship Id="rId1" Type="http://schemas.openxmlformats.org/officeDocument/2006/relationships/slideLayout" Target="../slideLayouts/slideLayout3.xml"/><Relationship Id="rId4" Type="http://schemas.openxmlformats.org/officeDocument/2006/relationships/slide" Target="slide82.xml"/></Relationships>
</file>

<file path=ppt/slides/_rels/slide79.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71.xml"/><Relationship Id="rId1" Type="http://schemas.openxmlformats.org/officeDocument/2006/relationships/slideLayout" Target="../slideLayouts/slideLayout3.xml"/><Relationship Id="rId4" Type="http://schemas.openxmlformats.org/officeDocument/2006/relationships/slide" Target="slide82.xml"/></Relationships>
</file>

<file path=ppt/slides/_rels/slide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5.xml"/><Relationship Id="rId1" Type="http://schemas.openxmlformats.org/officeDocument/2006/relationships/slideLayout" Target="../slideLayouts/slideLayout3.xml"/><Relationship Id="rId5" Type="http://schemas.openxmlformats.org/officeDocument/2006/relationships/slide" Target="slide12.xml"/><Relationship Id="rId4" Type="http://schemas.openxmlformats.org/officeDocument/2006/relationships/slide" Target="slide9.xml"/></Relationships>
</file>

<file path=ppt/slides/_rels/slide80.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71.xml"/><Relationship Id="rId1" Type="http://schemas.openxmlformats.org/officeDocument/2006/relationships/slideLayout" Target="../slideLayouts/slideLayout3.xml"/><Relationship Id="rId4" Type="http://schemas.openxmlformats.org/officeDocument/2006/relationships/slide" Target="slide82.xml"/></Relationships>
</file>

<file path=ppt/slides/_rels/slide81.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71.xml"/><Relationship Id="rId1" Type="http://schemas.openxmlformats.org/officeDocument/2006/relationships/slideLayout" Target="../slideLayouts/slideLayout3.xml"/><Relationship Id="rId4" Type="http://schemas.openxmlformats.org/officeDocument/2006/relationships/slide" Target="slide82.xml"/></Relationships>
</file>

<file path=ppt/slides/_rels/slide82.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image" Target="../media/image40.png"/><Relationship Id="rId1" Type="http://schemas.openxmlformats.org/officeDocument/2006/relationships/slideLayout" Target="../slideLayouts/slideLayout3.xml"/><Relationship Id="rId5" Type="http://schemas.openxmlformats.org/officeDocument/2006/relationships/slide" Target="slide82.xml"/><Relationship Id="rId4" Type="http://schemas.openxmlformats.org/officeDocument/2006/relationships/slide" Target="slide77.xml"/></Relationships>
</file>

<file path=ppt/slides/_rels/slide83.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slide" Target="slide82.xml"/><Relationship Id="rId4" Type="http://schemas.openxmlformats.org/officeDocument/2006/relationships/slide" Target="slide77.xml"/></Relationships>
</file>

<file path=ppt/slides/_rels/slide84.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71.xml"/><Relationship Id="rId1" Type="http://schemas.openxmlformats.org/officeDocument/2006/relationships/slideLayout" Target="../slideLayouts/slideLayout3.xml"/><Relationship Id="rId4" Type="http://schemas.openxmlformats.org/officeDocument/2006/relationships/slide" Target="slide82.xml"/></Relationships>
</file>

<file path=ppt/slides/_rels/slide8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slide" Target="slide82.xml"/><Relationship Id="rId5" Type="http://schemas.openxmlformats.org/officeDocument/2006/relationships/slide" Target="slide77.xml"/><Relationship Id="rId4" Type="http://schemas.openxmlformats.org/officeDocument/2006/relationships/slide" Target="slide71.xml"/></Relationships>
</file>

<file path=ppt/slides/_rels/slide86.xml.rels><?xml version="1.0" encoding="UTF-8" standalone="yes"?>
<Relationships xmlns="http://schemas.openxmlformats.org/package/2006/relationships"><Relationship Id="rId3" Type="http://schemas.openxmlformats.org/officeDocument/2006/relationships/slide" Target="slide77.xml"/><Relationship Id="rId7" Type="http://schemas.openxmlformats.org/officeDocument/2006/relationships/slide" Target="slide89.xml"/><Relationship Id="rId2" Type="http://schemas.openxmlformats.org/officeDocument/2006/relationships/slide" Target="slide71.xml"/><Relationship Id="rId1" Type="http://schemas.openxmlformats.org/officeDocument/2006/relationships/slideLayout" Target="../slideLayouts/slideLayout3.xml"/><Relationship Id="rId6" Type="http://schemas.openxmlformats.org/officeDocument/2006/relationships/slide" Target="slide87.xml"/><Relationship Id="rId5" Type="http://schemas.openxmlformats.org/officeDocument/2006/relationships/slide" Target="slide2.xml"/><Relationship Id="rId4" Type="http://schemas.openxmlformats.org/officeDocument/2006/relationships/slide" Target="slide82.xml"/></Relationships>
</file>

<file path=ppt/slides/_rels/slide87.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image" Target="../media/image44.png"/><Relationship Id="rId1" Type="http://schemas.openxmlformats.org/officeDocument/2006/relationships/slideLayout" Target="../slideLayouts/slideLayout3.xml"/><Relationship Id="rId5" Type="http://schemas.openxmlformats.org/officeDocument/2006/relationships/slide" Target="slide82.xml"/><Relationship Id="rId4" Type="http://schemas.openxmlformats.org/officeDocument/2006/relationships/slide" Target="slide77.xml"/></Relationships>
</file>

<file path=ppt/slides/_rels/slide88.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71.xml"/><Relationship Id="rId1" Type="http://schemas.openxmlformats.org/officeDocument/2006/relationships/slideLayout" Target="../slideLayouts/slideLayout3.xml"/><Relationship Id="rId6" Type="http://schemas.openxmlformats.org/officeDocument/2006/relationships/slide" Target="slide2.xml"/><Relationship Id="rId5" Type="http://schemas.openxmlformats.org/officeDocument/2006/relationships/slide" Target="slide89.xml"/><Relationship Id="rId4" Type="http://schemas.openxmlformats.org/officeDocument/2006/relationships/slide" Target="slide82.xml"/></Relationships>
</file>

<file path=ppt/slides/_rels/slide89.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71.xml"/><Relationship Id="rId1" Type="http://schemas.openxmlformats.org/officeDocument/2006/relationships/slideLayout" Target="../slideLayouts/slideLayout3.xml"/><Relationship Id="rId5" Type="http://schemas.openxmlformats.org/officeDocument/2006/relationships/slide" Target="slide1.xml"/><Relationship Id="rId4" Type="http://schemas.openxmlformats.org/officeDocument/2006/relationships/slide" Target="slide82.xml"/></Relationships>
</file>

<file path=ppt/slides/_rels/slide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slide" Target="slide12.xml"/><Relationship Id="rId5" Type="http://schemas.openxmlformats.org/officeDocument/2006/relationships/slide" Target="slide9.xml"/><Relationship Id="rId4" Type="http://schemas.openxmlformats.org/officeDocument/2006/relationships/slide" Target="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8" Type="http://schemas.openxmlformats.org/officeDocument/2006/relationships/slide" Target="slide112.xml"/><Relationship Id="rId13" Type="http://schemas.openxmlformats.org/officeDocument/2006/relationships/slide" Target="slide92.xml"/><Relationship Id="rId3" Type="http://schemas.openxmlformats.org/officeDocument/2006/relationships/slide" Target="slide91.xml"/><Relationship Id="rId7" Type="http://schemas.openxmlformats.org/officeDocument/2006/relationships/slide" Target="slide107.xml"/><Relationship Id="rId12" Type="http://schemas.openxmlformats.org/officeDocument/2006/relationships/slide" Target="slide117.xml"/><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slide" Target="slide103.xml"/><Relationship Id="rId11" Type="http://schemas.openxmlformats.org/officeDocument/2006/relationships/image" Target="../media/image45.emf"/><Relationship Id="rId5" Type="http://schemas.openxmlformats.org/officeDocument/2006/relationships/slide" Target="slide96.xml"/><Relationship Id="rId10" Type="http://schemas.openxmlformats.org/officeDocument/2006/relationships/package" Target="../embeddings/Microsoft_Word___14.docx"/><Relationship Id="rId4" Type="http://schemas.openxmlformats.org/officeDocument/2006/relationships/slide" Target="slide93.xml"/><Relationship Id="rId9" Type="http://schemas.openxmlformats.org/officeDocument/2006/relationships/oleObject" Target="../embeddings/oleObject13.bin"/></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oleObject" Target="../embeddings/oleObject15.bin"/><Relationship Id="rId3" Type="http://schemas.openxmlformats.org/officeDocument/2006/relationships/slide" Target="slide93.xml"/><Relationship Id="rId7" Type="http://schemas.openxmlformats.org/officeDocument/2006/relationships/slide" Target="slide112.xml"/><Relationship Id="rId12" Type="http://schemas.openxmlformats.org/officeDocument/2006/relationships/slide" Target="slide91.xml"/><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slide" Target="slide107.xml"/><Relationship Id="rId11" Type="http://schemas.openxmlformats.org/officeDocument/2006/relationships/slide" Target="slide117.xml"/><Relationship Id="rId5" Type="http://schemas.openxmlformats.org/officeDocument/2006/relationships/slide" Target="slide103.xml"/><Relationship Id="rId15" Type="http://schemas.openxmlformats.org/officeDocument/2006/relationships/image" Target="../media/image47.emf"/><Relationship Id="rId10" Type="http://schemas.openxmlformats.org/officeDocument/2006/relationships/image" Target="../media/image46.emf"/><Relationship Id="rId4" Type="http://schemas.openxmlformats.org/officeDocument/2006/relationships/slide" Target="slide96.xml"/><Relationship Id="rId9" Type="http://schemas.openxmlformats.org/officeDocument/2006/relationships/package" Target="../embeddings/Microsoft_Word___15.docx"/><Relationship Id="rId14" Type="http://schemas.openxmlformats.org/officeDocument/2006/relationships/package" Target="../embeddings/Microsoft_Word___16.docx"/></Relationships>
</file>

<file path=ppt/slides/_rels/slide93.xml.rels><?xml version="1.0" encoding="UTF-8" standalone="yes"?>
<Relationships xmlns="http://schemas.openxmlformats.org/package/2006/relationships"><Relationship Id="rId8" Type="http://schemas.openxmlformats.org/officeDocument/2006/relationships/slide" Target="slide117.xml"/><Relationship Id="rId3" Type="http://schemas.openxmlformats.org/officeDocument/2006/relationships/slide" Target="slide93.xml"/><Relationship Id="rId7" Type="http://schemas.openxmlformats.org/officeDocument/2006/relationships/slide" Target="slide112.xml"/><Relationship Id="rId2" Type="http://schemas.openxmlformats.org/officeDocument/2006/relationships/slide" Target="slide91.xml"/><Relationship Id="rId1" Type="http://schemas.openxmlformats.org/officeDocument/2006/relationships/slideLayout" Target="../slideLayouts/slideLayout3.xml"/><Relationship Id="rId6" Type="http://schemas.openxmlformats.org/officeDocument/2006/relationships/slide" Target="slide107.xml"/><Relationship Id="rId5" Type="http://schemas.openxmlformats.org/officeDocument/2006/relationships/slide" Target="slide103.xml"/><Relationship Id="rId4" Type="http://schemas.openxmlformats.org/officeDocument/2006/relationships/slide" Target="slide96.xml"/><Relationship Id="rId9" Type="http://schemas.openxmlformats.org/officeDocument/2006/relationships/image" Target="../media/image48.png"/></Relationships>
</file>

<file path=ppt/slides/_rels/slide94.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slide" Target="slide96.xml"/><Relationship Id="rId7" Type="http://schemas.openxmlformats.org/officeDocument/2006/relationships/slide" Target="slide117.xml"/><Relationship Id="rId2" Type="http://schemas.openxmlformats.org/officeDocument/2006/relationships/slide" Target="slide93.xml"/><Relationship Id="rId1" Type="http://schemas.openxmlformats.org/officeDocument/2006/relationships/slideLayout" Target="../slideLayouts/slideLayout3.xml"/><Relationship Id="rId6" Type="http://schemas.openxmlformats.org/officeDocument/2006/relationships/slide" Target="slide112.xml"/><Relationship Id="rId5" Type="http://schemas.openxmlformats.org/officeDocument/2006/relationships/slide" Target="slide107.xml"/><Relationship Id="rId4" Type="http://schemas.openxmlformats.org/officeDocument/2006/relationships/slide" Target="slide103.xml"/><Relationship Id="rId9" Type="http://schemas.openxmlformats.org/officeDocument/2006/relationships/slide" Target="slide95.xml"/></Relationships>
</file>

<file path=ppt/slides/_rels/slide95.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slide" Target="slide96.xml"/><Relationship Id="rId7" Type="http://schemas.openxmlformats.org/officeDocument/2006/relationships/slide" Target="slide117.xml"/><Relationship Id="rId2" Type="http://schemas.openxmlformats.org/officeDocument/2006/relationships/slide" Target="slide93.xml"/><Relationship Id="rId1" Type="http://schemas.openxmlformats.org/officeDocument/2006/relationships/slideLayout" Target="../slideLayouts/slideLayout3.xml"/><Relationship Id="rId6" Type="http://schemas.openxmlformats.org/officeDocument/2006/relationships/slide" Target="slide112.xml"/><Relationship Id="rId5" Type="http://schemas.openxmlformats.org/officeDocument/2006/relationships/slide" Target="slide107.xml"/><Relationship Id="rId4" Type="http://schemas.openxmlformats.org/officeDocument/2006/relationships/slide" Target="slide103.xml"/></Relationships>
</file>

<file path=ppt/slides/_rels/slide9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 Target="slide96.xml"/><Relationship Id="rId7" Type="http://schemas.openxmlformats.org/officeDocument/2006/relationships/slide" Target="slide117.xml"/><Relationship Id="rId2" Type="http://schemas.openxmlformats.org/officeDocument/2006/relationships/slide" Target="slide93.xml"/><Relationship Id="rId1" Type="http://schemas.openxmlformats.org/officeDocument/2006/relationships/slideLayout" Target="../slideLayouts/slideLayout3.xml"/><Relationship Id="rId6" Type="http://schemas.openxmlformats.org/officeDocument/2006/relationships/slide" Target="slide112.xml"/><Relationship Id="rId5" Type="http://schemas.openxmlformats.org/officeDocument/2006/relationships/slide" Target="slide107.xml"/><Relationship Id="rId10" Type="http://schemas.openxmlformats.org/officeDocument/2006/relationships/slide" Target="slide91.xml"/><Relationship Id="rId4" Type="http://schemas.openxmlformats.org/officeDocument/2006/relationships/slide" Target="slide103.xml"/><Relationship Id="rId9" Type="http://schemas.openxmlformats.org/officeDocument/2006/relationships/image" Target="file:///E:\&#36213;&#20029;&#21531;%20%202016\&#19968;&#36718;2016\&#21270;&#23398;\&#20154;&#25945;&#36890;&#29992;\&#26032;\ppt\665D.tif" TargetMode="External"/></Relationships>
</file>

<file path=ppt/slides/_rels/slide97.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slide" Target="slide96.xml"/><Relationship Id="rId7" Type="http://schemas.openxmlformats.org/officeDocument/2006/relationships/slide" Target="slide117.xml"/><Relationship Id="rId2" Type="http://schemas.openxmlformats.org/officeDocument/2006/relationships/slide" Target="slide93.xml"/><Relationship Id="rId1" Type="http://schemas.openxmlformats.org/officeDocument/2006/relationships/slideLayout" Target="../slideLayouts/slideLayout3.xml"/><Relationship Id="rId6" Type="http://schemas.openxmlformats.org/officeDocument/2006/relationships/slide" Target="slide112.xml"/><Relationship Id="rId5" Type="http://schemas.openxmlformats.org/officeDocument/2006/relationships/slide" Target="slide107.xml"/><Relationship Id="rId4" Type="http://schemas.openxmlformats.org/officeDocument/2006/relationships/slide" Target="slide103.xml"/></Relationships>
</file>

<file path=ppt/slides/_rels/slide98.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slide" Target="slide96.xml"/><Relationship Id="rId7" Type="http://schemas.openxmlformats.org/officeDocument/2006/relationships/slide" Target="slide117.xml"/><Relationship Id="rId2" Type="http://schemas.openxmlformats.org/officeDocument/2006/relationships/slide" Target="slide93.xml"/><Relationship Id="rId1" Type="http://schemas.openxmlformats.org/officeDocument/2006/relationships/slideLayout" Target="../slideLayouts/slideLayout3.xml"/><Relationship Id="rId6" Type="http://schemas.openxmlformats.org/officeDocument/2006/relationships/slide" Target="slide112.xml"/><Relationship Id="rId5" Type="http://schemas.openxmlformats.org/officeDocument/2006/relationships/slide" Target="slide107.xml"/><Relationship Id="rId4" Type="http://schemas.openxmlformats.org/officeDocument/2006/relationships/slide" Target="slide103.xml"/><Relationship Id="rId9" Type="http://schemas.openxmlformats.org/officeDocument/2006/relationships/slide" Target="slide99.xml"/></Relationships>
</file>

<file path=ppt/slides/_rels/slide99.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slide" Target="slide96.xml"/><Relationship Id="rId7" Type="http://schemas.openxmlformats.org/officeDocument/2006/relationships/slide" Target="slide117.xml"/><Relationship Id="rId2" Type="http://schemas.openxmlformats.org/officeDocument/2006/relationships/slide" Target="slide93.xml"/><Relationship Id="rId1" Type="http://schemas.openxmlformats.org/officeDocument/2006/relationships/slideLayout" Target="../slideLayouts/slideLayout3.xml"/><Relationship Id="rId6" Type="http://schemas.openxmlformats.org/officeDocument/2006/relationships/slide" Target="slide112.xml"/><Relationship Id="rId5" Type="http://schemas.openxmlformats.org/officeDocument/2006/relationships/slide" Target="slide107.xml"/><Relationship Id="rId4" Type="http://schemas.openxmlformats.org/officeDocument/2006/relationships/slide" Target="slide1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6" name="Picture 2" descr="E:\赵丽君  2016\一轮2016\化学\人教通用\ppt  改触发器\ppt\33.jpg"/>
          <p:cNvPicPr>
            <a:picLocks noChangeAspect="1" noChangeArrowheads="1"/>
          </p:cNvPicPr>
          <p:nvPr/>
        </p:nvPicPr>
        <p:blipFill rotWithShape="1">
          <a:blip r:embed="rId2">
            <a:extLst>
              <a:ext uri="{28A0092B-C50C-407E-A947-70E740481C1C}">
                <a14:useLocalDpi xmlns:a14="http://schemas.microsoft.com/office/drawing/2010/main" val="0"/>
              </a:ext>
            </a:extLst>
          </a:blip>
          <a:srcRect t="50915" b="8236"/>
          <a:stretch/>
        </p:blipFill>
        <p:spPr bwMode="auto">
          <a:xfrm>
            <a:off x="-28614" y="-26590"/>
            <a:ext cx="12215887" cy="684037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25474" y="3141762"/>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25474" y="3141762"/>
            <a:ext cx="936104" cy="1507504"/>
            <a:chOff x="1636272" y="4786031"/>
            <a:chExt cx="839787" cy="1212851"/>
          </a:xfrm>
        </p:grpSpPr>
        <p:sp>
          <p:nvSpPr>
            <p:cNvPr id="9" name="矩形 8"/>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任意多边形 9"/>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
        <p:nvSpPr>
          <p:cNvPr id="11" name="标题 4"/>
          <p:cNvSpPr txBox="1">
            <a:spLocks/>
          </p:cNvSpPr>
          <p:nvPr/>
        </p:nvSpPr>
        <p:spPr>
          <a:xfrm>
            <a:off x="1139995" y="3353124"/>
            <a:ext cx="5099227" cy="960329"/>
          </a:xfrm>
          <a:prstGeom prst="rect">
            <a:avLst/>
          </a:prstGeom>
        </p:spPr>
        <p:txBody>
          <a:bodyPr lIns="121898" tIns="60948" rIns="121898" bIns="60948">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50000"/>
              </a:lnSpc>
            </a:pPr>
            <a:r>
              <a:rPr lang="zh-CN" altLang="zh-CN" sz="3500" b="1" dirty="0" smtClean="0">
                <a:solidFill>
                  <a:schemeClr val="bg1">
                    <a:lumMod val="95000"/>
                  </a:schemeClr>
                </a:solidFill>
                <a:latin typeface="Times New Roman" pitchFamily="18" charset="0"/>
                <a:cs typeface="Times New Roman" pitchFamily="18" charset="0"/>
              </a:rPr>
              <a:t>第</a:t>
            </a:r>
            <a:r>
              <a:rPr lang="en-US" altLang="zh-CN" sz="3500" b="1" dirty="0" smtClean="0">
                <a:solidFill>
                  <a:schemeClr val="bg1">
                    <a:lumMod val="95000"/>
                  </a:schemeClr>
                </a:solidFill>
                <a:latin typeface="Times New Roman" pitchFamily="18" charset="0"/>
                <a:cs typeface="Times New Roman" pitchFamily="18" charset="0"/>
              </a:rPr>
              <a:t>33</a:t>
            </a:r>
            <a:r>
              <a:rPr lang="zh-CN" altLang="zh-CN" sz="3500" b="1" dirty="0" smtClean="0">
                <a:solidFill>
                  <a:schemeClr val="bg1">
                    <a:lumMod val="95000"/>
                  </a:schemeClr>
                </a:solidFill>
                <a:latin typeface="Times New Roman" pitchFamily="18" charset="0"/>
                <a:cs typeface="Times New Roman" pitchFamily="18" charset="0"/>
              </a:rPr>
              <a:t>讲</a:t>
            </a:r>
            <a:r>
              <a:rPr lang="en-US" altLang="zh-CN" sz="3500" b="1" dirty="0" smtClean="0">
                <a:solidFill>
                  <a:schemeClr val="bg1">
                    <a:lumMod val="95000"/>
                  </a:schemeClr>
                </a:solidFill>
                <a:latin typeface="Times New Roman" pitchFamily="18" charset="0"/>
                <a:cs typeface="Times New Roman" pitchFamily="18" charset="0"/>
              </a:rPr>
              <a:t>  </a:t>
            </a:r>
            <a:r>
              <a:rPr lang="zh-CN" altLang="en-US" sz="3500" b="1" dirty="0">
                <a:solidFill>
                  <a:schemeClr val="bg1">
                    <a:lumMod val="95000"/>
                  </a:schemeClr>
                </a:solidFill>
                <a:latin typeface="Times New Roman" pitchFamily="18" charset="0"/>
                <a:cs typeface="Times New Roman" pitchFamily="18" charset="0"/>
              </a:rPr>
              <a:t>探究</a:t>
            </a:r>
            <a:r>
              <a:rPr lang="zh-CN" altLang="en-US" sz="3500" b="1" dirty="0" smtClean="0">
                <a:solidFill>
                  <a:schemeClr val="bg1">
                    <a:lumMod val="95000"/>
                  </a:schemeClr>
                </a:solidFill>
                <a:latin typeface="Times New Roman" pitchFamily="18" charset="0"/>
                <a:cs typeface="Times New Roman" pitchFamily="18" charset="0"/>
              </a:rPr>
              <a:t>类实验题</a:t>
            </a:r>
            <a:r>
              <a:rPr lang="zh-CN" altLang="zh-CN" sz="3500" b="1" dirty="0">
                <a:solidFill>
                  <a:schemeClr val="bg1">
                    <a:lumMod val="95000"/>
                  </a:schemeClr>
                </a:solidFill>
                <a:latin typeface="Times New Roman" pitchFamily="18" charset="0"/>
                <a:cs typeface="Times New Roman" pitchFamily="18" charset="0"/>
              </a:rPr>
              <a:t>　</a:t>
            </a:r>
            <a:endParaRPr lang="zh-CN" altLang="en-US" sz="3500" b="1" dirty="0">
              <a:solidFill>
                <a:schemeClr val="bg1">
                  <a:lumMod val="95000"/>
                </a:schemeClr>
              </a:solidFill>
              <a:latin typeface="Times New Roman" pitchFamily="18" charset="0"/>
              <a:cs typeface="Times New Roman" pitchFamily="18" charset="0"/>
            </a:endParaRPr>
          </a:p>
        </p:txBody>
      </p:sp>
      <p:sp>
        <p:nvSpPr>
          <p:cNvPr id="12" name="矩形 11">
            <a:hlinkClick r:id="rId3" action="ppaction://hlinksldjump"/>
          </p:cNvPr>
          <p:cNvSpPr/>
          <p:nvPr/>
        </p:nvSpPr>
        <p:spPr>
          <a:xfrm>
            <a:off x="-2547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热点一</a:t>
            </a:r>
            <a:endParaRPr lang="zh-CN" altLang="en-US" sz="2200" dirty="0">
              <a:latin typeface="微软雅黑" pitchFamily="34" charset="-122"/>
              <a:ea typeface="微软雅黑" pitchFamily="34" charset="-122"/>
            </a:endParaRPr>
          </a:p>
        </p:txBody>
      </p:sp>
      <p:sp>
        <p:nvSpPr>
          <p:cNvPr id="13" name="矩形 12">
            <a:hlinkClick r:id="rId4" action="ppaction://hlinksldjump"/>
          </p:cNvPr>
          <p:cNvSpPr/>
          <p:nvPr/>
        </p:nvSpPr>
        <p:spPr>
          <a:xfrm>
            <a:off x="1810730"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热点二</a:t>
            </a:r>
            <a:endParaRPr lang="zh-CN" altLang="en-US" sz="2200" dirty="0">
              <a:latin typeface="微软雅黑" pitchFamily="34" charset="-122"/>
              <a:ea typeface="微软雅黑" pitchFamily="34" charset="-122"/>
            </a:endParaRPr>
          </a:p>
        </p:txBody>
      </p:sp>
      <p:sp>
        <p:nvSpPr>
          <p:cNvPr id="14" name="矩形 13">
            <a:hlinkClick r:id="rId5" action="ppaction://hlinksldjump"/>
          </p:cNvPr>
          <p:cNvSpPr/>
          <p:nvPr/>
        </p:nvSpPr>
        <p:spPr>
          <a:xfrm>
            <a:off x="364693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热点三</a:t>
            </a:r>
            <a:endParaRPr lang="zh-CN" altLang="en-US" sz="2200" dirty="0">
              <a:latin typeface="微软雅黑" pitchFamily="34" charset="-122"/>
              <a:ea typeface="微软雅黑" pitchFamily="34" charset="-122"/>
            </a:endParaRPr>
          </a:p>
        </p:txBody>
      </p:sp>
      <p:sp>
        <p:nvSpPr>
          <p:cNvPr id="16" name="矩形 15">
            <a:hlinkClick r:id="rId6" action="ppaction://hlinksldjump"/>
          </p:cNvPr>
          <p:cNvSpPr/>
          <p:nvPr/>
        </p:nvSpPr>
        <p:spPr>
          <a:xfrm>
            <a:off x="7319342" y="6369059"/>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Times New Roman" pitchFamily="18" charset="0"/>
                <a:ea typeface="微软雅黑" pitchFamily="34" charset="-122"/>
              </a:rPr>
              <a:t>练出高分</a:t>
            </a:r>
            <a:endParaRPr lang="zh-CN" altLang="en-US" sz="2200" dirty="0">
              <a:latin typeface="Times New Roman" pitchFamily="18" charset="0"/>
              <a:ea typeface="微软雅黑" pitchFamily="34" charset="-122"/>
            </a:endParaRPr>
          </a:p>
        </p:txBody>
      </p:sp>
      <p:sp>
        <p:nvSpPr>
          <p:cNvPr id="17" name="矩形 16">
            <a:hlinkClick r:id="rId7" action="ppaction://hlinksldjump"/>
          </p:cNvPr>
          <p:cNvSpPr/>
          <p:nvPr/>
        </p:nvSpPr>
        <p:spPr>
          <a:xfrm>
            <a:off x="5483138"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热点四</a:t>
            </a:r>
            <a:endParaRPr lang="zh-CN" altLang="en-US" sz="2200" dirty="0">
              <a:latin typeface="微软雅黑" pitchFamily="34" charset="-122"/>
              <a:ea typeface="微软雅黑" pitchFamily="34" charset="-122"/>
            </a:endParaRPr>
          </a:p>
        </p:txBody>
      </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6743" y="543079"/>
            <a:ext cx="11185087" cy="4616648"/>
          </a:xfrm>
          <a:prstGeom prst="rect">
            <a:avLst/>
          </a:prstGeom>
        </p:spPr>
        <p:txBody>
          <a:bodyPr>
            <a:spAutoFit/>
          </a:bodyPr>
          <a:lstStyle/>
          <a:p>
            <a:pPr algn="just">
              <a:lnSpc>
                <a:spcPct val="150000"/>
              </a:lnSpc>
              <a:spcAft>
                <a:spcPts val="0"/>
              </a:spcAft>
              <a:tabLst>
                <a:tab pos="2250440"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验证碳、硅非金属性的相对强弱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已知酸性：亚硫酸</a:t>
            </a:r>
            <a:r>
              <a:rPr lang="en-US" altLang="zh-CN" sz="2800" kern="100" dirty="0">
                <a:latin typeface="Times New Roman"/>
                <a:ea typeface="华文细黑"/>
                <a:cs typeface="Courier New"/>
              </a:rPr>
              <a:t>&gt;</a:t>
            </a:r>
            <a:r>
              <a:rPr lang="zh-CN" altLang="zh-CN" sz="2800" kern="100" dirty="0">
                <a:latin typeface="Times New Roman"/>
                <a:ea typeface="华文细黑"/>
                <a:cs typeface="Times New Roman"/>
              </a:rPr>
              <a:t>碳酸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2250440"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连接仪器、</a:t>
            </a:r>
            <a:r>
              <a:rPr lang="en-US" altLang="zh-CN" sz="2800" kern="100" dirty="0">
                <a:latin typeface="Times New Roman"/>
                <a:ea typeface="华文细黑"/>
                <a:cs typeface="Courier New"/>
              </a:rPr>
              <a:t>________________</a:t>
            </a:r>
            <a:r>
              <a:rPr lang="zh-CN" altLang="zh-CN" sz="2800" kern="100" dirty="0">
                <a:latin typeface="Times New Roman"/>
                <a:ea typeface="华文细黑"/>
                <a:cs typeface="Times New Roman"/>
              </a:rPr>
              <a:t>、加药品后，打开</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、关闭</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，然后滴入浓硫酸，加热。</a:t>
            </a:r>
            <a:endParaRPr lang="zh-CN" altLang="zh-CN" sz="2800" kern="100" dirty="0">
              <a:latin typeface="宋体"/>
              <a:cs typeface="Courier New"/>
            </a:endParaRPr>
          </a:p>
          <a:p>
            <a:pPr>
              <a:lnSpc>
                <a:spcPct val="150000"/>
              </a:lnSpc>
              <a:tabLst>
                <a:tab pos="2250440"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铜与浓硫酸反应的化学方程式是</a:t>
            </a:r>
            <a:r>
              <a:rPr lang="en-US" altLang="zh-CN" sz="2800" kern="100" dirty="0" smtClean="0">
                <a:latin typeface="Times New Roman"/>
                <a:ea typeface="华文细黑"/>
                <a:cs typeface="Courier New"/>
              </a:rPr>
              <a:t>______________________________</a:t>
            </a:r>
            <a:endParaRPr lang="zh-CN" altLang="zh-CN" sz="2800" kern="100" dirty="0">
              <a:latin typeface="宋体"/>
              <a:cs typeface="Courier New"/>
            </a:endParaRPr>
          </a:p>
          <a:p>
            <a:pPr>
              <a:lnSpc>
                <a:spcPct val="150000"/>
              </a:lnSpc>
              <a:tabLst>
                <a:tab pos="2250440" algn="l"/>
              </a:tabLst>
            </a:pPr>
            <a:r>
              <a:rPr lang="en-US" altLang="zh-CN" sz="2800" kern="100" dirty="0" smtClean="0">
                <a:latin typeface="Times New Roman"/>
                <a:ea typeface="华文细黑"/>
                <a:cs typeface="Courier New"/>
              </a:rPr>
              <a:t>_______________</a:t>
            </a:r>
            <a:r>
              <a:rPr lang="zh-CN" altLang="zh-CN" sz="2800" kern="100" dirty="0" smtClean="0">
                <a:latin typeface="Times New Roman"/>
                <a:ea typeface="华文细黑"/>
                <a:cs typeface="Times New Roman"/>
              </a:rPr>
              <a:t>。装置</a:t>
            </a:r>
            <a:r>
              <a:rPr lang="en-US" altLang="zh-CN" sz="2800" kern="100" dirty="0">
                <a:latin typeface="Times New Roman"/>
                <a:ea typeface="华文细黑"/>
              </a:rPr>
              <a:t>A</a:t>
            </a:r>
            <a:r>
              <a:rPr lang="zh-CN" altLang="zh-CN" sz="2800" kern="100" dirty="0">
                <a:latin typeface="Times New Roman"/>
                <a:ea typeface="华文细黑"/>
                <a:cs typeface="Times New Roman"/>
              </a:rPr>
              <a:t>中试剂是</a:t>
            </a:r>
            <a:r>
              <a:rPr lang="en-US" altLang="zh-CN" sz="2800" kern="100" dirty="0" smtClean="0">
                <a:latin typeface="Times New Roman"/>
                <a:ea typeface="华文细黑"/>
              </a:rPr>
              <a:t>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tabLst>
                <a:tab pos="2250440" algn="l"/>
              </a:tabLs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能说明碳的非金属性比硅强的实验现象是</a:t>
            </a:r>
            <a:r>
              <a:rPr lang="en-US" altLang="zh-CN" sz="2800" kern="100" dirty="0" smtClean="0">
                <a:latin typeface="Times New Roman"/>
                <a:ea typeface="华文细黑"/>
                <a:cs typeface="Courier New"/>
              </a:rPr>
              <a:t>_______________________</a:t>
            </a:r>
          </a:p>
          <a:p>
            <a:pPr>
              <a:lnSpc>
                <a:spcPct val="150000"/>
              </a:lnSpc>
              <a:tabLst>
                <a:tab pos="2250440" algn="l"/>
              </a:tabLst>
            </a:pPr>
            <a:r>
              <a:rPr lang="en-US" altLang="zh-CN" sz="2800" kern="100" dirty="0" smtClean="0">
                <a:latin typeface="Times New Roman"/>
                <a:ea typeface="华文细黑"/>
              </a:rPr>
              <a:t>______________________________________________</a:t>
            </a:r>
            <a:r>
              <a:rPr lang="zh-CN" altLang="zh-CN" sz="2800" kern="100" dirty="0">
                <a:latin typeface="Times New Roman"/>
                <a:ea typeface="华文细黑"/>
                <a:cs typeface="Times New Roman"/>
              </a:rPr>
              <a:t>。</a:t>
            </a:r>
            <a:endParaRPr lang="zh-CN" altLang="en-US" sz="2800" dirty="0"/>
          </a:p>
        </p:txBody>
      </p:sp>
      <p:sp>
        <p:nvSpPr>
          <p:cNvPr id="6" name="矩形 5"/>
          <p:cNvSpPr/>
          <p:nvPr/>
        </p:nvSpPr>
        <p:spPr>
          <a:xfrm>
            <a:off x="2852491" y="1267813"/>
            <a:ext cx="2698175" cy="523220"/>
          </a:xfrm>
          <a:prstGeom prst="rect">
            <a:avLst/>
          </a:prstGeom>
        </p:spPr>
        <p:txBody>
          <a:bodyPr wrap="none">
            <a:spAutoFit/>
          </a:bodyPr>
          <a:lstStyle/>
          <a:p>
            <a:r>
              <a:rPr lang="zh-CN" altLang="zh-CN" sz="2800" kern="100" dirty="0" smtClean="0">
                <a:solidFill>
                  <a:schemeClr val="accent6">
                    <a:lumMod val="75000"/>
                  </a:schemeClr>
                </a:solidFill>
                <a:latin typeface="Times New Roman"/>
                <a:ea typeface="华文细黑"/>
                <a:cs typeface="Times New Roman"/>
              </a:rPr>
              <a:t>检验</a:t>
            </a:r>
            <a:r>
              <a:rPr lang="zh-CN" altLang="zh-CN" sz="2800" kern="100" dirty="0">
                <a:solidFill>
                  <a:schemeClr val="accent6">
                    <a:lumMod val="75000"/>
                  </a:schemeClr>
                </a:solidFill>
                <a:latin typeface="Times New Roman"/>
                <a:ea typeface="华文细黑"/>
                <a:cs typeface="Times New Roman"/>
              </a:rPr>
              <a:t>装置气密性</a:t>
            </a:r>
            <a:endParaRPr lang="zh-CN" altLang="en-US" sz="2800" dirty="0">
              <a:solidFill>
                <a:schemeClr val="accent6">
                  <a:lumMod val="75000"/>
                </a:schemeClr>
              </a:solidFill>
            </a:endParaRPr>
          </a:p>
        </p:txBody>
      </p:sp>
      <p:sp>
        <p:nvSpPr>
          <p:cNvPr id="11" name="矩形 10"/>
          <p:cNvSpPr/>
          <p:nvPr/>
        </p:nvSpPr>
        <p:spPr>
          <a:xfrm>
            <a:off x="5980951" y="2544793"/>
            <a:ext cx="5226111"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Cu</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SO</a:t>
            </a:r>
            <a:r>
              <a:rPr lang="en-US" altLang="zh-CN" sz="2800" kern="100" baseline="-25000" dirty="0">
                <a:solidFill>
                  <a:schemeClr val="accent6">
                    <a:lumMod val="75000"/>
                  </a:schemeClr>
                </a:solidFill>
                <a:latin typeface="Times New Roman"/>
                <a:ea typeface="华文细黑"/>
              </a:rPr>
              <a:t>4</a:t>
            </a:r>
            <a:r>
              <a:rPr lang="en-US" altLang="zh-CN" sz="2800" kern="100" dirty="0">
                <a:solidFill>
                  <a:schemeClr val="accent6">
                    <a:lumMod val="75000"/>
                  </a:schemeClr>
                </a:solidFill>
                <a:latin typeface="Times New Roman"/>
                <a:ea typeface="华文细黑"/>
              </a:rPr>
              <a:t>(</a:t>
            </a:r>
            <a:r>
              <a:rPr lang="zh-CN" altLang="zh-CN" sz="2800" kern="100" dirty="0">
                <a:solidFill>
                  <a:schemeClr val="accent6">
                    <a:lumMod val="75000"/>
                  </a:schemeClr>
                </a:solidFill>
                <a:latin typeface="Times New Roman"/>
                <a:ea typeface="华文细黑"/>
                <a:cs typeface="Times New Roman"/>
              </a:rPr>
              <a:t>浓</a:t>
            </a:r>
            <a:r>
              <a:rPr lang="en-US" altLang="zh-CN" sz="2800" kern="10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cs typeface="宋体"/>
              </a:rPr>
              <a:t> </a:t>
            </a:r>
            <a:r>
              <a:rPr lang="en-US" altLang="zh-CN" sz="2800" kern="100" dirty="0" smtClean="0">
                <a:solidFill>
                  <a:schemeClr val="accent6">
                    <a:lumMod val="75000"/>
                  </a:schemeClr>
                </a:solidFill>
                <a:latin typeface="Times New Roman"/>
                <a:ea typeface="华文细黑"/>
                <a:cs typeface="宋体"/>
              </a:rPr>
              <a:t>            </a:t>
            </a:r>
            <a:r>
              <a:rPr lang="en-US" altLang="zh-CN" sz="2800" kern="100" dirty="0" smtClean="0">
                <a:solidFill>
                  <a:schemeClr val="accent6">
                    <a:lumMod val="75000"/>
                  </a:schemeClr>
                </a:solidFill>
                <a:latin typeface="Times New Roman"/>
                <a:ea typeface="华文细黑"/>
              </a:rPr>
              <a:t>CuSO</a:t>
            </a:r>
            <a:r>
              <a:rPr lang="en-US" altLang="zh-CN" sz="2800" kern="100" baseline="-25000" dirty="0" smtClean="0">
                <a:solidFill>
                  <a:schemeClr val="accent6">
                    <a:lumMod val="75000"/>
                  </a:schemeClr>
                </a:solidFill>
                <a:latin typeface="Times New Roman"/>
                <a:ea typeface="华文细黑"/>
              </a:rPr>
              <a:t>4</a:t>
            </a:r>
            <a:r>
              <a:rPr lang="zh-CN" altLang="zh-CN" sz="2800" kern="100" dirty="0" smtClean="0">
                <a:solidFill>
                  <a:schemeClr val="accent6">
                    <a:lumMod val="75000"/>
                  </a:schemeClr>
                </a:solidFill>
                <a:latin typeface="Times New Roman"/>
                <a:ea typeface="华文细黑"/>
                <a:cs typeface="Times New Roman"/>
              </a:rPr>
              <a:t>＋</a:t>
            </a:r>
            <a:endParaRPr lang="zh-CN" altLang="en-US" sz="2800" dirty="0">
              <a:solidFill>
                <a:schemeClr val="accent6">
                  <a:lumMod val="75000"/>
                </a:schemeClr>
              </a:solidFill>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3352204962"/>
              </p:ext>
            </p:extLst>
          </p:nvPr>
        </p:nvGraphicFramePr>
        <p:xfrm>
          <a:off x="8711004" y="2329185"/>
          <a:ext cx="949325" cy="792163"/>
        </p:xfrm>
        <a:graphic>
          <a:graphicData uri="http://schemas.openxmlformats.org/presentationml/2006/ole">
            <mc:AlternateContent xmlns:mc="http://schemas.openxmlformats.org/markup-compatibility/2006">
              <mc:Choice xmlns:v="urn:schemas-microsoft-com:vml" Requires="v">
                <p:oleObj spid="_x0000_s183355" name="文档" r:id="rId4" imgW="949600" imgH="791470" progId="Word.Document.12">
                  <p:embed/>
                </p:oleObj>
              </mc:Choice>
              <mc:Fallback>
                <p:oleObj name="文档" r:id="rId4" imgW="949600" imgH="791470" progId="Word.Document.12">
                  <p:embed/>
                  <p:pic>
                    <p:nvPicPr>
                      <p:cNvPr id="0" name=""/>
                      <p:cNvPicPr/>
                      <p:nvPr/>
                    </p:nvPicPr>
                    <p:blipFill>
                      <a:blip r:embed="rId5"/>
                      <a:stretch>
                        <a:fillRect/>
                      </a:stretch>
                    </p:blipFill>
                    <p:spPr>
                      <a:xfrm>
                        <a:off x="8711004" y="2329185"/>
                        <a:ext cx="949325" cy="792163"/>
                      </a:xfrm>
                      <a:prstGeom prst="rect">
                        <a:avLst/>
                      </a:prstGeom>
                    </p:spPr>
                  </p:pic>
                </p:oleObj>
              </mc:Fallback>
            </mc:AlternateContent>
          </a:graphicData>
        </a:graphic>
      </p:graphicFrame>
      <p:sp>
        <p:nvSpPr>
          <p:cNvPr id="12" name="矩形 11"/>
          <p:cNvSpPr/>
          <p:nvPr/>
        </p:nvSpPr>
        <p:spPr>
          <a:xfrm>
            <a:off x="728153" y="3192865"/>
            <a:ext cx="2302233" cy="523220"/>
          </a:xfrm>
          <a:prstGeom prst="rect">
            <a:avLst/>
          </a:prstGeom>
        </p:spPr>
        <p:txBody>
          <a:bodyPr wrap="none">
            <a:spAutoFit/>
          </a:bodyPr>
          <a:lstStyle/>
          <a:p>
            <a:pPr lvl="0"/>
            <a:r>
              <a:rPr lang="en-US" altLang="zh-CN" sz="2800" kern="100" dirty="0">
                <a:solidFill>
                  <a:srgbClr val="F79646">
                    <a:lumMod val="75000"/>
                  </a:srgbClr>
                </a:solidFill>
                <a:latin typeface="Times New Roman"/>
                <a:ea typeface="华文细黑"/>
              </a:rPr>
              <a:t>SO</a:t>
            </a:r>
            <a:r>
              <a:rPr lang="en-US" altLang="zh-CN" sz="2800" kern="100" baseline="-25000" dirty="0">
                <a:solidFill>
                  <a:srgbClr val="F79646">
                    <a:lumMod val="75000"/>
                  </a:srgbClr>
                </a:solidFill>
                <a:latin typeface="Times New Roman"/>
                <a:ea typeface="华文细黑"/>
              </a:rPr>
              <a:t>2</a:t>
            </a:r>
            <a:r>
              <a:rPr lang="en-US" altLang="zh-CN" sz="2800" kern="100" dirty="0">
                <a:solidFill>
                  <a:srgbClr val="F79646">
                    <a:lumMod val="75000"/>
                  </a:srgbClr>
                </a:solidFill>
                <a:latin typeface="宋体"/>
                <a:ea typeface="华文细黑"/>
                <a:cs typeface="Times New Roman"/>
              </a:rPr>
              <a:t>↑</a:t>
            </a:r>
            <a:r>
              <a:rPr lang="zh-CN" altLang="zh-CN" sz="2800" kern="100" dirty="0">
                <a:solidFill>
                  <a:srgbClr val="F79646">
                    <a:lumMod val="75000"/>
                  </a:srgbClr>
                </a:solidFill>
                <a:latin typeface="Times New Roman"/>
                <a:ea typeface="华文细黑"/>
                <a:cs typeface="Times New Roman"/>
              </a:rPr>
              <a:t>＋</a:t>
            </a:r>
            <a:r>
              <a:rPr lang="en-US" altLang="zh-CN" sz="2800" kern="100" dirty="0">
                <a:solidFill>
                  <a:srgbClr val="F79646">
                    <a:lumMod val="75000"/>
                  </a:srgbClr>
                </a:solidFill>
                <a:latin typeface="Times New Roman"/>
                <a:ea typeface="华文细黑"/>
              </a:rPr>
              <a:t>2H</a:t>
            </a:r>
            <a:r>
              <a:rPr lang="en-US" altLang="zh-CN" sz="2800" kern="100" baseline="-25000" dirty="0">
                <a:solidFill>
                  <a:srgbClr val="F79646">
                    <a:lumMod val="75000"/>
                  </a:srgbClr>
                </a:solidFill>
                <a:latin typeface="Times New Roman"/>
                <a:ea typeface="华文细黑"/>
              </a:rPr>
              <a:t>2</a:t>
            </a:r>
            <a:r>
              <a:rPr lang="en-US" altLang="zh-CN" sz="2800" kern="100" dirty="0">
                <a:solidFill>
                  <a:srgbClr val="F79646">
                    <a:lumMod val="75000"/>
                  </a:srgbClr>
                </a:solidFill>
                <a:latin typeface="Times New Roman"/>
                <a:ea typeface="华文细黑"/>
              </a:rPr>
              <a:t>O</a:t>
            </a:r>
            <a:endParaRPr lang="zh-CN" altLang="en-US" sz="2800" dirty="0">
              <a:solidFill>
                <a:srgbClr val="F79646">
                  <a:lumMod val="75000"/>
                </a:srgbClr>
              </a:solidFill>
            </a:endParaRPr>
          </a:p>
        </p:txBody>
      </p:sp>
      <p:sp>
        <p:nvSpPr>
          <p:cNvPr id="15" name="矩形 14"/>
          <p:cNvSpPr/>
          <p:nvPr/>
        </p:nvSpPr>
        <p:spPr>
          <a:xfrm>
            <a:off x="6095206" y="3213770"/>
            <a:ext cx="2759089"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酸性</a:t>
            </a:r>
            <a:r>
              <a:rPr lang="en-US" altLang="zh-CN" sz="2800" kern="100" dirty="0">
                <a:solidFill>
                  <a:schemeClr val="accent6">
                    <a:lumMod val="75000"/>
                  </a:schemeClr>
                </a:solidFill>
                <a:latin typeface="Times New Roman"/>
                <a:ea typeface="华文细黑"/>
              </a:rPr>
              <a:t>KMnO</a:t>
            </a:r>
            <a:r>
              <a:rPr lang="en-US" altLang="zh-CN" sz="2800" kern="100" baseline="-25000" dirty="0">
                <a:solidFill>
                  <a:schemeClr val="accent6">
                    <a:lumMod val="75000"/>
                  </a:schemeClr>
                </a:solidFill>
                <a:latin typeface="Times New Roman"/>
                <a:ea typeface="华文细黑"/>
              </a:rPr>
              <a:t>4</a:t>
            </a:r>
            <a:r>
              <a:rPr lang="zh-CN" altLang="zh-CN" sz="2800" kern="100" dirty="0">
                <a:solidFill>
                  <a:schemeClr val="accent6">
                    <a:lumMod val="75000"/>
                  </a:schemeClr>
                </a:solidFill>
                <a:latin typeface="Times New Roman"/>
                <a:ea typeface="华文细黑"/>
                <a:cs typeface="Times New Roman"/>
              </a:rPr>
              <a:t>溶液</a:t>
            </a:r>
            <a:endParaRPr lang="zh-CN" altLang="en-US" sz="2800" dirty="0">
              <a:solidFill>
                <a:schemeClr val="accent6">
                  <a:lumMod val="75000"/>
                </a:schemeClr>
              </a:solidFill>
            </a:endParaRPr>
          </a:p>
        </p:txBody>
      </p:sp>
      <p:sp>
        <p:nvSpPr>
          <p:cNvPr id="14" name="矩形 13"/>
          <p:cNvSpPr/>
          <p:nvPr/>
        </p:nvSpPr>
        <p:spPr>
          <a:xfrm>
            <a:off x="589501" y="3720147"/>
            <a:ext cx="10793813" cy="1384995"/>
          </a:xfrm>
          <a:prstGeom prst="rect">
            <a:avLst/>
          </a:prstGeom>
        </p:spPr>
        <p:txBody>
          <a:bodyPr>
            <a:spAutoFit/>
          </a:bodyPr>
          <a:lstStyle/>
          <a:p>
            <a:pPr>
              <a:lnSpc>
                <a:spcPct val="150000"/>
              </a:lnSpc>
            </a:pPr>
            <a:r>
              <a:rPr lang="en-US" altLang="zh-CN" sz="2800" kern="100" dirty="0" smtClean="0">
                <a:solidFill>
                  <a:schemeClr val="accent6">
                    <a:lumMod val="75000"/>
                  </a:schemeClr>
                </a:solidFill>
                <a:latin typeface="Times New Roman"/>
                <a:ea typeface="华文细黑"/>
              </a:rPr>
              <a:t>					       A</a:t>
            </a:r>
            <a:r>
              <a:rPr lang="zh-CN" altLang="zh-CN" sz="2800" kern="100" dirty="0">
                <a:solidFill>
                  <a:schemeClr val="accent6">
                    <a:lumMod val="75000"/>
                  </a:schemeClr>
                </a:solidFill>
                <a:latin typeface="Times New Roman"/>
                <a:ea typeface="华文细黑"/>
                <a:cs typeface="Times New Roman"/>
              </a:rPr>
              <a:t>中酸性</a:t>
            </a:r>
            <a:r>
              <a:rPr lang="en-US" altLang="zh-CN" sz="2800" kern="100" dirty="0">
                <a:solidFill>
                  <a:schemeClr val="accent6">
                    <a:lumMod val="75000"/>
                  </a:schemeClr>
                </a:solidFill>
                <a:latin typeface="Times New Roman"/>
                <a:ea typeface="华文细黑"/>
              </a:rPr>
              <a:t>KMnO</a:t>
            </a:r>
            <a:r>
              <a:rPr lang="en-US" altLang="zh-CN" sz="2800" kern="100" baseline="-25000" dirty="0">
                <a:solidFill>
                  <a:schemeClr val="accent6">
                    <a:lumMod val="75000"/>
                  </a:schemeClr>
                </a:solidFill>
                <a:latin typeface="Times New Roman"/>
                <a:ea typeface="华文细黑"/>
              </a:rPr>
              <a:t>4</a:t>
            </a:r>
            <a:r>
              <a:rPr lang="zh-CN" altLang="zh-CN" sz="2800" kern="100" dirty="0">
                <a:solidFill>
                  <a:schemeClr val="accent6">
                    <a:lumMod val="75000"/>
                  </a:schemeClr>
                </a:solidFill>
                <a:latin typeface="Times New Roman"/>
                <a:ea typeface="华文细黑"/>
                <a:cs typeface="Times New Roman"/>
              </a:rPr>
              <a:t>溶液没有完全褪色，盛有</a:t>
            </a:r>
            <a:r>
              <a:rPr lang="en-US" altLang="zh-CN" sz="2800" kern="100" dirty="0">
                <a:solidFill>
                  <a:schemeClr val="accent6">
                    <a:lumMod val="75000"/>
                  </a:schemeClr>
                </a:solidFill>
                <a:latin typeface="Times New Roman"/>
                <a:ea typeface="华文细黑"/>
              </a:rPr>
              <a:t>Na</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SiO</a:t>
            </a:r>
            <a:r>
              <a:rPr lang="en-US" altLang="zh-CN" sz="2800" kern="100" baseline="-25000" dirty="0">
                <a:solidFill>
                  <a:schemeClr val="accent6">
                    <a:lumMod val="75000"/>
                  </a:schemeClr>
                </a:solidFill>
                <a:latin typeface="Times New Roman"/>
                <a:ea typeface="华文细黑"/>
              </a:rPr>
              <a:t>3</a:t>
            </a:r>
            <a:r>
              <a:rPr lang="zh-CN" altLang="zh-CN" sz="2800" kern="100" dirty="0">
                <a:solidFill>
                  <a:schemeClr val="accent6">
                    <a:lumMod val="75000"/>
                  </a:schemeClr>
                </a:solidFill>
                <a:latin typeface="Times New Roman"/>
                <a:ea typeface="华文细黑"/>
                <a:cs typeface="Times New Roman"/>
              </a:rPr>
              <a:t>溶液的试管中出现白色沉淀</a:t>
            </a:r>
            <a:endParaRPr lang="zh-CN" altLang="en-US" sz="2800" dirty="0">
              <a:solidFill>
                <a:schemeClr val="accent6">
                  <a:lumMod val="75000"/>
                </a:schemeClr>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16" name="Rectangle 21">
            <a:hlinkClick r:id="rId6" action="ppaction://hlinksldjump"/>
          </p:cNvPr>
          <p:cNvSpPr>
            <a:spLocks noChangeArrowheads="1"/>
          </p:cNvSpPr>
          <p:nvPr/>
        </p:nvSpPr>
        <p:spPr bwMode="auto">
          <a:xfrm>
            <a:off x="1016891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7" action="ppaction://hlinksldjump"/>
          </p:cNvPr>
          <p:cNvSpPr>
            <a:spLocks noChangeArrowheads="1"/>
          </p:cNvSpPr>
          <p:nvPr/>
        </p:nvSpPr>
        <p:spPr bwMode="auto">
          <a:xfrm>
            <a:off x="1067108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8" action="ppaction://hlinksldjump"/>
          </p:cNvPr>
          <p:cNvSpPr>
            <a:spLocks noChangeArrowheads="1"/>
          </p:cNvSpPr>
          <p:nvPr/>
        </p:nvSpPr>
        <p:spPr bwMode="auto">
          <a:xfrm>
            <a:off x="1114912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9" action="ppaction://hlinksldjump"/>
          </p:cNvPr>
          <p:cNvSpPr>
            <a:spLocks noChangeArrowheads="1"/>
          </p:cNvSpPr>
          <p:nvPr/>
        </p:nvSpPr>
        <p:spPr bwMode="auto">
          <a:xfrm>
            <a:off x="1160301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3312354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linds(horizontal)">
                                      <p:cBhvr>
                                        <p:cTn id="18" dur="500"/>
                                        <p:tgtEl>
                                          <p:spTgt spid="15"/>
                                        </p:tgtEl>
                                      </p:cBhvr>
                                    </p:animEffect>
                                  </p:childTnLst>
                                </p:cTn>
                              </p:par>
                              <p:par>
                                <p:cTn id="19" presetID="3" presetClass="entr" presetSubtype="1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linds(horizontal)">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4"/>
                                        </p:tgtEl>
                                      </p:cBhvr>
                                    </p:animEffect>
                                    <p:set>
                                      <p:cBhvr>
                                        <p:cTn id="46"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6" grpId="0"/>
      <p:bldP spid="6" grpId="1"/>
      <p:bldP spid="11" grpId="0"/>
      <p:bldP spid="11" grpId="1"/>
      <p:bldP spid="12" grpId="0"/>
      <p:bldP spid="12" grpId="1"/>
      <p:bldP spid="15" grpId="0"/>
      <p:bldP spid="15" grpId="1"/>
      <p:bldP spid="14" grpId="0"/>
      <p:bldP spid="14"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1">
            <a:hlinkClick r:id="rId2"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 name="Rectangle 21">
            <a:hlinkClick r:id="rId3"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 name="Rectangle 21">
            <a:hlinkClick r:id="rId4"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 name="Rectangle 21">
            <a:hlinkClick r:id="rId5"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7" name="Rectangle 21">
            <a:hlinkClick r:id="rId6"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9" name="Rectangle 21">
            <a:hlinkClick r:id="rId7"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406574" y="1341562"/>
            <a:ext cx="11524006" cy="3323987"/>
          </a:xfrm>
          <a:prstGeom prst="rect">
            <a:avLst/>
          </a:prstGeom>
        </p:spPr>
        <p:txBody>
          <a:bodyPr>
            <a:spAutoFit/>
          </a:bodyPr>
          <a:lstStyle/>
          <a:p>
            <a:pPr algn="just">
              <a:lnSpc>
                <a:spcPct val="150000"/>
              </a:lnSpc>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现象</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中溶液变为黄绿色的可能原因：随溶液酸性的增强，漂粉精的有效成分和</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发生反应。通过进一步实验确认了这种可能性，其实验方案是</a:t>
            </a:r>
            <a:r>
              <a:rPr lang="en-US" altLang="zh-CN" sz="2800" kern="100" dirty="0" smtClean="0">
                <a:latin typeface="Times New Roman"/>
                <a:ea typeface="华文细黑"/>
                <a:cs typeface="Courier New"/>
              </a:rPr>
              <a:t>______________________</a:t>
            </a:r>
            <a:r>
              <a:rPr lang="en-US" altLang="zh-CN" sz="2800" kern="100" dirty="0" smtClean="0">
                <a:latin typeface="Times New Roman"/>
                <a:ea typeface="华文细黑"/>
              </a:rPr>
              <a:t>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pPr>
            <a:r>
              <a:rPr lang="zh-CN" altLang="zh-CN" sz="2800" b="1" kern="100" dirty="0">
                <a:solidFill>
                  <a:srgbClr val="0000FF"/>
                </a:solidFill>
                <a:cs typeface="Times New Roman"/>
              </a:rPr>
              <a:t>解析</a:t>
            </a:r>
            <a:r>
              <a:rPr lang="en-US" altLang="zh-CN" sz="2800" kern="100" dirty="0">
                <a:latin typeface="Times New Roman"/>
                <a:ea typeface="华文细黑"/>
              </a:rPr>
              <a:t>  </a:t>
            </a:r>
            <a:r>
              <a:rPr lang="zh-CN" altLang="zh-CN" sz="2800" kern="100" dirty="0">
                <a:latin typeface="Times New Roman"/>
                <a:ea typeface="华文细黑"/>
                <a:cs typeface="Times New Roman"/>
              </a:rPr>
              <a:t>题干具有明显的提示性，出现黄绿色的原因是随着酸性的增强而产生</a:t>
            </a:r>
            <a:r>
              <a:rPr lang="en-US" altLang="zh-CN" sz="2800" kern="100" dirty="0">
                <a:latin typeface="Times New Roman"/>
                <a:ea typeface="华文细黑"/>
              </a:rPr>
              <a:t>Cl</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。故应设计使用无还原性的稀硫酸来确认其可能性。</a:t>
            </a:r>
            <a:endParaRPr lang="zh-CN" altLang="en-US" sz="2800" dirty="0"/>
          </a:p>
        </p:txBody>
      </p:sp>
      <p:sp>
        <p:nvSpPr>
          <p:cNvPr id="12" name="矩形 11"/>
          <p:cNvSpPr/>
          <p:nvPr/>
        </p:nvSpPr>
        <p:spPr>
          <a:xfrm>
            <a:off x="1278057" y="2555820"/>
            <a:ext cx="10793813" cy="738664"/>
          </a:xfrm>
          <a:prstGeom prst="rect">
            <a:avLst/>
          </a:prstGeom>
        </p:spPr>
        <p:txBody>
          <a:bodyPr>
            <a:spAutoFit/>
          </a:bodyPr>
          <a:lstStyle/>
          <a:p>
            <a:pPr>
              <a:lnSpc>
                <a:spcPct val="150000"/>
              </a:lnSpc>
            </a:pPr>
            <a:r>
              <a:rPr lang="zh-CN" altLang="zh-CN" sz="2800" kern="100" dirty="0" smtClean="0">
                <a:solidFill>
                  <a:schemeClr val="accent6">
                    <a:lumMod val="75000"/>
                  </a:schemeClr>
                </a:solidFill>
                <a:latin typeface="Times New Roman"/>
                <a:ea typeface="华文细黑"/>
                <a:cs typeface="Times New Roman"/>
              </a:rPr>
              <a:t>向</a:t>
            </a:r>
            <a:r>
              <a:rPr lang="zh-CN" altLang="zh-CN" sz="2800" kern="100" dirty="0">
                <a:solidFill>
                  <a:schemeClr val="accent6">
                    <a:lumMod val="75000"/>
                  </a:schemeClr>
                </a:solidFill>
                <a:latin typeface="Times New Roman"/>
                <a:ea typeface="华文细黑"/>
                <a:cs typeface="Times New Roman"/>
              </a:rPr>
              <a:t>漂粉精溶液中逐滴加入稀硫酸，观察溶液是否变为</a:t>
            </a:r>
            <a:r>
              <a:rPr lang="zh-CN" altLang="zh-CN" sz="2800" kern="100" dirty="0" smtClean="0">
                <a:solidFill>
                  <a:schemeClr val="accent6">
                    <a:lumMod val="75000"/>
                  </a:schemeClr>
                </a:solidFill>
                <a:latin typeface="Times New Roman"/>
                <a:ea typeface="华文细黑"/>
                <a:cs typeface="Times New Roman"/>
              </a:rPr>
              <a:t>黄绿色</a:t>
            </a:r>
            <a:r>
              <a:rPr lang="en-US" altLang="zh-CN" sz="2800" kern="100" dirty="0" smtClean="0">
                <a:solidFill>
                  <a:schemeClr val="accent6">
                    <a:lumMod val="75000"/>
                  </a:schemeClr>
                </a:solidFill>
                <a:latin typeface="Times New Roman"/>
                <a:ea typeface="华文细黑"/>
                <a:cs typeface="Times New Roman"/>
              </a:rPr>
              <a:t> </a:t>
            </a:r>
            <a:endParaRPr lang="zh-CN" altLang="en-US" sz="2800" dirty="0">
              <a:solidFill>
                <a:schemeClr val="accent6">
                  <a:lumMod val="75000"/>
                </a:schemeClr>
              </a:solidFill>
            </a:endParaRPr>
          </a:p>
        </p:txBody>
      </p:sp>
      <p:sp>
        <p:nvSpPr>
          <p:cNvPr id="13" name="Rectangle 21">
            <a:hlinkClick r:id="rId8"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9700749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blinds(horizontal)">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1">
                                            <p:txEl>
                                              <p:pRg st="1" end="1"/>
                                            </p:txEl>
                                          </p:spTgt>
                                        </p:tgtEl>
                                      </p:cBhvr>
                                    </p:animEffect>
                                    <p:set>
                                      <p:cBhvr>
                                        <p:cTn id="17" dur="1" fill="hold">
                                          <p:stCondLst>
                                            <p:cond delay="499"/>
                                          </p:stCondLst>
                                        </p:cTn>
                                        <p:tgtEl>
                                          <p:spTgt spid="11">
                                            <p:txEl>
                                              <p:pRg st="1" end="1"/>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12"/>
                                        </p:tgtEl>
                                      </p:cBhvr>
                                    </p:animEffect>
                                    <p:set>
                                      <p:cBhvr>
                                        <p:cTn id="20"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12" grpId="0"/>
      <p:bldP spid="12" grpId="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1">
            <a:hlinkClick r:id="rId2"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 name="Rectangle 21">
            <a:hlinkClick r:id="rId3"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 name="Rectangle 21">
            <a:hlinkClick r:id="rId4"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 name="Rectangle 21">
            <a:hlinkClick r:id="rId5"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7" name="Rectangle 21">
            <a:hlinkClick r:id="rId6"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9" name="Rectangle 21">
            <a:hlinkClick r:id="rId7"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282680" y="837506"/>
            <a:ext cx="11344407"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瓶中混合物过滤、洗涤，得到沉淀</a:t>
            </a:r>
            <a:r>
              <a:rPr lang="en-US" altLang="zh-CN" sz="2800" kern="100" dirty="0" smtClean="0">
                <a:latin typeface="Times New Roman"/>
                <a:ea typeface="华文细黑"/>
                <a:cs typeface="Courier New"/>
              </a:rPr>
              <a:t>X</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向沉淀</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中加入稀</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，无明显变化。取上层清液，加入</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溶液，产生白色沉淀。则沉淀</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中含有的物质是</a:t>
            </a:r>
            <a:r>
              <a:rPr lang="en-US" altLang="zh-CN" sz="2800" kern="100" dirty="0" smtClean="0">
                <a:latin typeface="Times New Roman"/>
                <a:ea typeface="华文细黑"/>
                <a:cs typeface="Courier New"/>
              </a:rPr>
              <a:t>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nSpc>
                <a:spcPct val="150000"/>
              </a:lnSpc>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用离子方程式解释现象</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中黄绿色褪去的原因</a:t>
            </a:r>
            <a:r>
              <a:rPr lang="zh-CN" altLang="zh-CN" sz="2800" kern="100" dirty="0" smtClean="0">
                <a:latin typeface="Times New Roman"/>
                <a:ea typeface="华文细黑"/>
                <a:cs typeface="Times New Roman"/>
              </a:rPr>
              <a:t>：</a:t>
            </a:r>
            <a:r>
              <a:rPr lang="en-US" altLang="zh-CN" sz="2800" kern="100" dirty="0" smtClean="0">
                <a:latin typeface="宋体"/>
                <a:ea typeface="Times New Roman"/>
                <a:cs typeface="Courier New"/>
              </a:rPr>
              <a:t>_______________</a:t>
            </a:r>
            <a:endParaRPr lang="zh-CN" altLang="zh-CN" sz="1050" kern="100" dirty="0">
              <a:latin typeface="宋体"/>
              <a:cs typeface="Courier New"/>
            </a:endParaRPr>
          </a:p>
          <a:p>
            <a:pPr>
              <a:lnSpc>
                <a:spcPct val="150000"/>
              </a:lnSpc>
            </a:pPr>
            <a:r>
              <a:rPr lang="en-US" altLang="zh-CN" sz="2800" kern="100" dirty="0" smtClean="0">
                <a:latin typeface="Times New Roman"/>
                <a:ea typeface="华文细黑"/>
              </a:rPr>
              <a:t>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12" name="Rectangle 21">
            <a:hlinkClick r:id="rId8"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a:hlinkClick r:id="rId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48593989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1">
            <a:hlinkClick r:id="rId3"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 name="Rectangle 21">
            <a:hlinkClick r:id="rId4"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 name="Rectangle 21">
            <a:hlinkClick r:id="rId5"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 name="Rectangle 21">
            <a:hlinkClick r:id="rId6"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7" name="Rectangle 21">
            <a:hlinkClick r:id="rId7"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9" name="Rectangle 21">
            <a:hlinkClick r:id="rId8"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219414" y="755620"/>
            <a:ext cx="11688154" cy="3970318"/>
          </a:xfrm>
          <a:prstGeom prst="rect">
            <a:avLst/>
          </a:prstGeom>
        </p:spPr>
        <p:txBody>
          <a:bodyPr>
            <a:spAutoFit/>
          </a:bodyPr>
          <a:lstStyle/>
          <a:p>
            <a:pPr lvl="0" algn="just">
              <a:lnSpc>
                <a:spcPct val="150000"/>
              </a:lnSpc>
            </a:pPr>
            <a:r>
              <a:rPr lang="zh-CN" altLang="zh-CN" sz="2800" b="1" kern="100" dirty="0">
                <a:solidFill>
                  <a:srgbClr val="0000FF"/>
                </a:solidFill>
                <a:latin typeface="宋体"/>
                <a:cs typeface="Times New Roman"/>
              </a:rPr>
              <a:t>解析</a:t>
            </a:r>
            <a:r>
              <a:rPr lang="en-US" altLang="zh-CN" sz="2800" kern="100" dirty="0">
                <a:solidFill>
                  <a:prstClr val="black"/>
                </a:solidFill>
                <a:latin typeface="Times New Roman"/>
                <a:ea typeface="华文细黑"/>
                <a:cs typeface="Courier New"/>
              </a:rPr>
              <a:t>  </a:t>
            </a:r>
            <a:r>
              <a:rPr lang="en-US" altLang="zh-CN" sz="2800" kern="100" dirty="0">
                <a:solidFill>
                  <a:prstClr val="black"/>
                </a:solidFill>
                <a:latin typeface="宋体"/>
                <a:ea typeface="华文细黑"/>
                <a:cs typeface="Times New Roman"/>
              </a:rPr>
              <a:t>①</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瓶中所得沉淀的成分可能是</a:t>
            </a:r>
            <a:r>
              <a:rPr lang="en-US" altLang="zh-CN" sz="2800" kern="100" dirty="0">
                <a:solidFill>
                  <a:prstClr val="black"/>
                </a:solidFill>
                <a:latin typeface="Times New Roman"/>
                <a:ea typeface="华文细黑"/>
                <a:cs typeface="Courier New"/>
              </a:rPr>
              <a:t>CaSO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CaSO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或二者的混合物，加入稀</a:t>
            </a:r>
            <a:r>
              <a:rPr lang="en-US" altLang="zh-CN" sz="2800" kern="100" dirty="0" err="1">
                <a:solidFill>
                  <a:prstClr val="black"/>
                </a:solidFill>
                <a:latin typeface="Times New Roman"/>
                <a:ea typeface="华文细黑"/>
                <a:cs typeface="Courier New"/>
              </a:rPr>
              <a:t>HCl</a:t>
            </a:r>
            <a:r>
              <a:rPr lang="zh-CN" altLang="zh-CN" sz="2800" kern="100" dirty="0">
                <a:solidFill>
                  <a:prstClr val="black"/>
                </a:solidFill>
                <a:latin typeface="Times New Roman"/>
                <a:ea typeface="华文细黑"/>
                <a:cs typeface="Times New Roman"/>
              </a:rPr>
              <a:t>，无明显变化，排除</a:t>
            </a:r>
            <a:r>
              <a:rPr lang="en-US" altLang="zh-CN" sz="2800" kern="100" dirty="0">
                <a:solidFill>
                  <a:prstClr val="black"/>
                </a:solidFill>
                <a:latin typeface="Times New Roman"/>
                <a:ea typeface="华文细黑"/>
                <a:cs typeface="Courier New"/>
              </a:rPr>
              <a:t>CaSO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，故</a:t>
            </a:r>
            <a:r>
              <a:rPr lang="en-US" altLang="zh-CN" sz="2800" kern="100" dirty="0">
                <a:solidFill>
                  <a:prstClr val="black"/>
                </a:solidFill>
                <a:latin typeface="Times New Roman"/>
                <a:ea typeface="华文细黑"/>
                <a:cs typeface="Courier New"/>
              </a:rPr>
              <a:t>X</a:t>
            </a:r>
            <a:r>
              <a:rPr lang="zh-CN" altLang="zh-CN" sz="2800" kern="100" dirty="0">
                <a:solidFill>
                  <a:prstClr val="black"/>
                </a:solidFill>
                <a:latin typeface="Times New Roman"/>
                <a:ea typeface="华文细黑"/>
                <a:cs typeface="Times New Roman"/>
              </a:rPr>
              <a:t>为</a:t>
            </a:r>
            <a:r>
              <a:rPr lang="en-US" altLang="zh-CN" sz="2800" kern="100" dirty="0">
                <a:solidFill>
                  <a:prstClr val="black"/>
                </a:solidFill>
                <a:latin typeface="Times New Roman"/>
                <a:ea typeface="华文细黑"/>
                <a:cs typeface="Courier New"/>
              </a:rPr>
              <a:t>CaSO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，因</a:t>
            </a:r>
            <a:r>
              <a:rPr lang="en-US" altLang="zh-CN" sz="2800" kern="100" dirty="0">
                <a:solidFill>
                  <a:prstClr val="black"/>
                </a:solidFill>
                <a:latin typeface="Times New Roman"/>
                <a:ea typeface="华文细黑"/>
                <a:cs typeface="Courier New"/>
              </a:rPr>
              <a:t>CaSO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微溶于水，再取上层清液加入</a:t>
            </a:r>
            <a:r>
              <a:rPr lang="en-US" altLang="zh-CN" sz="2800" kern="100" dirty="0">
                <a:solidFill>
                  <a:prstClr val="black"/>
                </a:solidFill>
                <a:latin typeface="Times New Roman"/>
                <a:ea typeface="华文细黑"/>
                <a:cs typeface="Courier New"/>
              </a:rPr>
              <a:t>BaCl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溶液时，产生</a:t>
            </a:r>
            <a:r>
              <a:rPr lang="en-US" altLang="zh-CN" sz="2800" kern="100" dirty="0">
                <a:solidFill>
                  <a:prstClr val="black"/>
                </a:solidFill>
                <a:latin typeface="Times New Roman"/>
                <a:ea typeface="华文细黑"/>
                <a:cs typeface="Courier New"/>
              </a:rPr>
              <a:t>BaSO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沉淀，进一步证明</a:t>
            </a:r>
            <a:r>
              <a:rPr lang="en-US" altLang="zh-CN" sz="2800" kern="100" dirty="0">
                <a:solidFill>
                  <a:prstClr val="black"/>
                </a:solidFill>
                <a:latin typeface="Times New Roman"/>
                <a:ea typeface="华文细黑"/>
                <a:cs typeface="Courier New"/>
              </a:rPr>
              <a:t>X</a:t>
            </a:r>
            <a:r>
              <a:rPr lang="zh-CN" altLang="zh-CN" sz="2800" kern="100" dirty="0">
                <a:solidFill>
                  <a:prstClr val="black"/>
                </a:solidFill>
                <a:latin typeface="Times New Roman"/>
                <a:ea typeface="华文细黑"/>
                <a:cs typeface="Times New Roman"/>
              </a:rPr>
              <a:t>为</a:t>
            </a:r>
            <a:r>
              <a:rPr lang="en-US" altLang="zh-CN" sz="2800" kern="100" dirty="0">
                <a:solidFill>
                  <a:prstClr val="black"/>
                </a:solidFill>
                <a:latin typeface="Times New Roman"/>
                <a:ea typeface="华文细黑"/>
                <a:cs typeface="Courier New"/>
              </a:rPr>
              <a:t>CaSO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Times New Roman"/>
              </a:rPr>
              <a:t> </a:t>
            </a:r>
            <a:endParaRPr lang="zh-CN" altLang="zh-CN" sz="1050" kern="100" dirty="0">
              <a:solidFill>
                <a:prstClr val="black"/>
              </a:solidFill>
              <a:latin typeface="宋体"/>
              <a:cs typeface="Courier New"/>
            </a:endParaRPr>
          </a:p>
          <a:p>
            <a:pPr lvl="0" algn="just">
              <a:lnSpc>
                <a:spcPct val="150000"/>
              </a:lnSpc>
            </a:pPr>
            <a:r>
              <a:rPr lang="en-US" altLang="zh-CN" sz="2800" kern="100" dirty="0" smtClean="0">
                <a:solidFill>
                  <a:prstClr val="black"/>
                </a:solidFill>
                <a:latin typeface="宋体"/>
                <a:ea typeface="华文细黑"/>
                <a:cs typeface="Times New Roman"/>
              </a:rPr>
              <a:t>②</a:t>
            </a:r>
            <a:r>
              <a:rPr lang="zh-CN" altLang="zh-CN" sz="2800" kern="100" spc="-50" dirty="0" smtClean="0">
                <a:solidFill>
                  <a:prstClr val="black"/>
                </a:solidFill>
                <a:latin typeface="Times New Roman"/>
                <a:ea typeface="华文细黑"/>
                <a:cs typeface="Times New Roman"/>
              </a:rPr>
              <a:t>溶液呈黄绿色是因</a:t>
            </a:r>
            <a:r>
              <a:rPr lang="en-US" altLang="zh-CN" sz="2800" kern="100" spc="-50" dirty="0" smtClean="0">
                <a:solidFill>
                  <a:prstClr val="black"/>
                </a:solidFill>
                <a:latin typeface="Times New Roman"/>
                <a:ea typeface="华文细黑"/>
              </a:rPr>
              <a:t>Cl</a:t>
            </a:r>
            <a:r>
              <a:rPr lang="en-US" altLang="zh-CN" sz="2800" kern="100" spc="-50" baseline="-25000" dirty="0" smtClean="0">
                <a:solidFill>
                  <a:prstClr val="black"/>
                </a:solidFill>
                <a:latin typeface="Times New Roman"/>
                <a:ea typeface="华文细黑"/>
              </a:rPr>
              <a:t>2</a:t>
            </a:r>
            <a:r>
              <a:rPr lang="zh-CN" altLang="zh-CN" sz="2800" kern="100" spc="-50" dirty="0" smtClean="0">
                <a:solidFill>
                  <a:prstClr val="black"/>
                </a:solidFill>
                <a:latin typeface="Times New Roman"/>
                <a:ea typeface="华文细黑"/>
                <a:cs typeface="Times New Roman"/>
              </a:rPr>
              <a:t>溶于水而产生的现象，随着</a:t>
            </a:r>
            <a:r>
              <a:rPr lang="en-US" altLang="zh-CN" sz="2800" kern="100" spc="-50" dirty="0" smtClean="0">
                <a:solidFill>
                  <a:prstClr val="black"/>
                </a:solidFill>
                <a:latin typeface="Times New Roman"/>
                <a:ea typeface="华文细黑"/>
              </a:rPr>
              <a:t>SO</a:t>
            </a:r>
            <a:r>
              <a:rPr lang="en-US" altLang="zh-CN" sz="2800" kern="100" spc="-50" baseline="-25000" dirty="0" smtClean="0">
                <a:solidFill>
                  <a:prstClr val="black"/>
                </a:solidFill>
                <a:latin typeface="Times New Roman"/>
                <a:ea typeface="华文细黑"/>
              </a:rPr>
              <a:t>2</a:t>
            </a:r>
            <a:r>
              <a:rPr lang="zh-CN" altLang="zh-CN" sz="2800" kern="100" spc="-50" dirty="0" smtClean="0">
                <a:solidFill>
                  <a:prstClr val="black"/>
                </a:solidFill>
                <a:latin typeface="Times New Roman"/>
                <a:ea typeface="华文细黑"/>
                <a:cs typeface="Times New Roman"/>
              </a:rPr>
              <a:t>的持续通入，两者发生反应生成无色物质盐酸和硫酸，化学方程式为</a:t>
            </a:r>
            <a:r>
              <a:rPr lang="en-US" altLang="zh-CN" sz="2800" kern="100" spc="-50" dirty="0" smtClean="0">
                <a:solidFill>
                  <a:prstClr val="black"/>
                </a:solidFill>
                <a:latin typeface="Times New Roman"/>
                <a:ea typeface="华文细黑"/>
              </a:rPr>
              <a:t>SO</a:t>
            </a:r>
            <a:r>
              <a:rPr lang="en-US" altLang="zh-CN" sz="2800" kern="100" spc="-50" baseline="-25000" dirty="0" smtClean="0">
                <a:solidFill>
                  <a:prstClr val="black"/>
                </a:solidFill>
                <a:latin typeface="Times New Roman"/>
                <a:ea typeface="华文细黑"/>
              </a:rPr>
              <a:t>2</a:t>
            </a:r>
            <a:r>
              <a:rPr lang="zh-CN" altLang="zh-CN" sz="2800" kern="100" spc="-50" dirty="0" smtClean="0">
                <a:solidFill>
                  <a:prstClr val="black"/>
                </a:solidFill>
                <a:latin typeface="Times New Roman"/>
                <a:ea typeface="华文细黑"/>
                <a:cs typeface="Times New Roman"/>
              </a:rPr>
              <a:t>＋</a:t>
            </a:r>
            <a:r>
              <a:rPr lang="en-US" altLang="zh-CN" sz="2800" kern="100" spc="-50" dirty="0" smtClean="0">
                <a:solidFill>
                  <a:prstClr val="black"/>
                </a:solidFill>
                <a:latin typeface="Times New Roman"/>
                <a:ea typeface="华文细黑"/>
              </a:rPr>
              <a:t>Cl</a:t>
            </a:r>
            <a:r>
              <a:rPr lang="en-US" altLang="zh-CN" sz="2800" kern="100" spc="-50" baseline="-25000" dirty="0" smtClean="0">
                <a:solidFill>
                  <a:prstClr val="black"/>
                </a:solidFill>
                <a:latin typeface="Times New Roman"/>
                <a:ea typeface="华文细黑"/>
              </a:rPr>
              <a:t>2</a:t>
            </a:r>
            <a:r>
              <a:rPr lang="zh-CN" altLang="zh-CN" sz="2800" kern="100" spc="-50" dirty="0" smtClean="0">
                <a:solidFill>
                  <a:prstClr val="black"/>
                </a:solidFill>
                <a:latin typeface="Times New Roman"/>
                <a:ea typeface="华文细黑"/>
                <a:cs typeface="Times New Roman"/>
              </a:rPr>
              <a:t>＋</a:t>
            </a:r>
            <a:r>
              <a:rPr lang="en-US" altLang="zh-CN" sz="2800" kern="100" spc="-50" dirty="0" smtClean="0">
                <a:solidFill>
                  <a:prstClr val="black"/>
                </a:solidFill>
                <a:latin typeface="Times New Roman"/>
                <a:ea typeface="华文细黑"/>
              </a:rPr>
              <a:t>2H</a:t>
            </a:r>
            <a:r>
              <a:rPr lang="en-US" altLang="zh-CN" sz="2800" kern="100" spc="-50" baseline="-25000" dirty="0" smtClean="0">
                <a:solidFill>
                  <a:prstClr val="black"/>
                </a:solidFill>
                <a:latin typeface="Times New Roman"/>
                <a:ea typeface="华文细黑"/>
              </a:rPr>
              <a:t>2</a:t>
            </a:r>
            <a:r>
              <a:rPr lang="en-US" altLang="zh-CN" sz="2800" kern="100" spc="-50" dirty="0" smtClean="0">
                <a:solidFill>
                  <a:prstClr val="black"/>
                </a:solidFill>
                <a:latin typeface="Times New Roman"/>
                <a:ea typeface="华文细黑"/>
              </a:rPr>
              <a:t>O===2HCl</a:t>
            </a:r>
            <a:r>
              <a:rPr lang="zh-CN" altLang="zh-CN" sz="2800" kern="100" spc="-50" dirty="0" smtClean="0">
                <a:solidFill>
                  <a:prstClr val="black"/>
                </a:solidFill>
                <a:latin typeface="Times New Roman"/>
                <a:ea typeface="华文细黑"/>
                <a:cs typeface="Times New Roman"/>
              </a:rPr>
              <a:t>＋</a:t>
            </a:r>
            <a:r>
              <a:rPr lang="en-US" altLang="zh-CN" sz="2800" kern="100" spc="-50" dirty="0" smtClean="0">
                <a:solidFill>
                  <a:prstClr val="black"/>
                </a:solidFill>
                <a:latin typeface="Times New Roman"/>
                <a:ea typeface="华文细黑"/>
              </a:rPr>
              <a:t>H</a:t>
            </a:r>
            <a:r>
              <a:rPr lang="en-US" altLang="zh-CN" sz="2800" kern="100" spc="-50" baseline="-25000" dirty="0" smtClean="0">
                <a:solidFill>
                  <a:prstClr val="black"/>
                </a:solidFill>
                <a:latin typeface="Times New Roman"/>
                <a:ea typeface="华文细黑"/>
              </a:rPr>
              <a:t>2</a:t>
            </a:r>
            <a:r>
              <a:rPr lang="en-US" altLang="zh-CN" sz="2800" kern="100" spc="-50" dirty="0" smtClean="0">
                <a:solidFill>
                  <a:prstClr val="black"/>
                </a:solidFill>
                <a:latin typeface="Times New Roman"/>
                <a:ea typeface="华文细黑"/>
              </a:rPr>
              <a:t>SO</a:t>
            </a:r>
            <a:r>
              <a:rPr lang="en-US" altLang="zh-CN" sz="2800" kern="100" spc="-50" baseline="-25000" dirty="0" smtClean="0">
                <a:solidFill>
                  <a:prstClr val="black"/>
                </a:solidFill>
                <a:latin typeface="Times New Roman"/>
                <a:ea typeface="华文细黑"/>
              </a:rPr>
              <a:t>4</a:t>
            </a:r>
            <a:r>
              <a:rPr lang="zh-CN" altLang="zh-CN" sz="2800" kern="100" spc="-50" dirty="0" smtClean="0">
                <a:solidFill>
                  <a:prstClr val="black"/>
                </a:solidFill>
                <a:latin typeface="Times New Roman"/>
                <a:ea typeface="华文细黑"/>
                <a:cs typeface="Times New Roman"/>
              </a:rPr>
              <a:t>，</a:t>
            </a:r>
            <a:r>
              <a:rPr lang="zh-CN" altLang="zh-CN" sz="2800" kern="100" spc="-50" dirty="0" smtClean="0">
                <a:latin typeface="Times New Roman"/>
                <a:ea typeface="华文细黑"/>
                <a:cs typeface="Times New Roman"/>
              </a:rPr>
              <a:t>离子方程式为</a:t>
            </a:r>
            <a:r>
              <a:rPr lang="en-US" altLang="zh-CN" sz="2800" kern="100" spc="-50" dirty="0" smtClean="0">
                <a:latin typeface="Times New Roman"/>
                <a:ea typeface="华文细黑"/>
              </a:rPr>
              <a:t>SO</a:t>
            </a:r>
            <a:r>
              <a:rPr lang="en-US" altLang="zh-CN" sz="2800" kern="100" spc="-50" baseline="-25000" dirty="0" smtClean="0">
                <a:latin typeface="Times New Roman"/>
                <a:ea typeface="华文细黑"/>
              </a:rPr>
              <a:t>2</a:t>
            </a:r>
            <a:r>
              <a:rPr lang="zh-CN" altLang="zh-CN" sz="2800" kern="100" spc="-50" dirty="0" smtClean="0">
                <a:latin typeface="Times New Roman"/>
                <a:ea typeface="华文细黑"/>
                <a:cs typeface="Times New Roman"/>
              </a:rPr>
              <a:t>＋</a:t>
            </a:r>
            <a:r>
              <a:rPr lang="en-US" altLang="zh-CN" sz="2800" kern="100" spc="-50" dirty="0" smtClean="0">
                <a:latin typeface="Times New Roman"/>
                <a:ea typeface="华文细黑"/>
              </a:rPr>
              <a:t>Cl</a:t>
            </a:r>
            <a:r>
              <a:rPr lang="en-US" altLang="zh-CN" sz="2800" kern="100" spc="-50" baseline="-25000" dirty="0" smtClean="0">
                <a:latin typeface="Times New Roman"/>
                <a:ea typeface="华文细黑"/>
              </a:rPr>
              <a:t>2</a:t>
            </a:r>
            <a:r>
              <a:rPr lang="zh-CN" altLang="zh-CN" sz="2800" kern="100" spc="-50" dirty="0" smtClean="0">
                <a:latin typeface="Times New Roman"/>
                <a:ea typeface="华文细黑"/>
                <a:cs typeface="Times New Roman"/>
              </a:rPr>
              <a:t>＋</a:t>
            </a:r>
            <a:r>
              <a:rPr lang="en-US" altLang="zh-CN" sz="2800" kern="100" spc="-50" dirty="0" smtClean="0">
                <a:latin typeface="Times New Roman"/>
                <a:ea typeface="华文细黑"/>
              </a:rPr>
              <a:t>2H</a:t>
            </a:r>
            <a:r>
              <a:rPr lang="en-US" altLang="zh-CN" sz="2800" kern="100" spc="-50" baseline="-25000" dirty="0" smtClean="0">
                <a:latin typeface="Times New Roman"/>
                <a:ea typeface="华文细黑"/>
              </a:rPr>
              <a:t>2</a:t>
            </a:r>
            <a:r>
              <a:rPr lang="en-US" altLang="zh-CN" sz="2800" kern="100" spc="-50" dirty="0" smtClean="0">
                <a:latin typeface="Times New Roman"/>
                <a:ea typeface="华文细黑"/>
              </a:rPr>
              <a:t>O===4H</a:t>
            </a:r>
            <a:r>
              <a:rPr lang="zh-CN" altLang="zh-CN" sz="2800" kern="100" spc="-50" baseline="30000" dirty="0" smtClean="0">
                <a:latin typeface="Times New Roman"/>
                <a:ea typeface="华文细黑"/>
                <a:cs typeface="Times New Roman"/>
              </a:rPr>
              <a:t>＋</a:t>
            </a:r>
            <a:r>
              <a:rPr lang="zh-CN" altLang="zh-CN" sz="2800" kern="100" spc="-50" dirty="0" smtClean="0">
                <a:latin typeface="Times New Roman"/>
                <a:ea typeface="华文细黑"/>
                <a:cs typeface="Times New Roman"/>
              </a:rPr>
              <a:t>＋</a:t>
            </a:r>
            <a:endParaRPr lang="zh-CN" altLang="en-US" sz="2800" spc="-50" dirty="0">
              <a:solidFill>
                <a:prstClr val="black"/>
              </a:solidFill>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178969720"/>
              </p:ext>
            </p:extLst>
          </p:nvPr>
        </p:nvGraphicFramePr>
        <p:xfrm>
          <a:off x="7881159" y="4091384"/>
          <a:ext cx="3181350" cy="981075"/>
        </p:xfrm>
        <a:graphic>
          <a:graphicData uri="http://schemas.openxmlformats.org/presentationml/2006/ole">
            <mc:AlternateContent xmlns:mc="http://schemas.openxmlformats.org/markup-compatibility/2006">
              <mc:Choice xmlns:v="urn:schemas-microsoft-com:vml" Requires="v">
                <p:oleObj spid="_x0000_s227371" name="文档" r:id="rId10" imgW="3186684" imgH="979898" progId="Word.Document.12">
                  <p:embed/>
                </p:oleObj>
              </mc:Choice>
              <mc:Fallback>
                <p:oleObj name="文档" r:id="rId10" imgW="3186684" imgH="979898" progId="Word.Document.12">
                  <p:embed/>
                  <p:pic>
                    <p:nvPicPr>
                      <p:cNvPr id="0" name=""/>
                      <p:cNvPicPr/>
                      <p:nvPr/>
                    </p:nvPicPr>
                    <p:blipFill>
                      <a:blip r:embed="rId11"/>
                      <a:stretch>
                        <a:fillRect/>
                      </a:stretch>
                    </p:blipFill>
                    <p:spPr>
                      <a:xfrm>
                        <a:off x="7881159" y="4091384"/>
                        <a:ext cx="3181350" cy="981075"/>
                      </a:xfrm>
                      <a:prstGeom prst="rect">
                        <a:avLst/>
                      </a:prstGeom>
                    </p:spPr>
                  </p:pic>
                </p:oleObj>
              </mc:Fallback>
            </mc:AlternateContent>
          </a:graphicData>
        </a:graphic>
      </p:graphicFrame>
      <p:sp>
        <p:nvSpPr>
          <p:cNvPr id="13" name="矩形 12"/>
          <p:cNvSpPr/>
          <p:nvPr/>
        </p:nvSpPr>
        <p:spPr>
          <a:xfrm>
            <a:off x="276483" y="4653930"/>
            <a:ext cx="2664512"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宋体"/>
                <a:cs typeface="Times New Roman"/>
              </a:rPr>
              <a:t>答案</a:t>
            </a:r>
            <a:r>
              <a:rPr lang="en-US" altLang="zh-CN" sz="2800" b="1" kern="100" dirty="0">
                <a:solidFill>
                  <a:srgbClr val="0000FF"/>
                </a:solidFill>
                <a:latin typeface="宋体"/>
                <a:cs typeface="Times New Roman"/>
              </a:rPr>
              <a:t> </a:t>
            </a:r>
            <a:r>
              <a:rPr lang="en-US" altLang="zh-CN" sz="2800" b="1" kern="100" dirty="0">
                <a:solidFill>
                  <a:schemeClr val="accent6">
                    <a:lumMod val="75000"/>
                  </a:schemeClr>
                </a:solidFill>
                <a:latin typeface="宋体"/>
                <a:cs typeface="Times New Roman"/>
              </a:rPr>
              <a:t> </a:t>
            </a:r>
            <a:r>
              <a:rPr lang="en-US" altLang="zh-CN" sz="2800" kern="100" dirty="0">
                <a:solidFill>
                  <a:schemeClr val="accent6">
                    <a:lumMod val="75000"/>
                  </a:schemeClr>
                </a:solidFill>
                <a:latin typeface="宋体"/>
                <a:ea typeface="华文细黑"/>
                <a:cs typeface="Times New Roman"/>
              </a:rPr>
              <a:t>①</a:t>
            </a:r>
            <a:r>
              <a:rPr lang="en-US" altLang="zh-CN" sz="2800" kern="100" dirty="0" smtClean="0">
                <a:solidFill>
                  <a:schemeClr val="accent6">
                    <a:lumMod val="75000"/>
                  </a:schemeClr>
                </a:solidFill>
                <a:latin typeface="Times New Roman"/>
                <a:ea typeface="华文细黑"/>
                <a:cs typeface="Courier New"/>
              </a:rPr>
              <a:t>CaSO</a:t>
            </a:r>
            <a:r>
              <a:rPr lang="en-US" altLang="zh-CN" sz="2800" kern="100" baseline="-25000" dirty="0" smtClean="0">
                <a:solidFill>
                  <a:schemeClr val="accent6">
                    <a:lumMod val="75000"/>
                  </a:schemeClr>
                </a:solidFill>
                <a:latin typeface="Times New Roman"/>
                <a:ea typeface="华文细黑"/>
                <a:cs typeface="Courier New"/>
              </a:rPr>
              <a:t>4 </a:t>
            </a:r>
            <a:endParaRPr lang="zh-CN" altLang="zh-CN" sz="2800" kern="100" dirty="0">
              <a:solidFill>
                <a:schemeClr val="accent6">
                  <a:lumMod val="75000"/>
                </a:schemeClr>
              </a:solidFill>
              <a:effectLst/>
              <a:latin typeface="宋体"/>
              <a:cs typeface="Courier New"/>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2595407117"/>
              </p:ext>
            </p:extLst>
          </p:nvPr>
        </p:nvGraphicFramePr>
        <p:xfrm>
          <a:off x="378147" y="5463083"/>
          <a:ext cx="7661275" cy="1135063"/>
        </p:xfrm>
        <a:graphic>
          <a:graphicData uri="http://schemas.openxmlformats.org/presentationml/2006/ole">
            <mc:AlternateContent xmlns:mc="http://schemas.openxmlformats.org/markup-compatibility/2006">
              <mc:Choice xmlns:v="urn:schemas-microsoft-com:vml" Requires="v">
                <p:oleObj spid="_x0000_s227372" name="文档" r:id="rId13" imgW="7661571" imgH="1134905" progId="Word.Document.12">
                  <p:embed/>
                </p:oleObj>
              </mc:Choice>
              <mc:Fallback>
                <p:oleObj name="文档" r:id="rId13" imgW="7661571" imgH="1134905" progId="Word.Document.12">
                  <p:embed/>
                  <p:pic>
                    <p:nvPicPr>
                      <p:cNvPr id="0" name=""/>
                      <p:cNvPicPr/>
                      <p:nvPr/>
                    </p:nvPicPr>
                    <p:blipFill>
                      <a:blip r:embed="rId14"/>
                      <a:stretch>
                        <a:fillRect/>
                      </a:stretch>
                    </p:blipFill>
                    <p:spPr>
                      <a:xfrm>
                        <a:off x="378147" y="5463083"/>
                        <a:ext cx="7661275" cy="1135063"/>
                      </a:xfrm>
                      <a:prstGeom prst="rect">
                        <a:avLst/>
                      </a:prstGeom>
                    </p:spPr>
                  </p:pic>
                </p:oleObj>
              </mc:Fallback>
            </mc:AlternateContent>
          </a:graphicData>
        </a:graphic>
      </p:graphicFrame>
      <p:sp>
        <p:nvSpPr>
          <p:cNvPr id="15" name="Rectangle 21">
            <a:hlinkClick r:id="rId15"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66561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linds(horizontal)">
                                      <p:cBhvr>
                                        <p:cTn id="7" dur="750"/>
                                        <p:tgtEl>
                                          <p:spTgt spid="11">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blinds(horizontal)">
                                      <p:cBhvr>
                                        <p:cTn id="11" dur="750"/>
                                        <p:tgtEl>
                                          <p:spTgt spid="11">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linds(horizontal)">
                                      <p:cBhvr>
                                        <p:cTn id="14" dur="750"/>
                                        <p:tgtEl>
                                          <p:spTgt spid="10"/>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blinds(horizontal)">
                                      <p:cBhvr>
                                        <p:cTn id="18" dur="750"/>
                                        <p:tgtEl>
                                          <p:spTgt spid="13">
                                            <p:txEl>
                                              <p:pRg st="0" end="0"/>
                                            </p:txEl>
                                          </p:spTgt>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1">
            <a:hlinkClick r:id="rId2"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 name="Rectangle 21">
            <a:hlinkClick r:id="rId3"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 name="Rectangle 21">
            <a:hlinkClick r:id="rId4"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 name="Rectangle 21">
            <a:hlinkClick r:id="rId5"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7" name="Rectangle 21">
            <a:hlinkClick r:id="rId6"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9" name="Rectangle 21">
            <a:hlinkClick r:id="rId7"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482858" y="765498"/>
            <a:ext cx="11805036" cy="1972954"/>
          </a:xfrm>
          <a:prstGeom prst="rect">
            <a:avLst/>
          </a:prstGeom>
        </p:spPr>
        <p:txBody>
          <a:bodyPr>
            <a:spAutoFit/>
          </a:bodyPr>
          <a:lstStyle/>
          <a:p>
            <a:pPr>
              <a:lnSpc>
                <a:spcPct val="150000"/>
              </a:lnSpc>
            </a:pPr>
            <a:r>
              <a:rPr lang="en-US" altLang="zh-CN" sz="2800" kern="100" dirty="0">
                <a:latin typeface="Times New Roman"/>
                <a:ea typeface="华文细黑"/>
              </a:rPr>
              <a:t>4.</a:t>
            </a:r>
            <a:r>
              <a:rPr lang="zh-CN" altLang="zh-CN" sz="2800" kern="100" dirty="0">
                <a:latin typeface="Times New Roman"/>
                <a:ea typeface="华文细黑"/>
                <a:cs typeface="Times New Roman"/>
              </a:rPr>
              <a:t>某化学课外活动小组为探究氮的化合物的性质，设计了如图所示实验装置，</a:t>
            </a:r>
            <a:r>
              <a:rPr lang="en-US" altLang="zh-CN" sz="2800" kern="100" dirty="0">
                <a:latin typeface="Times New Roman"/>
                <a:ea typeface="华文细黑"/>
              </a:rPr>
              <a:t>A</a:t>
            </a:r>
            <a:r>
              <a:rPr lang="zh-CN" altLang="zh-CN" sz="2800" kern="100" dirty="0">
                <a:latin typeface="Times New Roman"/>
                <a:ea typeface="华文细黑"/>
                <a:cs typeface="Times New Roman"/>
              </a:rPr>
              <a:t>处是气体发生装置。</a:t>
            </a:r>
            <a:endParaRPr lang="zh-CN" altLang="en-US" sz="2800" dirty="0"/>
          </a:p>
        </p:txBody>
      </p:sp>
      <p:pic>
        <p:nvPicPr>
          <p:cNvPr id="228354" name="Picture 2" descr="HX658"/>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4666" y="2637706"/>
            <a:ext cx="9118127" cy="307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1">
            <a:hlinkClick r:id="rId9"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05191249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1">
            <a:hlinkClick r:id="rId2"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 name="Rectangle 21">
            <a:hlinkClick r:id="rId3"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 name="Rectangle 21">
            <a:hlinkClick r:id="rId4"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 name="Rectangle 21">
            <a:hlinkClick r:id="rId5"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7" name="Rectangle 21">
            <a:hlinkClick r:id="rId6"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9" name="Rectangle 21">
            <a:hlinkClick r:id="rId7"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132869" y="837506"/>
            <a:ext cx="11923086" cy="4616648"/>
          </a:xfrm>
          <a:prstGeom prst="rect">
            <a:avLst/>
          </a:prstGeom>
        </p:spPr>
        <p:txBody>
          <a:bodyPr>
            <a:spAutoFit/>
          </a:bodyPr>
          <a:lstStyle/>
          <a:p>
            <a:pPr lvl="0">
              <a:lnSpc>
                <a:spcPct val="150000"/>
              </a:lnSpc>
            </a:pPr>
            <a:r>
              <a:rPr lang="zh-CN" altLang="zh-CN" sz="2800" kern="100" dirty="0">
                <a:solidFill>
                  <a:prstClr val="black"/>
                </a:solidFill>
                <a:latin typeface="Times New Roman"/>
                <a:ea typeface="华文细黑"/>
                <a:cs typeface="Times New Roman"/>
              </a:rPr>
              <a:t>按上图连接好各仪器，检验装置气密性后，先将</a:t>
            </a:r>
            <a:r>
              <a:rPr lang="en-US" altLang="zh-CN" sz="2800" kern="100" dirty="0">
                <a:solidFill>
                  <a:prstClr val="black"/>
                </a:solidFill>
                <a:latin typeface="Times New Roman"/>
                <a:ea typeface="华文细黑"/>
              </a:rPr>
              <a:t>C</a:t>
            </a:r>
            <a:r>
              <a:rPr lang="zh-CN" altLang="zh-CN" sz="2800" kern="100" dirty="0">
                <a:solidFill>
                  <a:prstClr val="black"/>
                </a:solidFill>
                <a:latin typeface="Times New Roman"/>
                <a:ea typeface="华文细黑"/>
                <a:cs typeface="Times New Roman"/>
              </a:rPr>
              <a:t>处铂丝网加热至红热，再将</a:t>
            </a:r>
            <a:r>
              <a:rPr lang="en-US" altLang="zh-CN" sz="2800" kern="100" dirty="0">
                <a:solidFill>
                  <a:prstClr val="black"/>
                </a:solidFill>
                <a:latin typeface="Times New Roman"/>
                <a:ea typeface="华文细黑"/>
              </a:rPr>
              <a:t>A</a:t>
            </a:r>
            <a:r>
              <a:rPr lang="zh-CN" altLang="zh-CN" sz="2800" kern="100" dirty="0">
                <a:solidFill>
                  <a:prstClr val="black"/>
                </a:solidFill>
                <a:latin typeface="Times New Roman"/>
                <a:ea typeface="华文细黑"/>
                <a:cs typeface="Times New Roman"/>
              </a:rPr>
              <a:t>处产生的无色气体通入</a:t>
            </a:r>
            <a:r>
              <a:rPr lang="en-US" altLang="zh-CN" sz="2800" kern="100" dirty="0">
                <a:solidFill>
                  <a:prstClr val="black"/>
                </a:solidFill>
                <a:latin typeface="Times New Roman"/>
                <a:ea typeface="华文细黑"/>
              </a:rPr>
              <a:t>B</a:t>
            </a:r>
            <a:r>
              <a:rPr lang="zh-CN" altLang="zh-CN" sz="2800" kern="100" dirty="0">
                <a:solidFill>
                  <a:prstClr val="black"/>
                </a:solidFill>
                <a:latin typeface="Times New Roman"/>
                <a:ea typeface="华文细黑"/>
                <a:cs typeface="Times New Roman"/>
              </a:rPr>
              <a:t>装置，片刻后可观察到</a:t>
            </a:r>
            <a:r>
              <a:rPr lang="en-US" altLang="zh-CN" sz="2800" kern="100" dirty="0">
                <a:solidFill>
                  <a:prstClr val="black"/>
                </a:solidFill>
                <a:latin typeface="Times New Roman"/>
                <a:ea typeface="华文细黑"/>
              </a:rPr>
              <a:t>F</a:t>
            </a:r>
            <a:r>
              <a:rPr lang="zh-CN" altLang="zh-CN" sz="2800" kern="100" dirty="0">
                <a:solidFill>
                  <a:prstClr val="black"/>
                </a:solidFill>
                <a:latin typeface="Times New Roman"/>
                <a:ea typeface="华文细黑"/>
                <a:cs typeface="Times New Roman"/>
              </a:rPr>
              <a:t>中铜片表面有气泡产生。请回答下列问题：</a:t>
            </a:r>
            <a:endParaRPr lang="zh-CN" altLang="en-US" sz="2800" dirty="0">
              <a:solidFill>
                <a:prstClr val="black"/>
              </a:solidFill>
            </a:endParaRPr>
          </a:p>
          <a:p>
            <a:pPr algn="just">
              <a:lnSpc>
                <a:spcPct val="150000"/>
              </a:lnSpc>
              <a:spcAft>
                <a:spcPts val="0"/>
              </a:spcAf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若装置</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中制取气体时限用一种试剂，则该试剂是</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填字母</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105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a.NH</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HCO</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b.NH</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Cl</a:t>
            </a:r>
            <a:endParaRPr lang="zh-CN" altLang="zh-CN" sz="1050" kern="100" dirty="0">
              <a:latin typeface="宋体"/>
              <a:cs typeface="Courier New"/>
            </a:endParaRPr>
          </a:p>
          <a:p>
            <a:pPr>
              <a:lnSpc>
                <a:spcPct val="150000"/>
              </a:lnSpc>
            </a:pPr>
            <a:r>
              <a:rPr lang="en-US" altLang="zh-CN" sz="2800" kern="100" dirty="0" err="1">
                <a:latin typeface="Times New Roman"/>
                <a:ea typeface="华文细黑"/>
              </a:rPr>
              <a:t>c.Ca</a:t>
            </a:r>
            <a:r>
              <a:rPr lang="en-US" altLang="zh-CN" sz="2800" kern="100" dirty="0">
                <a:latin typeface="Times New Roman"/>
                <a:ea typeface="华文细黑"/>
              </a:rPr>
              <a:t>(OH)</a:t>
            </a:r>
            <a:r>
              <a:rPr lang="en-US" altLang="zh-CN" sz="2800" kern="100" baseline="-25000" dirty="0">
                <a:latin typeface="Times New Roman"/>
                <a:ea typeface="华文细黑"/>
              </a:rPr>
              <a:t>2</a:t>
            </a:r>
            <a:r>
              <a:rPr lang="en-US" altLang="zh-CN" sz="2800" kern="100" dirty="0">
                <a:latin typeface="Times New Roman"/>
                <a:ea typeface="华文细黑"/>
              </a:rPr>
              <a:t>  			d.</a:t>
            </a:r>
            <a:r>
              <a:rPr lang="zh-CN" altLang="zh-CN" sz="2800" kern="100" dirty="0">
                <a:latin typeface="Times New Roman"/>
                <a:ea typeface="华文细黑"/>
                <a:cs typeface="Times New Roman"/>
              </a:rPr>
              <a:t>浓</a:t>
            </a:r>
            <a:r>
              <a:rPr lang="zh-CN" altLang="zh-CN" sz="2800" kern="100" dirty="0" smtClean="0">
                <a:latin typeface="Times New Roman"/>
                <a:ea typeface="华文细黑"/>
                <a:cs typeface="Times New Roman"/>
              </a:rPr>
              <a:t>氨水</a:t>
            </a:r>
            <a:endParaRPr lang="en-US" altLang="zh-CN" sz="2800" kern="100" dirty="0" smtClean="0">
              <a:latin typeface="Times New Roman"/>
              <a:ea typeface="华文细黑"/>
              <a:cs typeface="Times New Roman"/>
            </a:endParaRPr>
          </a:p>
          <a:p>
            <a:pPr lvl="0">
              <a:lnSpc>
                <a:spcPct val="150000"/>
              </a:lnSpc>
            </a:pPr>
            <a:r>
              <a:rPr lang="en-US" altLang="zh-CN" sz="2800" kern="100" dirty="0">
                <a:solidFill>
                  <a:prstClr val="black"/>
                </a:solidFill>
                <a:latin typeface="Times New Roman"/>
                <a:ea typeface="华文细黑"/>
              </a:rPr>
              <a:t>(2)E</a:t>
            </a:r>
            <a:r>
              <a:rPr lang="zh-CN" altLang="zh-CN" sz="2800" kern="100" dirty="0">
                <a:solidFill>
                  <a:prstClr val="black"/>
                </a:solidFill>
                <a:latin typeface="Times New Roman"/>
                <a:ea typeface="华文细黑"/>
                <a:cs typeface="Times New Roman"/>
              </a:rPr>
              <a:t>中发生反应的化学方程式为</a:t>
            </a:r>
            <a:r>
              <a:rPr lang="en-US" altLang="zh-CN" sz="2800" kern="100" dirty="0" smtClean="0">
                <a:solidFill>
                  <a:prstClr val="black"/>
                </a:solidFill>
                <a:latin typeface="Times New Roman"/>
                <a:ea typeface="华文细黑"/>
              </a:rPr>
              <a:t>__________________________</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Times New Roman"/>
              </a:rPr>
              <a:t> </a:t>
            </a:r>
            <a:endParaRPr lang="en-US" altLang="zh-CN" sz="2800" kern="100" dirty="0" smtClean="0">
              <a:solidFill>
                <a:prstClr val="black"/>
              </a:solidFill>
              <a:latin typeface="Times New Roman"/>
              <a:ea typeface="华文细黑"/>
              <a:cs typeface="Times New Roman"/>
            </a:endParaRPr>
          </a:p>
        </p:txBody>
      </p:sp>
      <p:sp>
        <p:nvSpPr>
          <p:cNvPr id="13" name="矩形 12"/>
          <p:cNvSpPr/>
          <p:nvPr/>
        </p:nvSpPr>
        <p:spPr>
          <a:xfrm>
            <a:off x="8399462" y="2903086"/>
            <a:ext cx="522900"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ad</a:t>
            </a:r>
            <a:endParaRPr lang="zh-CN" altLang="en-US" sz="2800" dirty="0">
              <a:solidFill>
                <a:schemeClr val="accent6">
                  <a:lumMod val="75000"/>
                </a:schemeClr>
              </a:solidFill>
            </a:endParaRPr>
          </a:p>
        </p:txBody>
      </p:sp>
      <p:sp>
        <p:nvSpPr>
          <p:cNvPr id="15" name="矩形 14"/>
          <p:cNvSpPr/>
          <p:nvPr/>
        </p:nvSpPr>
        <p:spPr>
          <a:xfrm>
            <a:off x="5159102" y="4651234"/>
            <a:ext cx="4489049" cy="794784"/>
          </a:xfrm>
          <a:prstGeom prst="rect">
            <a:avLst/>
          </a:prstGeom>
        </p:spPr>
        <p:txBody>
          <a:bodyPr wrap="none">
            <a:spAutoFit/>
          </a:bodyPr>
          <a:lstStyle/>
          <a:p>
            <a:pPr algn="just">
              <a:lnSpc>
                <a:spcPct val="150000"/>
              </a:lnSpc>
              <a:spcAft>
                <a:spcPts val="0"/>
              </a:spcAft>
            </a:pPr>
            <a:r>
              <a:rPr lang="en-US" altLang="zh-CN" sz="2800" kern="100">
                <a:solidFill>
                  <a:schemeClr val="accent6">
                    <a:lumMod val="75000"/>
                  </a:schemeClr>
                </a:solidFill>
                <a:latin typeface="Times New Roman"/>
                <a:ea typeface="华文细黑"/>
                <a:cs typeface="Courier New"/>
              </a:rPr>
              <a:t>2NH</a:t>
            </a:r>
            <a:r>
              <a:rPr lang="en-US" altLang="zh-CN" sz="2800" kern="100" baseline="-2500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SO</a:t>
            </a:r>
            <a:r>
              <a:rPr lang="en-US" altLang="zh-CN" sz="2800" kern="100" baseline="-25000" dirty="0">
                <a:solidFill>
                  <a:schemeClr val="accent6">
                    <a:lumMod val="75000"/>
                  </a:schemeClr>
                </a:solidFill>
                <a:latin typeface="Times New Roman"/>
                <a:ea typeface="华文细黑"/>
                <a:cs typeface="Courier New"/>
              </a:rPr>
              <a:t>4</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=(NH</a:t>
            </a:r>
            <a:r>
              <a:rPr lang="en-US" altLang="zh-CN" sz="2800" kern="100" baseline="-25000" dirty="0">
                <a:solidFill>
                  <a:schemeClr val="accent6">
                    <a:lumMod val="75000"/>
                  </a:schemeClr>
                </a:solidFill>
                <a:latin typeface="Times New Roman"/>
                <a:ea typeface="华文细黑"/>
                <a:cs typeface="Courier New"/>
              </a:rPr>
              <a:t>4</a:t>
            </a:r>
            <a:r>
              <a:rPr lang="en-US" altLang="zh-CN" sz="2800" kern="100" dirty="0">
                <a:solidFill>
                  <a:schemeClr val="accent6">
                    <a:lumMod val="75000"/>
                  </a:schemeClr>
                </a:solidFill>
                <a:latin typeface="Times New Roman"/>
                <a:ea typeface="华文细黑"/>
                <a:cs typeface="Courier New"/>
              </a:rPr>
              <a:t>)</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SO</a:t>
            </a:r>
            <a:r>
              <a:rPr lang="en-US" altLang="zh-CN" sz="2800" kern="100" baseline="-25000" dirty="0">
                <a:solidFill>
                  <a:schemeClr val="accent6">
                    <a:lumMod val="75000"/>
                  </a:schemeClr>
                </a:solidFill>
                <a:latin typeface="Times New Roman"/>
                <a:ea typeface="华文细黑"/>
                <a:cs typeface="Courier New"/>
              </a:rPr>
              <a:t>4</a:t>
            </a:r>
            <a:endParaRPr lang="zh-CN" altLang="zh-CN" sz="2800" kern="100" dirty="0">
              <a:solidFill>
                <a:schemeClr val="accent6">
                  <a:lumMod val="75000"/>
                </a:schemeClr>
              </a:solidFill>
              <a:effectLst/>
              <a:latin typeface="宋体"/>
              <a:cs typeface="Courier New"/>
            </a:endParaRPr>
          </a:p>
        </p:txBody>
      </p:sp>
      <p:sp>
        <p:nvSpPr>
          <p:cNvPr id="14" name="Rectangle 21">
            <a:hlinkClick r:id="rId8"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9643482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7"/>
                  </p:tgtEl>
                </p:cond>
              </p:nextCondLst>
            </p:seq>
          </p:childTnLst>
        </p:cTn>
      </p:par>
    </p:tnLst>
    <p:bldLst>
      <p:bldP spid="13" grpId="0"/>
      <p:bldP spid="13" grpId="1"/>
      <p:bldP spid="15" grpId="0"/>
      <p:bldP spid="15" grpId="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1">
            <a:hlinkClick r:id="rId3"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 name="Rectangle 21">
            <a:hlinkClick r:id="rId4"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 name="Rectangle 21">
            <a:hlinkClick r:id="rId5"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 name="Rectangle 21">
            <a:hlinkClick r:id="rId6"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7" name="Rectangle 21">
            <a:hlinkClick r:id="rId7"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9" name="Rectangle 21">
            <a:hlinkClick r:id="rId8"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190550" y="1261418"/>
            <a:ext cx="11855352" cy="4616648"/>
          </a:xfrm>
          <a:prstGeom prst="rect">
            <a:avLst/>
          </a:prstGeom>
        </p:spPr>
        <p:txBody>
          <a:bodyPr wrap="square">
            <a:spAutoFit/>
          </a:bodyPr>
          <a:lstStyle/>
          <a:p>
            <a:pPr lvl="0">
              <a:lnSpc>
                <a:spcPct val="150000"/>
              </a:lnSpc>
            </a:pPr>
            <a:r>
              <a:rPr lang="en-US" altLang="zh-CN" sz="2800" kern="100" dirty="0">
                <a:solidFill>
                  <a:prstClr val="black"/>
                </a:solidFill>
                <a:latin typeface="Times New Roman"/>
                <a:ea typeface="华文细黑"/>
              </a:rPr>
              <a:t>(3)C</a:t>
            </a:r>
            <a:r>
              <a:rPr lang="zh-CN" altLang="zh-CN" sz="2800" kern="100" dirty="0">
                <a:solidFill>
                  <a:prstClr val="black"/>
                </a:solidFill>
                <a:latin typeface="Times New Roman"/>
                <a:ea typeface="华文细黑"/>
                <a:cs typeface="Times New Roman"/>
              </a:rPr>
              <a:t>中发生反应的化学方程式为</a:t>
            </a:r>
            <a:r>
              <a:rPr lang="en-US" altLang="zh-CN" sz="2800" kern="100" dirty="0">
                <a:solidFill>
                  <a:prstClr val="black"/>
                </a:solidFill>
                <a:latin typeface="Times New Roman"/>
                <a:ea typeface="华文细黑"/>
              </a:rPr>
              <a:t>_________________________</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C</a:t>
            </a:r>
            <a:r>
              <a:rPr lang="zh-CN" altLang="zh-CN" sz="2800" kern="100" dirty="0">
                <a:solidFill>
                  <a:prstClr val="black"/>
                </a:solidFill>
                <a:latin typeface="Times New Roman"/>
                <a:ea typeface="华文细黑"/>
                <a:cs typeface="Times New Roman"/>
              </a:rPr>
              <a:t>处加热片刻后撤去酒精灯，铂丝仍保持红热，原因是</a:t>
            </a:r>
            <a:r>
              <a:rPr lang="en-US" altLang="zh-CN" sz="2800" kern="100" dirty="0">
                <a:solidFill>
                  <a:prstClr val="black"/>
                </a:solidFill>
                <a:latin typeface="Times New Roman"/>
                <a:ea typeface="华文细黑"/>
              </a:rPr>
              <a:t>_________________</a:t>
            </a:r>
            <a:r>
              <a:rPr lang="zh-CN" altLang="zh-CN" sz="2800" kern="100" dirty="0">
                <a:solidFill>
                  <a:prstClr val="black"/>
                </a:solidFill>
                <a:latin typeface="Times New Roman"/>
                <a:ea typeface="华文细黑"/>
                <a:cs typeface="Times New Roman"/>
              </a:rPr>
              <a:t>。</a:t>
            </a:r>
            <a:endParaRPr lang="zh-CN" altLang="en-US" sz="2800" dirty="0">
              <a:solidFill>
                <a:prstClr val="black"/>
              </a:solidFill>
            </a:endParaRPr>
          </a:p>
          <a:p>
            <a:pPr>
              <a:lnSpc>
                <a:spcPct val="150000"/>
              </a:lnSpc>
            </a:pPr>
            <a:r>
              <a:rPr lang="en-US" altLang="zh-CN" sz="2800" kern="100" dirty="0" smtClean="0">
                <a:latin typeface="Times New Roman"/>
                <a:ea typeface="华文细黑"/>
                <a:cs typeface="Courier New"/>
              </a:rPr>
              <a:t>(4)F</a:t>
            </a:r>
            <a:r>
              <a:rPr lang="zh-CN" altLang="zh-CN" sz="2800" kern="100" dirty="0" smtClean="0">
                <a:latin typeface="Times New Roman"/>
                <a:ea typeface="华文细黑"/>
                <a:cs typeface="Times New Roman"/>
              </a:rPr>
              <a:t>中发生反应的离子方程式为</a:t>
            </a:r>
            <a:r>
              <a:rPr lang="en-US" altLang="zh-CN" sz="2800" kern="100" dirty="0" smtClean="0">
                <a:latin typeface="Times New Roman"/>
                <a:ea typeface="华文细黑"/>
                <a:cs typeface="Courier New"/>
              </a:rPr>
              <a:t>_____________________________________</a:t>
            </a:r>
            <a:r>
              <a:rPr lang="zh-CN" altLang="zh-CN" sz="2800" kern="100" dirty="0" smtClean="0">
                <a:latin typeface="Times New Roman"/>
                <a:ea typeface="华文细黑"/>
                <a:cs typeface="Times New Roman"/>
              </a:rPr>
              <a:t>；</a:t>
            </a:r>
            <a:endParaRPr lang="zh-CN" altLang="zh-CN" sz="105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若</a:t>
            </a:r>
            <a:r>
              <a:rPr lang="zh-CN" altLang="zh-CN" sz="2800" kern="100" dirty="0">
                <a:latin typeface="Times New Roman"/>
                <a:ea typeface="华文细黑"/>
                <a:cs typeface="Times New Roman"/>
              </a:rPr>
              <a:t>进入</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装置的物质成分和质量一定，向</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中加入下列物质中的</a:t>
            </a:r>
            <a:r>
              <a:rPr lang="en-US" altLang="zh-CN" sz="2800" kern="100" dirty="0" smtClean="0">
                <a:latin typeface="Times New Roman"/>
                <a:ea typeface="华文细黑"/>
                <a:cs typeface="Courier New"/>
              </a:rPr>
              <a:t>___(</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可使铜片溶解的质量增多。</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b.NaCl</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c.CuSO</a:t>
            </a:r>
            <a:r>
              <a:rPr lang="en-US" altLang="zh-CN" sz="2800" kern="100" baseline="-25000" dirty="0">
                <a:latin typeface="Times New Roman"/>
                <a:ea typeface="华文细黑"/>
              </a:rPr>
              <a:t>4</a:t>
            </a:r>
            <a:r>
              <a:rPr lang="en-US" altLang="zh-CN" sz="2800" kern="100" dirty="0">
                <a:latin typeface="Times New Roman"/>
                <a:ea typeface="华文细黑"/>
              </a:rPr>
              <a:t>  				d.H</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endParaRPr lang="zh-CN" altLang="en-US" sz="2800" dirty="0"/>
          </a:p>
        </p:txBody>
      </p:sp>
      <p:graphicFrame>
        <p:nvGraphicFramePr>
          <p:cNvPr id="12" name="对象 11"/>
          <p:cNvGraphicFramePr>
            <a:graphicFrameLocks noChangeAspect="1"/>
          </p:cNvGraphicFramePr>
          <p:nvPr>
            <p:extLst>
              <p:ext uri="{D42A27DB-BD31-4B8C-83A1-F6EECF244321}">
                <p14:modId xmlns:p14="http://schemas.microsoft.com/office/powerpoint/2010/main" val="1567038690"/>
              </p:ext>
            </p:extLst>
          </p:nvPr>
        </p:nvGraphicFramePr>
        <p:xfrm>
          <a:off x="5164460" y="1117402"/>
          <a:ext cx="5457825" cy="1371600"/>
        </p:xfrm>
        <a:graphic>
          <a:graphicData uri="http://schemas.openxmlformats.org/presentationml/2006/ole">
            <mc:AlternateContent xmlns:mc="http://schemas.openxmlformats.org/markup-compatibility/2006">
              <mc:Choice xmlns:v="urn:schemas-microsoft-com:vml" Requires="v">
                <p:oleObj spid="_x0000_s229416" name="文档" r:id="rId10" imgW="5462270" imgH="1377970" progId="Word.Document.12">
                  <p:embed/>
                </p:oleObj>
              </mc:Choice>
              <mc:Fallback>
                <p:oleObj name="文档" r:id="rId10" imgW="5462270" imgH="1377970" progId="Word.Document.12">
                  <p:embed/>
                  <p:pic>
                    <p:nvPicPr>
                      <p:cNvPr id="0" name=""/>
                      <p:cNvPicPr/>
                      <p:nvPr/>
                    </p:nvPicPr>
                    <p:blipFill>
                      <a:blip r:embed="rId11"/>
                      <a:stretch>
                        <a:fillRect/>
                      </a:stretch>
                    </p:blipFill>
                    <p:spPr>
                      <a:xfrm>
                        <a:off x="5164460" y="1117402"/>
                        <a:ext cx="5457825" cy="1371600"/>
                      </a:xfrm>
                      <a:prstGeom prst="rect">
                        <a:avLst/>
                      </a:prstGeom>
                    </p:spPr>
                  </p:pic>
                </p:oleObj>
              </mc:Fallback>
            </mc:AlternateContent>
          </a:graphicData>
        </a:graphic>
      </p:graphicFrame>
      <p:sp>
        <p:nvSpPr>
          <p:cNvPr id="13" name="矩形 12"/>
          <p:cNvSpPr/>
          <p:nvPr/>
        </p:nvSpPr>
        <p:spPr>
          <a:xfrm>
            <a:off x="6958807" y="1987893"/>
            <a:ext cx="3057247"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该反应为放热反应</a:t>
            </a:r>
            <a:endParaRPr lang="zh-CN" altLang="en-US" sz="2800" dirty="0">
              <a:solidFill>
                <a:schemeClr val="accent6">
                  <a:lumMod val="75000"/>
                </a:schemeClr>
              </a:solidFill>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344518059"/>
              </p:ext>
            </p:extLst>
          </p:nvPr>
        </p:nvGraphicFramePr>
        <p:xfrm>
          <a:off x="5198390" y="2635965"/>
          <a:ext cx="5572125" cy="628650"/>
        </p:xfrm>
        <a:graphic>
          <a:graphicData uri="http://schemas.openxmlformats.org/presentationml/2006/ole">
            <mc:AlternateContent xmlns:mc="http://schemas.openxmlformats.org/markup-compatibility/2006">
              <mc:Choice xmlns:v="urn:schemas-microsoft-com:vml" Requires="v">
                <p:oleObj spid="_x0000_s229417" name="文档" r:id="rId13" imgW="5576697" imgH="627854" progId="Word.Document.12">
                  <p:embed/>
                </p:oleObj>
              </mc:Choice>
              <mc:Fallback>
                <p:oleObj name="文档" r:id="rId13" imgW="5576697" imgH="627854" progId="Word.Document.12">
                  <p:embed/>
                  <p:pic>
                    <p:nvPicPr>
                      <p:cNvPr id="0" name=""/>
                      <p:cNvPicPr/>
                      <p:nvPr/>
                    </p:nvPicPr>
                    <p:blipFill>
                      <a:blip r:embed="rId14"/>
                      <a:stretch>
                        <a:fillRect/>
                      </a:stretch>
                    </p:blipFill>
                    <p:spPr>
                      <a:xfrm>
                        <a:off x="5198390" y="2635965"/>
                        <a:ext cx="5572125" cy="628650"/>
                      </a:xfrm>
                      <a:prstGeom prst="rect">
                        <a:avLst/>
                      </a:prstGeom>
                    </p:spPr>
                  </p:pic>
                </p:oleObj>
              </mc:Fallback>
            </mc:AlternateContent>
          </a:graphicData>
        </a:graphic>
      </p:graphicFrame>
      <p:sp>
        <p:nvSpPr>
          <p:cNvPr id="15" name="矩形 14"/>
          <p:cNvSpPr/>
          <p:nvPr/>
        </p:nvSpPr>
        <p:spPr>
          <a:xfrm>
            <a:off x="10343183" y="2616801"/>
            <a:ext cx="1362874" cy="523220"/>
          </a:xfrm>
          <a:prstGeom prst="rect">
            <a:avLst/>
          </a:prstGeom>
        </p:spPr>
        <p:txBody>
          <a:bodyPr wrap="none">
            <a:spAutoFit/>
          </a:bodyPr>
          <a:lstStyle/>
          <a:p>
            <a:r>
              <a:rPr lang="zh-CN" altLang="zh-CN" sz="2800" dirty="0">
                <a:solidFill>
                  <a:srgbClr val="E46C0A"/>
                </a:solidFill>
                <a:latin typeface="Times New Roman"/>
                <a:ea typeface="华文细黑"/>
                <a:cs typeface="Times New Roman"/>
              </a:rPr>
              <a:t>＋</a:t>
            </a:r>
            <a:r>
              <a:rPr lang="en-US" altLang="zh-CN" sz="2800" dirty="0">
                <a:solidFill>
                  <a:srgbClr val="E46C0A"/>
                </a:solidFill>
                <a:latin typeface="Times New Roman"/>
                <a:ea typeface="华文细黑"/>
              </a:rPr>
              <a:t>4H</a:t>
            </a:r>
            <a:r>
              <a:rPr lang="en-US" altLang="zh-CN" sz="2800" baseline="-25000" dirty="0">
                <a:solidFill>
                  <a:srgbClr val="E46C0A"/>
                </a:solidFill>
                <a:latin typeface="Times New Roman"/>
                <a:ea typeface="华文细黑"/>
              </a:rPr>
              <a:t>2</a:t>
            </a:r>
            <a:r>
              <a:rPr lang="en-US" altLang="zh-CN" sz="2800" dirty="0">
                <a:solidFill>
                  <a:srgbClr val="E46C0A"/>
                </a:solidFill>
                <a:latin typeface="Times New Roman"/>
                <a:ea typeface="华文细黑"/>
              </a:rPr>
              <a:t>O</a:t>
            </a:r>
            <a:endParaRPr lang="zh-CN" altLang="en-US" sz="2800" dirty="0"/>
          </a:p>
        </p:txBody>
      </p:sp>
      <p:sp>
        <p:nvSpPr>
          <p:cNvPr id="17" name="矩形 16"/>
          <p:cNvSpPr/>
          <p:nvPr/>
        </p:nvSpPr>
        <p:spPr>
          <a:xfrm>
            <a:off x="10195005" y="3264873"/>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d</a:t>
            </a:r>
            <a:endParaRPr lang="zh-CN" altLang="en-US" sz="2800" dirty="0">
              <a:solidFill>
                <a:schemeClr val="accent6">
                  <a:lumMod val="75000"/>
                </a:schemeClr>
              </a:solidFill>
            </a:endParaRPr>
          </a:p>
        </p:txBody>
      </p:sp>
      <p:sp>
        <p:nvSpPr>
          <p:cNvPr id="16" name="Rectangle 21">
            <a:hlinkClick r:id="rId15"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4268406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linds(horizontal)">
                                      <p:cBhvr>
                                        <p:cTn id="18" dur="500"/>
                                        <p:tgtEl>
                                          <p:spTgt spid="1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5"/>
                                        </p:tgtEl>
                                      </p:cBhvr>
                                    </p:animEffect>
                                    <p:set>
                                      <p:cBhvr>
                                        <p:cTn id="35" dur="1" fill="hold">
                                          <p:stCondLst>
                                            <p:cond delay="499"/>
                                          </p:stCondLst>
                                        </p:cTn>
                                        <p:tgtEl>
                                          <p:spTgt spid="15"/>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7"/>
                                        </p:tgtEl>
                                      </p:cBhvr>
                                    </p:animEffect>
                                    <p:set>
                                      <p:cBhvr>
                                        <p:cTn id="38"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13" grpId="0"/>
      <p:bldP spid="13" grpId="1"/>
      <p:bldP spid="15" grpId="0"/>
      <p:bldP spid="15" grpId="1"/>
      <p:bldP spid="17" grpId="0"/>
      <p:bldP spid="17" grpId="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1">
            <a:hlinkClick r:id="rId2"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 name="Rectangle 21">
            <a:hlinkClick r:id="rId3"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 name="Rectangle 21">
            <a:hlinkClick r:id="rId4"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 name="Rectangle 21">
            <a:hlinkClick r:id="rId5"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7" name="Rectangle 21">
            <a:hlinkClick r:id="rId6"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9" name="Rectangle 21">
            <a:hlinkClick r:id="rId7"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334567" y="765498"/>
            <a:ext cx="11593288" cy="5262979"/>
          </a:xfrm>
          <a:prstGeom prst="rect">
            <a:avLst/>
          </a:prstGeom>
        </p:spPr>
        <p:txBody>
          <a:bodyPr wrap="square">
            <a:spAutoFit/>
          </a:bodyPr>
          <a:lstStyle/>
          <a:p>
            <a:pPr algn="just">
              <a:lnSpc>
                <a:spcPct val="150000"/>
              </a:lnSpc>
            </a:pPr>
            <a:r>
              <a:rPr lang="en-US" altLang="zh-CN" sz="2800" kern="100" dirty="0">
                <a:latin typeface="Times New Roman"/>
                <a:ea typeface="华文细黑"/>
              </a:rPr>
              <a:t>(5)</a:t>
            </a:r>
            <a:r>
              <a:rPr lang="zh-CN" altLang="zh-CN" sz="2800" kern="100" dirty="0">
                <a:latin typeface="Times New Roman"/>
                <a:ea typeface="华文细黑"/>
                <a:cs typeface="Times New Roman"/>
              </a:rPr>
              <a:t>待实验结束后，将</a:t>
            </a:r>
            <a:r>
              <a:rPr lang="en-US" altLang="zh-CN" sz="2800" kern="100" dirty="0">
                <a:latin typeface="Times New Roman"/>
                <a:ea typeface="华文细黑"/>
              </a:rPr>
              <a:t>B</a:t>
            </a:r>
            <a:r>
              <a:rPr lang="zh-CN" altLang="zh-CN" sz="2800" kern="100" dirty="0">
                <a:latin typeface="Times New Roman"/>
                <a:ea typeface="华文细黑"/>
                <a:cs typeface="Times New Roman"/>
              </a:rPr>
              <a:t>中固体混合物溶于</a:t>
            </a:r>
            <a:r>
              <a:rPr lang="en-US" altLang="zh-CN" sz="2800" kern="100" dirty="0">
                <a:latin typeface="Times New Roman"/>
                <a:ea typeface="华文细黑"/>
              </a:rPr>
              <a:t>500 mL 1.0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的盐酸中，产生无色混合气体甲，溶液呈中性，则实验前</a:t>
            </a:r>
            <a:r>
              <a:rPr lang="en-US" altLang="zh-CN" sz="2800" kern="100" dirty="0">
                <a:latin typeface="Times New Roman"/>
                <a:ea typeface="华文细黑"/>
              </a:rPr>
              <a:t>B</a:t>
            </a:r>
            <a:r>
              <a:rPr lang="zh-CN" altLang="zh-CN" sz="2800" kern="100" dirty="0">
                <a:latin typeface="Times New Roman"/>
                <a:ea typeface="华文细黑"/>
                <a:cs typeface="Times New Roman"/>
              </a:rPr>
              <a:t>中原有</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的物质的量是</a:t>
            </a:r>
            <a:r>
              <a:rPr lang="en-US" altLang="zh-CN" sz="2800" kern="100" dirty="0" smtClean="0">
                <a:latin typeface="Times New Roman"/>
                <a:ea typeface="华文细黑"/>
              </a:rPr>
              <a:t>____</a:t>
            </a:r>
            <a:r>
              <a:rPr lang="en-US" altLang="zh-CN" sz="2800" kern="100" dirty="0" err="1" smtClean="0">
                <a:latin typeface="Times New Roman"/>
                <a:ea typeface="华文细黑"/>
              </a:rPr>
              <a:t>mol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pPr>
            <a:r>
              <a:rPr lang="zh-CN" altLang="zh-CN" sz="2800" b="1" kern="100" dirty="0">
                <a:solidFill>
                  <a:srgbClr val="0000FF"/>
                </a:solidFill>
                <a:cs typeface="Times New Roman"/>
              </a:rPr>
              <a:t>解析</a:t>
            </a:r>
            <a:r>
              <a:rPr lang="zh-CN" altLang="zh-CN" sz="2800" kern="100" dirty="0">
                <a:latin typeface="Times New Roman"/>
                <a:ea typeface="华文细黑"/>
                <a:cs typeface="Times New Roman"/>
              </a:rPr>
              <a:t>　溶液呈中性说明反应后的溶质是</a:t>
            </a:r>
            <a:r>
              <a:rPr lang="en-US" altLang="zh-CN" sz="2800" kern="100" dirty="0" err="1">
                <a:latin typeface="Times New Roman"/>
                <a:ea typeface="华文细黑"/>
              </a:rPr>
              <a:t>NaCl</a:t>
            </a:r>
            <a:r>
              <a:rPr lang="zh-CN" altLang="zh-CN" sz="2800" kern="100" dirty="0">
                <a:latin typeface="Times New Roman"/>
                <a:ea typeface="华文细黑"/>
                <a:cs typeface="Times New Roman"/>
              </a:rPr>
              <a:t>，根据</a:t>
            </a:r>
            <a:r>
              <a:rPr lang="en-US" altLang="zh-CN" sz="2800" kern="100" dirty="0">
                <a:latin typeface="Times New Roman"/>
                <a:ea typeface="华文细黑"/>
              </a:rPr>
              <a:t>Na</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err="1">
                <a:latin typeface="Times New Roman"/>
                <a:ea typeface="华文细黑"/>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物质的量相等可求出</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的物质的量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ct val="150000"/>
              </a:lnSpc>
            </a:pPr>
            <a:r>
              <a:rPr lang="en-US" altLang="zh-CN" sz="2800" kern="100" dirty="0">
                <a:solidFill>
                  <a:prstClr val="black"/>
                </a:solidFill>
                <a:latin typeface="Times New Roman"/>
                <a:ea typeface="华文细黑"/>
                <a:cs typeface="Courier New"/>
              </a:rPr>
              <a:t>(6)</a:t>
            </a:r>
            <a:r>
              <a:rPr lang="zh-CN" altLang="zh-CN" sz="2800" kern="100" dirty="0">
                <a:solidFill>
                  <a:prstClr val="black"/>
                </a:solidFill>
                <a:latin typeface="Times New Roman"/>
                <a:ea typeface="华文细黑"/>
                <a:cs typeface="Times New Roman"/>
              </a:rPr>
              <a:t>从安全与环保角度考虑，指出该装置中的两处明显缺陷，并提出修改建议：</a:t>
            </a:r>
            <a:r>
              <a:rPr lang="zh-CN" altLang="zh-CN" sz="2800" kern="100" dirty="0">
                <a:solidFill>
                  <a:prstClr val="black"/>
                </a:solidFill>
                <a:latin typeface="宋体"/>
                <a:ea typeface="Times New Roman"/>
                <a:cs typeface="Courier New"/>
              </a:rPr>
              <a:t> </a:t>
            </a:r>
            <a:r>
              <a:rPr lang="en-US" altLang="zh-CN" sz="2800" kern="100" dirty="0" smtClean="0">
                <a:solidFill>
                  <a:prstClr val="black"/>
                </a:solidFill>
                <a:latin typeface="Times New Roman"/>
                <a:ea typeface="华文细黑"/>
              </a:rPr>
              <a:t>_________________________________________________________</a:t>
            </a:r>
          </a:p>
          <a:p>
            <a:pPr lvl="0" algn="just">
              <a:lnSpc>
                <a:spcPct val="150000"/>
              </a:lnSpc>
            </a:pPr>
            <a:r>
              <a:rPr lang="en-US" altLang="zh-CN" sz="2800" kern="100" dirty="0" smtClean="0">
                <a:solidFill>
                  <a:prstClr val="black"/>
                </a:solidFill>
                <a:latin typeface="Times New Roman"/>
                <a:ea typeface="华文细黑"/>
                <a:cs typeface="Times New Roman"/>
              </a:rPr>
              <a:t>__________</a:t>
            </a:r>
            <a:r>
              <a:rPr lang="zh-CN" altLang="zh-CN" sz="2800" kern="100" dirty="0" smtClean="0">
                <a:solidFill>
                  <a:prstClr val="black"/>
                </a:solidFill>
                <a:latin typeface="Times New Roman"/>
                <a:ea typeface="华文细黑"/>
                <a:cs typeface="Times New Roman"/>
              </a:rPr>
              <a:t>。</a:t>
            </a:r>
            <a:endParaRPr lang="zh-CN" altLang="en-US" sz="2800" dirty="0">
              <a:solidFill>
                <a:prstClr val="black"/>
              </a:solidFill>
            </a:endParaRPr>
          </a:p>
        </p:txBody>
      </p:sp>
      <p:sp>
        <p:nvSpPr>
          <p:cNvPr id="12" name="矩形 11"/>
          <p:cNvSpPr/>
          <p:nvPr/>
        </p:nvSpPr>
        <p:spPr>
          <a:xfrm>
            <a:off x="745659" y="2186494"/>
            <a:ext cx="813043"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0.25</a:t>
            </a:r>
            <a:endParaRPr lang="zh-CN" altLang="en-US" sz="2800" dirty="0">
              <a:solidFill>
                <a:schemeClr val="accent6">
                  <a:lumMod val="75000"/>
                </a:schemeClr>
              </a:solidFill>
            </a:endParaRPr>
          </a:p>
        </p:txBody>
      </p:sp>
      <p:sp>
        <p:nvSpPr>
          <p:cNvPr id="14" name="矩形 13"/>
          <p:cNvSpPr/>
          <p:nvPr/>
        </p:nvSpPr>
        <p:spPr>
          <a:xfrm>
            <a:off x="1630710" y="4558481"/>
            <a:ext cx="10581133" cy="660758"/>
          </a:xfrm>
          <a:prstGeom prst="rect">
            <a:avLst/>
          </a:prstGeom>
        </p:spPr>
        <p:txBody>
          <a:bodyPr>
            <a:spAutoFit/>
          </a:bodyPr>
          <a:lstStyle/>
          <a:p>
            <a:pPr>
              <a:lnSpc>
                <a:spcPct val="150000"/>
              </a:lnSpc>
            </a:pPr>
            <a:r>
              <a:rPr lang="zh-CN" altLang="zh-CN" sz="2800" kern="100" dirty="0">
                <a:solidFill>
                  <a:schemeClr val="accent6">
                    <a:lumMod val="75000"/>
                  </a:schemeClr>
                </a:solidFill>
                <a:latin typeface="Times New Roman"/>
                <a:ea typeface="华文细黑"/>
                <a:cs typeface="Times New Roman"/>
              </a:rPr>
              <a:t>在装置</a:t>
            </a:r>
            <a:r>
              <a:rPr lang="en-US" altLang="zh-CN" sz="2800" kern="100" dirty="0">
                <a:solidFill>
                  <a:schemeClr val="accent6">
                    <a:lumMod val="75000"/>
                  </a:schemeClr>
                </a:solidFill>
                <a:latin typeface="Times New Roman"/>
                <a:ea typeface="华文细黑"/>
              </a:rPr>
              <a:t>E</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F</a:t>
            </a:r>
            <a:r>
              <a:rPr lang="zh-CN" altLang="zh-CN" sz="2800" kern="100" dirty="0">
                <a:solidFill>
                  <a:schemeClr val="accent6">
                    <a:lumMod val="75000"/>
                  </a:schemeClr>
                </a:solidFill>
                <a:latin typeface="Times New Roman"/>
                <a:ea typeface="华文细黑"/>
                <a:cs typeface="Times New Roman"/>
              </a:rPr>
              <a:t>之间增加一个防倒吸装置；在装置</a:t>
            </a:r>
            <a:r>
              <a:rPr lang="en-US" altLang="zh-CN" sz="2800" kern="100" dirty="0">
                <a:solidFill>
                  <a:schemeClr val="accent6">
                    <a:lumMod val="75000"/>
                  </a:schemeClr>
                </a:solidFill>
                <a:latin typeface="Times New Roman"/>
                <a:ea typeface="华文细黑"/>
              </a:rPr>
              <a:t>F</a:t>
            </a:r>
            <a:r>
              <a:rPr lang="zh-CN" altLang="zh-CN" sz="2800" kern="100" dirty="0">
                <a:solidFill>
                  <a:schemeClr val="accent6">
                    <a:lumMod val="75000"/>
                  </a:schemeClr>
                </a:solidFill>
                <a:latin typeface="Times New Roman"/>
                <a:ea typeface="华文细黑"/>
                <a:cs typeface="Times New Roman"/>
              </a:rPr>
              <a:t>后增加一</a:t>
            </a:r>
            <a:r>
              <a:rPr lang="zh-CN" altLang="zh-CN" sz="2800" kern="100" dirty="0" smtClean="0">
                <a:solidFill>
                  <a:schemeClr val="accent6">
                    <a:lumMod val="75000"/>
                  </a:schemeClr>
                </a:solidFill>
                <a:latin typeface="Times New Roman"/>
                <a:ea typeface="华文细黑"/>
                <a:cs typeface="Times New Roman"/>
              </a:rPr>
              <a:t>个</a:t>
            </a:r>
            <a:r>
              <a:rPr lang="zh-CN" altLang="zh-CN" sz="2800" kern="100" dirty="0" smtClean="0">
                <a:solidFill>
                  <a:srgbClr val="F79646">
                    <a:lumMod val="75000"/>
                  </a:srgbClr>
                </a:solidFill>
                <a:latin typeface="Times New Roman"/>
                <a:ea typeface="华文细黑"/>
                <a:cs typeface="Times New Roman"/>
              </a:rPr>
              <a:t>尾气</a:t>
            </a:r>
            <a:endParaRPr lang="zh-CN" altLang="en-US" sz="2800" dirty="0">
              <a:solidFill>
                <a:schemeClr val="accent6">
                  <a:lumMod val="75000"/>
                </a:schemeClr>
              </a:solidFill>
            </a:endParaRPr>
          </a:p>
        </p:txBody>
      </p:sp>
      <p:sp>
        <p:nvSpPr>
          <p:cNvPr id="16" name="矩形 15"/>
          <p:cNvSpPr/>
          <p:nvPr/>
        </p:nvSpPr>
        <p:spPr>
          <a:xfrm>
            <a:off x="443736" y="5211410"/>
            <a:ext cx="1620957" cy="659924"/>
          </a:xfrm>
          <a:prstGeom prst="rect">
            <a:avLst/>
          </a:prstGeom>
        </p:spPr>
        <p:txBody>
          <a:bodyPr wrap="none">
            <a:spAutoFit/>
          </a:bodyPr>
          <a:lstStyle/>
          <a:p>
            <a:pPr lvl="0">
              <a:lnSpc>
                <a:spcPct val="150000"/>
              </a:lnSpc>
            </a:pPr>
            <a:r>
              <a:rPr lang="zh-CN" altLang="zh-CN" sz="2800" kern="100" dirty="0" smtClean="0">
                <a:solidFill>
                  <a:srgbClr val="F79646">
                    <a:lumMod val="75000"/>
                  </a:srgbClr>
                </a:solidFill>
                <a:latin typeface="Times New Roman"/>
                <a:ea typeface="华文细黑"/>
                <a:cs typeface="Times New Roman"/>
              </a:rPr>
              <a:t>吸收装置</a:t>
            </a:r>
            <a:endParaRPr lang="zh-CN" altLang="en-US" sz="2800" dirty="0">
              <a:solidFill>
                <a:srgbClr val="F79646">
                  <a:lumMod val="75000"/>
                </a:srgbClr>
              </a:solidFill>
            </a:endParaRPr>
          </a:p>
        </p:txBody>
      </p:sp>
      <p:sp>
        <p:nvSpPr>
          <p:cNvPr id="15" name="Rectangle 21">
            <a:hlinkClick r:id="rId8"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4244321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blinds(horizontal)">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1">
                                            <p:txEl>
                                              <p:pRg st="1" end="1"/>
                                            </p:txEl>
                                          </p:spTgt>
                                        </p:tgtEl>
                                      </p:cBhvr>
                                    </p:animEffect>
                                    <p:set>
                                      <p:cBhvr>
                                        <p:cTn id="25" dur="1" fill="hold">
                                          <p:stCondLst>
                                            <p:cond delay="499"/>
                                          </p:stCondLst>
                                        </p:cTn>
                                        <p:tgtEl>
                                          <p:spTgt spid="11">
                                            <p:txEl>
                                              <p:pRg st="1" end="1"/>
                                            </p:txEl>
                                          </p:spTgt>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12" grpId="0"/>
      <p:bldP spid="12" grpId="1"/>
      <p:bldP spid="14" grpId="0"/>
      <p:bldP spid="14" grpId="1"/>
      <p:bldP spid="16" grpId="0"/>
      <p:bldP spid="16" grpId="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1">
            <a:hlinkClick r:id="rId2"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 name="Rectangle 21">
            <a:hlinkClick r:id="rId3"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 name="Rectangle 21">
            <a:hlinkClick r:id="rId4"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 name="Rectangle 21">
            <a:hlinkClick r:id="rId5"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7" name="Rectangle 21">
            <a:hlinkClick r:id="rId6"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9" name="Rectangle 21">
            <a:hlinkClick r:id="rId7"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233289" y="693490"/>
            <a:ext cx="11572430" cy="3323987"/>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5.</a:t>
            </a:r>
            <a:r>
              <a:rPr lang="zh-CN" altLang="zh-CN" sz="2800" kern="100" dirty="0">
                <a:latin typeface="Times New Roman"/>
                <a:ea typeface="华文细黑"/>
                <a:cs typeface="Times New Roman"/>
              </a:rPr>
              <a:t>实验室常用强氧化剂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氧化浓盐酸的方法来制备氯气，某研究性学习小组欲探究用</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与浓盐酸制备并检验氯气。供选用的实验试剂及装置如下图所示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部分导管、蒸馏水略</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a.Na</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　</a:t>
            </a:r>
            <a:r>
              <a:rPr lang="en-US" altLang="zh-CN" sz="2800" kern="100" dirty="0">
                <a:latin typeface="Times New Roman"/>
                <a:ea typeface="华文细黑"/>
              </a:rPr>
              <a:t>b.</a:t>
            </a:r>
            <a:r>
              <a:rPr lang="zh-CN" altLang="zh-CN" sz="2800" kern="100" dirty="0">
                <a:latin typeface="Times New Roman"/>
                <a:ea typeface="华文细黑"/>
                <a:cs typeface="Times New Roman"/>
              </a:rPr>
              <a:t>浓盐酸　</a:t>
            </a:r>
            <a:r>
              <a:rPr lang="en-US" altLang="zh-CN" sz="2800" kern="100" dirty="0">
                <a:latin typeface="Times New Roman"/>
                <a:ea typeface="华文细黑"/>
              </a:rPr>
              <a:t>c.</a:t>
            </a:r>
            <a:r>
              <a:rPr lang="zh-CN" altLang="zh-CN" sz="2800" kern="100" dirty="0">
                <a:latin typeface="Times New Roman"/>
                <a:ea typeface="华文细黑"/>
                <a:cs typeface="Times New Roman"/>
              </a:rPr>
              <a:t>碱石灰　</a:t>
            </a:r>
            <a:r>
              <a:rPr lang="en-US" altLang="zh-CN" sz="2800" kern="100" dirty="0" err="1">
                <a:latin typeface="Times New Roman"/>
                <a:ea typeface="华文细黑"/>
              </a:rPr>
              <a:t>d.NaOH</a:t>
            </a:r>
            <a:r>
              <a:rPr lang="zh-CN" altLang="zh-CN" sz="2800" kern="100" dirty="0">
                <a:latin typeface="Times New Roman"/>
                <a:ea typeface="华文细黑"/>
                <a:cs typeface="Times New Roman"/>
              </a:rPr>
              <a:t>溶液　</a:t>
            </a:r>
            <a:r>
              <a:rPr lang="en-US" altLang="zh-CN" sz="2800" kern="100" dirty="0">
                <a:latin typeface="Times New Roman"/>
                <a:ea typeface="华文细黑"/>
              </a:rPr>
              <a:t>e.</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rPr>
              <a:t>­</a:t>
            </a:r>
            <a:r>
              <a:rPr lang="en-US" altLang="zh-CN" sz="2800" kern="100" dirty="0">
                <a:latin typeface="Times New Roman"/>
                <a:ea typeface="华文细黑"/>
              </a:rPr>
              <a:t>KI</a:t>
            </a:r>
            <a:r>
              <a:rPr lang="zh-CN" altLang="zh-CN" sz="2800" kern="100" dirty="0">
                <a:latin typeface="Times New Roman"/>
                <a:ea typeface="华文细黑"/>
                <a:cs typeface="Times New Roman"/>
              </a:rPr>
              <a:t>溶液　</a:t>
            </a:r>
            <a:r>
              <a:rPr lang="en-US" altLang="zh-CN" sz="2800" kern="100" dirty="0">
                <a:latin typeface="Times New Roman"/>
                <a:ea typeface="华文细黑"/>
              </a:rPr>
              <a:t>f.CaCO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　</a:t>
            </a:r>
            <a:r>
              <a:rPr lang="en-US" altLang="zh-CN" sz="2800" kern="100" dirty="0">
                <a:latin typeface="Times New Roman"/>
                <a:ea typeface="华文细黑"/>
              </a:rPr>
              <a:t>g.</a:t>
            </a:r>
            <a:r>
              <a:rPr lang="zh-CN" altLang="zh-CN" sz="2800" kern="100" dirty="0">
                <a:latin typeface="Times New Roman"/>
                <a:ea typeface="华文细黑"/>
                <a:cs typeface="Times New Roman"/>
              </a:rPr>
              <a:t>石蕊溶液　</a:t>
            </a:r>
            <a:r>
              <a:rPr lang="en-US" altLang="zh-CN" sz="2800" kern="100" dirty="0">
                <a:latin typeface="Times New Roman"/>
                <a:ea typeface="华文细黑"/>
              </a:rPr>
              <a:t>h.</a:t>
            </a:r>
            <a:r>
              <a:rPr lang="zh-CN" altLang="zh-CN" sz="2800" kern="100" dirty="0">
                <a:latin typeface="Times New Roman"/>
                <a:ea typeface="华文细黑"/>
                <a:cs typeface="Times New Roman"/>
              </a:rPr>
              <a:t>饱和</a:t>
            </a:r>
            <a:r>
              <a:rPr lang="en-US" altLang="zh-CN" sz="2800" kern="100" dirty="0" err="1">
                <a:latin typeface="Times New Roman"/>
                <a:ea typeface="华文细黑"/>
              </a:rPr>
              <a:t>NaCl</a:t>
            </a:r>
            <a:r>
              <a:rPr lang="zh-CN" altLang="zh-CN" sz="2800" kern="100" dirty="0">
                <a:latin typeface="Times New Roman"/>
                <a:ea typeface="华文细黑"/>
                <a:cs typeface="Times New Roman"/>
              </a:rPr>
              <a:t>溶液</a:t>
            </a:r>
            <a:endParaRPr lang="zh-CN" altLang="zh-CN" sz="2800" kern="100" dirty="0">
              <a:effectLst/>
              <a:latin typeface="宋体"/>
              <a:cs typeface="Courier New"/>
            </a:endParaRPr>
          </a:p>
        </p:txBody>
      </p:sp>
      <p:pic>
        <p:nvPicPr>
          <p:cNvPr id="11" name="Picture 2" descr="HX673"/>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4566" y="4293890"/>
            <a:ext cx="6130400" cy="224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HX674"/>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10060" y="4426287"/>
            <a:ext cx="5573091" cy="214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1">
            <a:hlinkClick r:id="rId10"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55854298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1">
            <a:hlinkClick r:id="rId2"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 name="Rectangle 21">
            <a:hlinkClick r:id="rId3"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 name="Rectangle 21">
            <a:hlinkClick r:id="rId4"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 name="Rectangle 21">
            <a:hlinkClick r:id="rId5"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7" name="Rectangle 21">
            <a:hlinkClick r:id="rId6"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9" name="Rectangle 21">
            <a:hlinkClick r:id="rId7"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499440" y="765498"/>
            <a:ext cx="11572430" cy="2272673"/>
          </a:xfrm>
          <a:prstGeom prst="rect">
            <a:avLst/>
          </a:prstGeom>
        </p:spPr>
        <p:txBody>
          <a:bodyPr>
            <a:spAutoFit/>
          </a:bodyPr>
          <a:lstStyle/>
          <a:p>
            <a:pPr>
              <a:lnSpc>
                <a:spcPct val="130000"/>
              </a:lnSpc>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写出用</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与浓盐酸制备氯气的化学方程式</a:t>
            </a:r>
            <a:r>
              <a:rPr lang="zh-CN" altLang="zh-CN" sz="2800" kern="100" dirty="0" smtClean="0">
                <a:latin typeface="Times New Roman"/>
                <a:ea typeface="华文细黑"/>
                <a:cs typeface="Times New Roman"/>
              </a:rPr>
              <a:t>：</a:t>
            </a:r>
            <a:r>
              <a:rPr lang="en-US" altLang="zh-CN" sz="2800" kern="100" dirty="0" smtClean="0">
                <a:latin typeface="宋体"/>
                <a:ea typeface="Times New Roman"/>
                <a:cs typeface="Courier New"/>
              </a:rPr>
              <a:t>____________________</a:t>
            </a:r>
            <a:endParaRPr lang="zh-CN" altLang="zh-CN" sz="2800" kern="100" dirty="0">
              <a:latin typeface="宋体"/>
              <a:cs typeface="Courier New"/>
            </a:endParaRPr>
          </a:p>
          <a:p>
            <a:pPr>
              <a:lnSpc>
                <a:spcPct val="130000"/>
              </a:lnSpc>
            </a:pPr>
            <a:r>
              <a:rPr lang="en-US" altLang="zh-CN" sz="2800" kern="100" dirty="0" smtClean="0">
                <a:latin typeface="Times New Roman"/>
                <a:ea typeface="华文细黑"/>
                <a:cs typeface="Courier New"/>
              </a:rPr>
              <a:t>_______________________________________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nSpc>
                <a:spcPct val="130000"/>
              </a:lnSpc>
            </a:pPr>
            <a:r>
              <a:rPr lang="en-US" altLang="zh-CN" sz="2800" kern="100" dirty="0">
                <a:latin typeface="Times New Roman"/>
                <a:ea typeface="华文细黑"/>
              </a:rPr>
              <a:t>(2)</a:t>
            </a:r>
            <a:r>
              <a:rPr lang="zh-CN" altLang="zh-CN" sz="2800" kern="100" dirty="0">
                <a:latin typeface="Times New Roman"/>
                <a:ea typeface="华文细黑"/>
                <a:cs typeface="Times New Roman"/>
              </a:rPr>
              <a:t>下表中的装置组合最合理的是</a:t>
            </a:r>
            <a:r>
              <a:rPr lang="en-US" altLang="zh-CN" sz="2800" kern="100" dirty="0">
                <a:latin typeface="Times New Roman"/>
                <a:ea typeface="华文细黑"/>
              </a:rPr>
              <a:t>__________(</a:t>
            </a:r>
            <a:r>
              <a:rPr lang="zh-CN" altLang="zh-CN" sz="2800" kern="100" dirty="0">
                <a:latin typeface="Times New Roman"/>
                <a:ea typeface="华文细黑"/>
                <a:cs typeface="Times New Roman"/>
              </a:rPr>
              <a:t>填字母，需考虑实验结束撤除装置时残留有害气体的处理</a:t>
            </a:r>
            <a:r>
              <a:rPr lang="en-US" altLang="zh-CN" sz="2800" kern="100" dirty="0">
                <a:latin typeface="Times New Roman"/>
                <a:ea typeface="华文细黑"/>
              </a:rPr>
              <a:t>)</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11" name="表格 10"/>
          <p:cNvGraphicFramePr>
            <a:graphicFrameLocks noGrp="1"/>
          </p:cNvGraphicFramePr>
          <p:nvPr>
            <p:extLst>
              <p:ext uri="{D42A27DB-BD31-4B8C-83A1-F6EECF244321}">
                <p14:modId xmlns:p14="http://schemas.microsoft.com/office/powerpoint/2010/main" val="1938386088"/>
              </p:ext>
            </p:extLst>
          </p:nvPr>
        </p:nvGraphicFramePr>
        <p:xfrm>
          <a:off x="766614" y="3141762"/>
          <a:ext cx="10477040" cy="3402620"/>
        </p:xfrm>
        <a:graphic>
          <a:graphicData uri="http://schemas.openxmlformats.org/drawingml/2006/table">
            <a:tbl>
              <a:tblPr/>
              <a:tblGrid>
                <a:gridCol w="1283866"/>
                <a:gridCol w="1944680"/>
                <a:gridCol w="1944680"/>
                <a:gridCol w="2698323"/>
                <a:gridCol w="2605491"/>
              </a:tblGrid>
              <a:tr h="842300">
                <a:tc>
                  <a:txBody>
                    <a:bodyPr/>
                    <a:lstStyle/>
                    <a:p>
                      <a:pPr algn="ctr">
                        <a:lnSpc>
                          <a:spcPct val="150000"/>
                        </a:lnSpc>
                        <a:spcAft>
                          <a:spcPts val="0"/>
                        </a:spcAft>
                      </a:pPr>
                      <a:r>
                        <a:rPr lang="zh-CN" sz="2800" kern="100" dirty="0">
                          <a:effectLst/>
                          <a:latin typeface="Times New Roman"/>
                          <a:ea typeface="华文细黑"/>
                          <a:cs typeface="Times New Roman"/>
                        </a:rPr>
                        <a:t>组合</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制备装置</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净化装置</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检验装置</a:t>
                      </a:r>
                      <a:r>
                        <a:rPr lang="en-US" sz="2800" kern="100">
                          <a:effectLst/>
                          <a:latin typeface="Times New Roman"/>
                          <a:ea typeface="华文细黑"/>
                          <a:cs typeface="Courier New"/>
                        </a:rPr>
                        <a:t>/</a:t>
                      </a:r>
                      <a:r>
                        <a:rPr lang="zh-CN" sz="2800" kern="100">
                          <a:effectLst/>
                          <a:latin typeface="Times New Roman"/>
                          <a:ea typeface="华文细黑"/>
                          <a:cs typeface="Times New Roman"/>
                        </a:rPr>
                        <a:t>试剂</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尾气处理装置</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4052">
                <a:tc>
                  <a:txBody>
                    <a:bodyPr/>
                    <a:lstStyle/>
                    <a:p>
                      <a:pPr algn="ctr">
                        <a:lnSpc>
                          <a:spcPct val="150000"/>
                        </a:lnSpc>
                        <a:spcAft>
                          <a:spcPts val="0"/>
                        </a:spcAft>
                      </a:pPr>
                      <a:r>
                        <a:rPr lang="en-US" sz="2800" kern="100">
                          <a:effectLst/>
                          <a:latin typeface="Times New Roman"/>
                          <a:ea typeface="华文细黑"/>
                          <a:cs typeface="Courier New"/>
                        </a:rPr>
                        <a:t>A</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宋体"/>
                          <a:ea typeface="华文细黑"/>
                          <a:cs typeface="Times New Roman"/>
                        </a:rPr>
                        <a:t>③</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宋体"/>
                          <a:ea typeface="华文细黑"/>
                          <a:cs typeface="Times New Roman"/>
                        </a:rPr>
                        <a:t>②</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宋体"/>
                          <a:ea typeface="华文细黑"/>
                          <a:cs typeface="Times New Roman"/>
                        </a:rPr>
                        <a:t>⑦</a:t>
                      </a:r>
                      <a:r>
                        <a:rPr lang="en-US" sz="2800" kern="100">
                          <a:effectLst/>
                          <a:latin typeface="Times New Roman"/>
                          <a:ea typeface="华文细黑"/>
                          <a:cs typeface="Courier New"/>
                        </a:rPr>
                        <a:t>/e</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宋体"/>
                          <a:ea typeface="华文细黑"/>
                          <a:cs typeface="Times New Roman"/>
                        </a:rPr>
                        <a:t>⑤</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5612">
                <a:tc>
                  <a:txBody>
                    <a:bodyPr/>
                    <a:lstStyle/>
                    <a:p>
                      <a:pPr algn="ctr">
                        <a:lnSpc>
                          <a:spcPct val="150000"/>
                        </a:lnSpc>
                        <a:spcAft>
                          <a:spcPts val="0"/>
                        </a:spcAft>
                      </a:pPr>
                      <a:r>
                        <a:rPr lang="en-US" sz="2800" kern="100">
                          <a:effectLst/>
                          <a:latin typeface="Times New Roman"/>
                          <a:ea typeface="华文细黑"/>
                          <a:cs typeface="Courier New"/>
                        </a:rPr>
                        <a:t>B</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宋体"/>
                          <a:ea typeface="华文细黑"/>
                          <a:cs typeface="Times New Roman"/>
                        </a:rPr>
                        <a:t>③</a:t>
                      </a:r>
                      <a:r>
                        <a:rPr lang="zh-CN" sz="2800" kern="100">
                          <a:effectLst/>
                          <a:latin typeface="Times New Roman"/>
                          <a:ea typeface="华文细黑"/>
                          <a:cs typeface="Times New Roman"/>
                        </a:rPr>
                        <a:t>、</a:t>
                      </a:r>
                      <a:r>
                        <a:rPr lang="en-US" sz="2800" kern="100">
                          <a:effectLst/>
                          <a:latin typeface="宋体"/>
                          <a:ea typeface="华文细黑"/>
                          <a:cs typeface="Times New Roman"/>
                        </a:rPr>
                        <a:t>⑥</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宋体"/>
                          <a:ea typeface="华文细黑"/>
                          <a:cs typeface="Times New Roman"/>
                        </a:rPr>
                        <a:t>①</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宋体"/>
                          <a:ea typeface="华文细黑"/>
                          <a:cs typeface="Times New Roman"/>
                        </a:rPr>
                        <a:t>⑧</a:t>
                      </a:r>
                      <a:r>
                        <a:rPr lang="en-US" sz="2800" kern="100">
                          <a:effectLst/>
                          <a:latin typeface="Times New Roman"/>
                          <a:ea typeface="华文细黑"/>
                          <a:cs typeface="Courier New"/>
                        </a:rPr>
                        <a:t>/g</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宋体"/>
                          <a:ea typeface="华文细黑"/>
                          <a:cs typeface="Times New Roman"/>
                        </a:rPr>
                        <a:t>①</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0040">
                <a:tc>
                  <a:txBody>
                    <a:bodyPr/>
                    <a:lstStyle/>
                    <a:p>
                      <a:pPr algn="ctr">
                        <a:lnSpc>
                          <a:spcPct val="150000"/>
                        </a:lnSpc>
                        <a:spcAft>
                          <a:spcPts val="0"/>
                        </a:spcAft>
                      </a:pPr>
                      <a:r>
                        <a:rPr lang="en-US" sz="2800" kern="100">
                          <a:effectLst/>
                          <a:latin typeface="Times New Roman"/>
                          <a:ea typeface="华文细黑"/>
                          <a:cs typeface="Courier New"/>
                        </a:rPr>
                        <a:t>C</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宋体"/>
                          <a:ea typeface="华文细黑"/>
                          <a:cs typeface="Times New Roman"/>
                        </a:rPr>
                        <a:t>④</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宋体"/>
                          <a:ea typeface="华文细黑"/>
                          <a:cs typeface="Times New Roman"/>
                        </a:rPr>
                        <a:t>①</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宋体"/>
                          <a:ea typeface="华文细黑"/>
                          <a:cs typeface="Times New Roman"/>
                        </a:rPr>
                        <a:t>⑤</a:t>
                      </a:r>
                      <a:r>
                        <a:rPr lang="en-US" sz="2800" kern="100">
                          <a:effectLst/>
                          <a:latin typeface="Times New Roman"/>
                          <a:ea typeface="华文细黑"/>
                          <a:cs typeface="Courier New"/>
                        </a:rPr>
                        <a:t>/e</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宋体"/>
                          <a:ea typeface="华文细黑"/>
                          <a:cs typeface="Times New Roman"/>
                        </a:rPr>
                        <a:t>②</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5042">
                <a:tc>
                  <a:txBody>
                    <a:bodyPr/>
                    <a:lstStyle/>
                    <a:p>
                      <a:pPr algn="ctr">
                        <a:lnSpc>
                          <a:spcPct val="150000"/>
                        </a:lnSpc>
                        <a:spcAft>
                          <a:spcPts val="0"/>
                        </a:spcAft>
                      </a:pPr>
                      <a:r>
                        <a:rPr lang="en-US" sz="2800" kern="100">
                          <a:effectLst/>
                          <a:latin typeface="Times New Roman"/>
                          <a:ea typeface="华文细黑"/>
                          <a:cs typeface="Courier New"/>
                        </a:rPr>
                        <a:t>D</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宋体"/>
                          <a:ea typeface="华文细黑"/>
                          <a:cs typeface="Times New Roman"/>
                        </a:rPr>
                        <a:t>⑥</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宋体"/>
                          <a:ea typeface="华文细黑"/>
                          <a:cs typeface="Times New Roman"/>
                        </a:rPr>
                        <a:t>⑤</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宋体"/>
                          <a:ea typeface="华文细黑"/>
                          <a:cs typeface="Times New Roman"/>
                        </a:rPr>
                        <a:t>⑧</a:t>
                      </a:r>
                      <a:r>
                        <a:rPr lang="en-US" sz="2800" kern="100">
                          <a:effectLst/>
                          <a:latin typeface="Times New Roman"/>
                          <a:ea typeface="华文细黑"/>
                          <a:cs typeface="Courier New"/>
                        </a:rPr>
                        <a:t>/g</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宋体"/>
                          <a:ea typeface="华文细黑"/>
                          <a:cs typeface="Times New Roman"/>
                        </a:rPr>
                        <a:t>①</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2" name="Rectangle 21">
            <a:hlinkClick r:id="rId8"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70938694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1">
            <a:hlinkClick r:id="rId2"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 name="Rectangle 21">
            <a:hlinkClick r:id="rId3"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 name="Rectangle 21">
            <a:hlinkClick r:id="rId4"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 name="Rectangle 21">
            <a:hlinkClick r:id="rId5"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7" name="Rectangle 21">
            <a:hlinkClick r:id="rId6"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9" name="Rectangle 21">
            <a:hlinkClick r:id="rId7"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365487" y="1043652"/>
            <a:ext cx="11457851" cy="3970318"/>
          </a:xfrm>
          <a:prstGeom prst="rect">
            <a:avLst/>
          </a:prstGeom>
        </p:spPr>
        <p:txBody>
          <a:bodyPr>
            <a:spAutoFit/>
          </a:bodyPr>
          <a:lstStyle/>
          <a:p>
            <a:pPr>
              <a:lnSpc>
                <a:spcPct val="150000"/>
              </a:lnSpc>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尾气经处理后仍有较多气体排出，其主要原因可用化学方程式表示为</a:t>
            </a:r>
            <a:r>
              <a:rPr lang="en-US" altLang="zh-CN" sz="2800" kern="100" dirty="0" smtClean="0">
                <a:latin typeface="Times New Roman"/>
                <a:ea typeface="华文细黑"/>
                <a:cs typeface="Courier New"/>
              </a:rPr>
              <a:t>_____________________________________________________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nSpc>
                <a:spcPct val="150000"/>
              </a:lnSpc>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某小组成员建议用双氧水代替过氧化钠进行实验更好，请你给出两条合适的理由：</a:t>
            </a:r>
            <a:endParaRPr lang="zh-CN" altLang="zh-CN" sz="2800" kern="100" dirty="0">
              <a:latin typeface="宋体"/>
              <a:cs typeface="Courier New"/>
            </a:endParaRPr>
          </a:p>
          <a:p>
            <a:pPr>
              <a:lnSpc>
                <a:spcPct val="150000"/>
              </a:lnSpc>
            </a:pPr>
            <a:r>
              <a:rPr lang="en-US" altLang="zh-CN" sz="2800" kern="100" dirty="0" smtClean="0">
                <a:latin typeface="宋体"/>
                <a:ea typeface="华文细黑"/>
                <a:cs typeface="Times New Roman"/>
              </a:rPr>
              <a:t>①</a:t>
            </a:r>
            <a:r>
              <a:rPr lang="en-US" altLang="zh-CN" sz="2800" kern="100" dirty="0" smtClean="0">
                <a:latin typeface="Times New Roman"/>
                <a:ea typeface="华文细黑"/>
                <a:cs typeface="Courier New"/>
              </a:rPr>
              <a:t>______________________________________________________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nSpc>
                <a:spcPct val="150000"/>
              </a:lnSpc>
            </a:pPr>
            <a:r>
              <a:rPr lang="en-US" altLang="zh-CN" sz="2800" kern="100" dirty="0" smtClean="0">
                <a:latin typeface="宋体"/>
                <a:ea typeface="华文细黑"/>
                <a:cs typeface="Times New Roman"/>
              </a:rPr>
              <a:t>②</a:t>
            </a:r>
            <a:r>
              <a:rPr lang="en-US" altLang="zh-CN" sz="2800" kern="100" dirty="0" smtClean="0">
                <a:latin typeface="Times New Roman"/>
                <a:ea typeface="华文细黑"/>
              </a:rPr>
              <a:t>__________________________________________________________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11" name="Rectangle 21">
            <a:hlinkClick r:id="rId8"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a:hlinkClick r:id="rId9" action="ppaction://hlinksldjump"/>
          </p:cNvPr>
          <p:cNvSpPr/>
          <p:nvPr/>
        </p:nvSpPr>
        <p:spPr>
          <a:xfrm>
            <a:off x="10847734"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解析答案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6464389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6834" y="521881"/>
            <a:ext cx="11805036" cy="2835905"/>
          </a:xfrm>
          <a:prstGeom prst="rect">
            <a:avLst/>
          </a:prstGeom>
        </p:spPr>
        <p:txBody>
          <a:bodyPr>
            <a:spAutoFit/>
          </a:bodyPr>
          <a:lstStyle/>
          <a:p>
            <a:pPr algn="just">
              <a:lnSpc>
                <a:spcPct val="130000"/>
              </a:lnSpc>
              <a:spcAft>
                <a:spcPts val="0"/>
              </a:spcAft>
              <a:tabLst>
                <a:tab pos="2250440"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验证</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的氧化性、还原性和酸性氧化物的通性。</a:t>
            </a:r>
            <a:endParaRPr lang="zh-CN" altLang="zh-CN" sz="2800" kern="100" dirty="0">
              <a:latin typeface="宋体"/>
              <a:cs typeface="Courier New"/>
            </a:endParaRPr>
          </a:p>
          <a:p>
            <a:pPr algn="just">
              <a:lnSpc>
                <a:spcPct val="130000"/>
              </a:lnSpc>
              <a:spcAft>
                <a:spcPts val="0"/>
              </a:spcAft>
              <a:tabLst>
                <a:tab pos="2250440"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操作后打开</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，关闭</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nSpc>
                <a:spcPct val="130000"/>
              </a:lnSpc>
              <a:tabLst>
                <a:tab pos="2250440" algn="l"/>
              </a:tabLs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溶液中有浅黄色浑浊出现，化学方程式是</a:t>
            </a:r>
            <a:r>
              <a:rPr lang="en-US" altLang="zh-CN" sz="2800" kern="100" dirty="0" smtClean="0">
                <a:latin typeface="Times New Roman"/>
                <a:ea typeface="华文细黑"/>
                <a:cs typeface="Courier New"/>
              </a:rPr>
              <a:t>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nSpc>
                <a:spcPct val="130000"/>
              </a:lnSpc>
            </a:pPr>
            <a:r>
              <a:rPr lang="en-US" altLang="zh-CN" sz="2800" kern="100" dirty="0">
                <a:latin typeface="宋体"/>
                <a:ea typeface="华文细黑"/>
                <a:cs typeface="Times New Roman"/>
              </a:rPr>
              <a:t>③</a:t>
            </a:r>
            <a:r>
              <a:rPr lang="en-US" altLang="zh-CN" sz="2800" kern="100" dirty="0">
                <a:latin typeface="Times New Roman"/>
                <a:ea typeface="华文细黑"/>
              </a:rPr>
              <a:t>BaCl</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溶液中无明显现象，将其分成两份，分别滴加下列溶液，将产生的沉淀的化学式填入下表相应的位置。</a:t>
            </a:r>
            <a:endParaRPr lang="zh-CN" altLang="en-US" sz="2800" dirty="0"/>
          </a:p>
        </p:txBody>
      </p:sp>
      <p:graphicFrame>
        <p:nvGraphicFramePr>
          <p:cNvPr id="6" name="表格 5"/>
          <p:cNvGraphicFramePr>
            <a:graphicFrameLocks noGrp="1"/>
          </p:cNvGraphicFramePr>
          <p:nvPr>
            <p:extLst>
              <p:ext uri="{D42A27DB-BD31-4B8C-83A1-F6EECF244321}">
                <p14:modId xmlns:p14="http://schemas.microsoft.com/office/powerpoint/2010/main" val="3780967434"/>
              </p:ext>
            </p:extLst>
          </p:nvPr>
        </p:nvGraphicFramePr>
        <p:xfrm>
          <a:off x="1356244" y="3357786"/>
          <a:ext cx="7992889" cy="1800202"/>
        </p:xfrm>
        <a:graphic>
          <a:graphicData uri="http://schemas.openxmlformats.org/drawingml/2006/table">
            <a:tbl>
              <a:tblPr/>
              <a:tblGrid>
                <a:gridCol w="4025615"/>
                <a:gridCol w="1983637"/>
                <a:gridCol w="1983637"/>
              </a:tblGrid>
              <a:tr h="900101">
                <a:tc>
                  <a:txBody>
                    <a:bodyPr/>
                    <a:lstStyle/>
                    <a:p>
                      <a:pPr algn="ctr">
                        <a:lnSpc>
                          <a:spcPct val="150000"/>
                        </a:lnSpc>
                        <a:spcAft>
                          <a:spcPts val="0"/>
                        </a:spcAft>
                        <a:tabLst>
                          <a:tab pos="2250440" algn="l"/>
                        </a:tabLst>
                      </a:pPr>
                      <a:r>
                        <a:rPr lang="zh-CN" sz="2800" kern="100" dirty="0">
                          <a:effectLst/>
                          <a:latin typeface="Times New Roman"/>
                          <a:ea typeface="华文细黑"/>
                          <a:cs typeface="Times New Roman"/>
                        </a:rPr>
                        <a:t>滴加的溶液</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250440" algn="l"/>
                        </a:tabLst>
                      </a:pPr>
                      <a:r>
                        <a:rPr lang="zh-CN" sz="2800" kern="100">
                          <a:effectLst/>
                          <a:latin typeface="Times New Roman"/>
                          <a:ea typeface="华文细黑"/>
                          <a:cs typeface="Times New Roman"/>
                        </a:rPr>
                        <a:t>氯水</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250440" algn="l"/>
                        </a:tabLst>
                      </a:pPr>
                      <a:r>
                        <a:rPr lang="zh-CN" sz="2800" kern="100">
                          <a:effectLst/>
                          <a:latin typeface="Times New Roman"/>
                          <a:ea typeface="华文细黑"/>
                          <a:cs typeface="Times New Roman"/>
                        </a:rPr>
                        <a:t>氨水</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0101">
                <a:tc>
                  <a:txBody>
                    <a:bodyPr/>
                    <a:lstStyle/>
                    <a:p>
                      <a:pPr algn="ctr">
                        <a:lnSpc>
                          <a:spcPct val="150000"/>
                        </a:lnSpc>
                        <a:spcAft>
                          <a:spcPts val="0"/>
                        </a:spcAft>
                        <a:tabLst>
                          <a:tab pos="2250440" algn="l"/>
                        </a:tabLst>
                      </a:pPr>
                      <a:r>
                        <a:rPr lang="zh-CN" sz="2800" kern="100">
                          <a:effectLst/>
                          <a:latin typeface="Times New Roman"/>
                          <a:ea typeface="华文细黑"/>
                          <a:cs typeface="Times New Roman"/>
                        </a:rPr>
                        <a:t>沉淀的化学式</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250440" algn="l"/>
                        </a:tabLst>
                      </a:pPr>
                      <a:r>
                        <a:rPr lang="en-US" sz="2800" kern="100" dirty="0" smtClean="0">
                          <a:effectLst/>
                          <a:latin typeface="Times New Roman"/>
                          <a:ea typeface="华文细黑"/>
                          <a:cs typeface="Courier New"/>
                        </a:rPr>
                        <a:t>________</a:t>
                      </a:r>
                      <a:r>
                        <a:rPr lang="en-US" sz="2800" kern="100" dirty="0">
                          <a:effectLst/>
                          <a:latin typeface="Times New Roman"/>
                          <a:ea typeface="华文细黑"/>
                          <a:cs typeface="Courier New"/>
                        </a:rPr>
                        <a:t> </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250440" algn="l"/>
                        </a:tabLst>
                      </a:pPr>
                      <a:r>
                        <a:rPr lang="en-US" sz="2800" kern="100" dirty="0" smtClean="0">
                          <a:effectLst/>
                          <a:latin typeface="Times New Roman"/>
                          <a:ea typeface="华文细黑"/>
                          <a:cs typeface="Courier New"/>
                        </a:rPr>
                        <a:t>________</a:t>
                      </a:r>
                      <a:r>
                        <a:rPr lang="en-US" sz="2800" kern="100" dirty="0">
                          <a:effectLst/>
                          <a:latin typeface="Times New Roman"/>
                          <a:ea typeface="华文细黑"/>
                          <a:cs typeface="Courier New"/>
                        </a:rPr>
                        <a:t> </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矩形 7"/>
          <p:cNvSpPr/>
          <p:nvPr/>
        </p:nvSpPr>
        <p:spPr>
          <a:xfrm>
            <a:off x="266834" y="5294969"/>
            <a:ext cx="11805036" cy="1384995"/>
          </a:xfrm>
          <a:prstGeom prst="rect">
            <a:avLst/>
          </a:prstGeom>
        </p:spPr>
        <p:txBody>
          <a:bodyPr>
            <a:spAutoFit/>
          </a:bodyPr>
          <a:lstStyle/>
          <a:p>
            <a:pPr>
              <a:lnSpc>
                <a:spcPct val="150000"/>
              </a:lnSpc>
              <a:tabLst>
                <a:tab pos="2250440" algn="l"/>
              </a:tabLst>
            </a:pPr>
            <a:r>
              <a:rPr lang="zh-CN" altLang="zh-CN" sz="2800" kern="100" dirty="0">
                <a:latin typeface="Times New Roman"/>
                <a:ea typeface="华文细黑"/>
                <a:cs typeface="Times New Roman"/>
              </a:rPr>
              <a:t>写出其中</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显示还原性生成沉淀的离子方程式：</a:t>
            </a:r>
            <a:r>
              <a:rPr lang="zh-CN" altLang="zh-CN" sz="2800" kern="100" dirty="0">
                <a:latin typeface="宋体"/>
                <a:ea typeface="Times New Roman"/>
                <a:cs typeface="Courier New"/>
              </a:rPr>
              <a:t> </a:t>
            </a:r>
            <a:r>
              <a:rPr lang="en-US" altLang="zh-CN" sz="2800" kern="100" dirty="0" smtClean="0">
                <a:latin typeface="Times New Roman"/>
                <a:ea typeface="华文细黑"/>
                <a:cs typeface="Courier New"/>
              </a:rPr>
              <a:t>____________________</a:t>
            </a:r>
          </a:p>
          <a:p>
            <a:pPr>
              <a:lnSpc>
                <a:spcPct val="150000"/>
              </a:lnSpc>
              <a:tabLst>
                <a:tab pos="2250440" algn="l"/>
              </a:tabLst>
            </a:pPr>
            <a:r>
              <a:rPr lang="en-US" altLang="zh-CN" sz="2800" kern="100" dirty="0" smtClean="0">
                <a:latin typeface="Times New Roman"/>
                <a:ea typeface="华文细黑"/>
                <a:cs typeface="Courier New"/>
              </a:rPr>
              <a:t>______________________</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4" name="矩形 3"/>
          <p:cNvSpPr/>
          <p:nvPr/>
        </p:nvSpPr>
        <p:spPr>
          <a:xfrm>
            <a:off x="7679638" y="1629594"/>
            <a:ext cx="4176208" cy="523220"/>
          </a:xfrm>
          <a:prstGeom prst="rect">
            <a:avLst/>
          </a:prstGeom>
        </p:spPr>
        <p:txBody>
          <a:bodyPr wrap="none">
            <a:spAutoFit/>
          </a:bodyPr>
          <a:lstStyle/>
          <a:p>
            <a:r>
              <a:rPr lang="en-US" altLang="zh-CN" sz="2800" kern="100" spc="-100" dirty="0">
                <a:solidFill>
                  <a:srgbClr val="F79646">
                    <a:lumMod val="75000"/>
                  </a:srgbClr>
                </a:solidFill>
                <a:latin typeface="Times New Roman"/>
                <a:ea typeface="华文细黑"/>
                <a:cs typeface="Courier New"/>
              </a:rPr>
              <a:t>2H</a:t>
            </a:r>
            <a:r>
              <a:rPr lang="en-US" altLang="zh-CN" sz="2800" kern="100" spc="-100" baseline="-25000" dirty="0">
                <a:solidFill>
                  <a:srgbClr val="F79646">
                    <a:lumMod val="75000"/>
                  </a:srgbClr>
                </a:solidFill>
                <a:latin typeface="Times New Roman"/>
                <a:ea typeface="华文细黑"/>
                <a:cs typeface="Courier New"/>
              </a:rPr>
              <a:t>2</a:t>
            </a:r>
            <a:r>
              <a:rPr lang="en-US" altLang="zh-CN" sz="2800" kern="100" spc="-100" dirty="0">
                <a:solidFill>
                  <a:srgbClr val="F79646">
                    <a:lumMod val="75000"/>
                  </a:srgbClr>
                </a:solidFill>
                <a:latin typeface="Times New Roman"/>
                <a:ea typeface="华文细黑"/>
                <a:cs typeface="Courier New"/>
              </a:rPr>
              <a:t>S</a:t>
            </a:r>
            <a:r>
              <a:rPr lang="zh-CN" altLang="zh-CN" sz="2800" kern="100" spc="-100" dirty="0">
                <a:solidFill>
                  <a:srgbClr val="F79646">
                    <a:lumMod val="75000"/>
                  </a:srgbClr>
                </a:solidFill>
                <a:latin typeface="Times New Roman"/>
                <a:ea typeface="华文细黑"/>
                <a:cs typeface="Times New Roman"/>
              </a:rPr>
              <a:t>＋</a:t>
            </a:r>
            <a:r>
              <a:rPr lang="en-US" altLang="zh-CN" sz="2800" kern="100" spc="-100" dirty="0">
                <a:solidFill>
                  <a:srgbClr val="F79646">
                    <a:lumMod val="75000"/>
                  </a:srgbClr>
                </a:solidFill>
                <a:latin typeface="Times New Roman"/>
                <a:ea typeface="华文细黑"/>
                <a:cs typeface="Courier New"/>
              </a:rPr>
              <a:t>SO</a:t>
            </a:r>
            <a:r>
              <a:rPr lang="en-US" altLang="zh-CN" sz="2800" kern="100" spc="-100" baseline="-25000" dirty="0">
                <a:solidFill>
                  <a:srgbClr val="F79646">
                    <a:lumMod val="75000"/>
                  </a:srgbClr>
                </a:solidFill>
                <a:latin typeface="Times New Roman"/>
                <a:ea typeface="华文细黑"/>
                <a:cs typeface="Courier New"/>
              </a:rPr>
              <a:t>2</a:t>
            </a:r>
            <a:r>
              <a:rPr lang="en-US" altLang="zh-CN" sz="2800" kern="100" spc="-100" dirty="0">
                <a:solidFill>
                  <a:srgbClr val="F79646">
                    <a:lumMod val="75000"/>
                  </a:srgbClr>
                </a:solidFill>
                <a:latin typeface="Times New Roman"/>
                <a:ea typeface="华文细黑"/>
                <a:cs typeface="Courier New"/>
              </a:rPr>
              <a:t>===3S</a:t>
            </a:r>
            <a:r>
              <a:rPr lang="en-US" altLang="zh-CN" sz="2800" kern="100" spc="-100" dirty="0">
                <a:solidFill>
                  <a:srgbClr val="F79646">
                    <a:lumMod val="75000"/>
                  </a:srgbClr>
                </a:solidFill>
                <a:latin typeface="宋体"/>
                <a:ea typeface="华文细黑"/>
                <a:cs typeface="Times New Roman"/>
              </a:rPr>
              <a:t>↓</a:t>
            </a:r>
            <a:r>
              <a:rPr lang="zh-CN" altLang="zh-CN" sz="2800" kern="100" spc="-100" dirty="0">
                <a:solidFill>
                  <a:srgbClr val="F79646">
                    <a:lumMod val="75000"/>
                  </a:srgbClr>
                </a:solidFill>
                <a:latin typeface="Times New Roman"/>
                <a:ea typeface="华文细黑"/>
                <a:cs typeface="Times New Roman"/>
              </a:rPr>
              <a:t>＋</a:t>
            </a:r>
            <a:r>
              <a:rPr lang="en-US" altLang="zh-CN" sz="2800" kern="100" spc="-100" dirty="0">
                <a:solidFill>
                  <a:srgbClr val="F79646">
                    <a:lumMod val="75000"/>
                  </a:srgbClr>
                </a:solidFill>
                <a:latin typeface="Times New Roman"/>
                <a:ea typeface="华文细黑"/>
                <a:cs typeface="Courier New"/>
              </a:rPr>
              <a:t>2H</a:t>
            </a:r>
            <a:r>
              <a:rPr lang="en-US" altLang="zh-CN" sz="2800" kern="100" spc="-100" baseline="-25000" dirty="0">
                <a:solidFill>
                  <a:srgbClr val="F79646">
                    <a:lumMod val="75000"/>
                  </a:srgbClr>
                </a:solidFill>
                <a:latin typeface="Times New Roman"/>
                <a:ea typeface="华文细黑"/>
                <a:cs typeface="Courier New"/>
              </a:rPr>
              <a:t>2</a:t>
            </a:r>
            <a:r>
              <a:rPr lang="en-US" altLang="zh-CN" sz="2800" kern="100" spc="-100" dirty="0">
                <a:solidFill>
                  <a:srgbClr val="F79646">
                    <a:lumMod val="75000"/>
                  </a:srgbClr>
                </a:solidFill>
                <a:latin typeface="Times New Roman"/>
                <a:ea typeface="华文细黑"/>
                <a:cs typeface="Courier New"/>
              </a:rPr>
              <a:t>O</a:t>
            </a:r>
            <a:endParaRPr lang="zh-CN" altLang="en-US" sz="2800" spc="-100" dirty="0"/>
          </a:p>
        </p:txBody>
      </p:sp>
      <p:sp>
        <p:nvSpPr>
          <p:cNvPr id="7" name="矩形 6"/>
          <p:cNvSpPr/>
          <p:nvPr/>
        </p:nvSpPr>
        <p:spPr>
          <a:xfrm>
            <a:off x="5724796" y="4418742"/>
            <a:ext cx="1162498" cy="523220"/>
          </a:xfrm>
          <a:prstGeom prst="rect">
            <a:avLst/>
          </a:prstGeom>
        </p:spPr>
        <p:txBody>
          <a:bodyPr wrap="none">
            <a:spAutoFit/>
          </a:bodyPr>
          <a:lstStyle/>
          <a:p>
            <a:r>
              <a:rPr lang="en-US" altLang="zh-CN" sz="2800" kern="100" dirty="0">
                <a:solidFill>
                  <a:srgbClr val="F79646">
                    <a:lumMod val="75000"/>
                  </a:srgbClr>
                </a:solidFill>
                <a:latin typeface="Times New Roman"/>
                <a:ea typeface="华文细黑"/>
                <a:cs typeface="Courier New"/>
              </a:rPr>
              <a:t>BaSO</a:t>
            </a:r>
            <a:r>
              <a:rPr lang="en-US" altLang="zh-CN" sz="2800" kern="100" baseline="-25000" dirty="0">
                <a:solidFill>
                  <a:srgbClr val="F79646">
                    <a:lumMod val="75000"/>
                  </a:srgbClr>
                </a:solidFill>
                <a:latin typeface="Times New Roman"/>
                <a:ea typeface="华文细黑"/>
                <a:cs typeface="Courier New"/>
              </a:rPr>
              <a:t>4</a:t>
            </a:r>
            <a:endParaRPr lang="zh-CN" altLang="en-US" sz="2800" dirty="0"/>
          </a:p>
        </p:txBody>
      </p:sp>
      <p:sp>
        <p:nvSpPr>
          <p:cNvPr id="10" name="矩形 9"/>
          <p:cNvSpPr/>
          <p:nvPr/>
        </p:nvSpPr>
        <p:spPr>
          <a:xfrm>
            <a:off x="7741020" y="4293890"/>
            <a:ext cx="1162498" cy="656846"/>
          </a:xfrm>
          <a:prstGeom prst="rect">
            <a:avLst/>
          </a:prstGeom>
        </p:spPr>
        <p:txBody>
          <a:bodyPr wrap="none">
            <a:spAutoFit/>
          </a:bodyPr>
          <a:lstStyle/>
          <a:p>
            <a:pPr lvl="0" algn="ctr">
              <a:lnSpc>
                <a:spcPct val="150000"/>
              </a:lnSpc>
              <a:tabLst>
                <a:tab pos="2250440" algn="l"/>
              </a:tabLst>
            </a:pPr>
            <a:r>
              <a:rPr lang="en-US" altLang="zh-CN" sz="2800" kern="100">
                <a:solidFill>
                  <a:srgbClr val="F79646">
                    <a:lumMod val="75000"/>
                  </a:srgbClr>
                </a:solidFill>
                <a:latin typeface="Times New Roman"/>
                <a:ea typeface="华文细黑"/>
                <a:cs typeface="Courier New"/>
              </a:rPr>
              <a:t>BaSO</a:t>
            </a:r>
            <a:r>
              <a:rPr lang="en-US" altLang="zh-CN" sz="2800" kern="100" baseline="-25000">
                <a:solidFill>
                  <a:srgbClr val="F79646">
                    <a:lumMod val="75000"/>
                  </a:srgbClr>
                </a:solidFill>
                <a:latin typeface="Times New Roman"/>
                <a:ea typeface="华文细黑"/>
                <a:cs typeface="Courier New"/>
              </a:rPr>
              <a:t>3</a:t>
            </a:r>
            <a:endParaRPr lang="zh-CN" altLang="en-US" sz="2800" kern="100" dirty="0">
              <a:solidFill>
                <a:srgbClr val="F79646">
                  <a:lumMod val="75000"/>
                </a:srgbClr>
              </a:solidFill>
              <a:latin typeface="宋体"/>
              <a:cs typeface="Courier New"/>
            </a:endParaRPr>
          </a:p>
        </p:txBody>
      </p:sp>
      <p:sp>
        <p:nvSpPr>
          <p:cNvPr id="11" name="矩形 10"/>
          <p:cNvSpPr/>
          <p:nvPr/>
        </p:nvSpPr>
        <p:spPr>
          <a:xfrm>
            <a:off x="8126412" y="5149212"/>
            <a:ext cx="4161482" cy="738664"/>
          </a:xfrm>
          <a:prstGeom prst="rect">
            <a:avLst/>
          </a:prstGeom>
        </p:spPr>
        <p:txBody>
          <a:bodyPr>
            <a:spAutoFit/>
          </a:bodyPr>
          <a:lstStyle/>
          <a:p>
            <a:pPr>
              <a:lnSpc>
                <a:spcPct val="150000"/>
              </a:lnSpc>
              <a:tabLst>
                <a:tab pos="2250440" algn="l"/>
              </a:tabLst>
            </a:pPr>
            <a:r>
              <a:rPr lang="en-US" altLang="zh-CN" sz="2800" kern="100" dirty="0">
                <a:solidFill>
                  <a:schemeClr val="accent6">
                    <a:lumMod val="75000"/>
                  </a:schemeClr>
                </a:solidFill>
                <a:latin typeface="Times New Roman"/>
                <a:ea typeface="华文细黑"/>
                <a:cs typeface="Courier New"/>
              </a:rPr>
              <a:t>Cl</a:t>
            </a:r>
            <a:r>
              <a:rPr lang="en-US" altLang="zh-CN" sz="2800" kern="100" baseline="-250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SO</a:t>
            </a:r>
            <a:r>
              <a:rPr lang="en-US" altLang="zh-CN" sz="2800" kern="100" baseline="-250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2H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O</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Ba</a:t>
            </a:r>
            <a:r>
              <a:rPr lang="en-US" altLang="zh-CN" sz="2800" kern="100" baseline="30000" dirty="0">
                <a:solidFill>
                  <a:schemeClr val="accent6">
                    <a:lumMod val="75000"/>
                  </a:schemeClr>
                </a:solidFill>
                <a:latin typeface="Times New Roman"/>
                <a:ea typeface="华文细黑"/>
                <a:cs typeface="Courier New"/>
              </a:rPr>
              <a:t>2</a:t>
            </a:r>
            <a:r>
              <a:rPr lang="zh-CN" altLang="zh-CN" sz="2800" kern="100" baseline="30000" dirty="0" smtClean="0">
                <a:solidFill>
                  <a:schemeClr val="accent6">
                    <a:lumMod val="75000"/>
                  </a:schemeClr>
                </a:solidFill>
                <a:latin typeface="Times New Roman"/>
                <a:ea typeface="华文细黑"/>
                <a:cs typeface="Times New Roman"/>
              </a:rPr>
              <a:t>＋</a:t>
            </a:r>
            <a:endParaRPr lang="zh-CN" altLang="zh-CN" sz="2800" kern="100" dirty="0">
              <a:solidFill>
                <a:schemeClr val="accent6">
                  <a:lumMod val="75000"/>
                </a:schemeClr>
              </a:solidFill>
              <a:effectLst/>
              <a:latin typeface="宋体"/>
              <a:cs typeface="Courier New"/>
            </a:endParaRPr>
          </a:p>
        </p:txBody>
      </p:sp>
      <p:sp>
        <p:nvSpPr>
          <p:cNvPr id="13" name="矩形 12"/>
          <p:cNvSpPr/>
          <p:nvPr/>
        </p:nvSpPr>
        <p:spPr>
          <a:xfrm>
            <a:off x="406574" y="5859482"/>
            <a:ext cx="4164923" cy="738664"/>
          </a:xfrm>
          <a:prstGeom prst="rect">
            <a:avLst/>
          </a:prstGeom>
        </p:spPr>
        <p:txBody>
          <a:bodyPr wrap="none">
            <a:spAutoFit/>
          </a:bodyPr>
          <a:lstStyle/>
          <a:p>
            <a:pPr lvl="0">
              <a:lnSpc>
                <a:spcPct val="150000"/>
              </a:lnSpc>
              <a:tabLst>
                <a:tab pos="2250440" algn="l"/>
              </a:tabLst>
            </a:pPr>
            <a:r>
              <a:rPr lang="en-US" altLang="zh-CN" sz="2800" kern="100" spc="-300" dirty="0">
                <a:solidFill>
                  <a:srgbClr val="F79646">
                    <a:lumMod val="75000"/>
                  </a:srgbClr>
                </a:solidFill>
                <a:latin typeface="Times New Roman"/>
                <a:ea typeface="华文细黑"/>
                <a:cs typeface="Courier New"/>
              </a:rPr>
              <a:t>===</a:t>
            </a:r>
            <a:r>
              <a:rPr lang="en-US" altLang="zh-CN" sz="2800" kern="100" dirty="0">
                <a:solidFill>
                  <a:srgbClr val="F79646">
                    <a:lumMod val="75000"/>
                  </a:srgbClr>
                </a:solidFill>
                <a:latin typeface="Times New Roman"/>
                <a:ea typeface="华文细黑"/>
                <a:cs typeface="Courier New"/>
              </a:rPr>
              <a:t>BaSO</a:t>
            </a:r>
            <a:r>
              <a:rPr lang="en-US" altLang="zh-CN" sz="2800" kern="100" baseline="-25000" dirty="0">
                <a:solidFill>
                  <a:srgbClr val="F79646">
                    <a:lumMod val="75000"/>
                  </a:srgbClr>
                </a:solidFill>
                <a:latin typeface="Times New Roman"/>
                <a:ea typeface="华文细黑"/>
                <a:cs typeface="Courier New"/>
              </a:rPr>
              <a:t>4</a:t>
            </a:r>
            <a:r>
              <a:rPr lang="en-US" altLang="zh-CN" sz="2800" kern="100" dirty="0">
                <a:solidFill>
                  <a:srgbClr val="F79646">
                    <a:lumMod val="75000"/>
                  </a:srgbClr>
                </a:solidFill>
                <a:latin typeface="宋体"/>
                <a:ea typeface="华文细黑"/>
                <a:cs typeface="Times New Roman"/>
              </a:rPr>
              <a:t>↓</a:t>
            </a:r>
            <a:r>
              <a:rPr lang="zh-CN" altLang="zh-CN" sz="2800" kern="100" dirty="0">
                <a:solidFill>
                  <a:srgbClr val="F79646">
                    <a:lumMod val="75000"/>
                  </a:srgbClr>
                </a:solidFill>
                <a:latin typeface="Times New Roman"/>
                <a:ea typeface="华文细黑"/>
                <a:cs typeface="Times New Roman"/>
              </a:rPr>
              <a:t>＋</a:t>
            </a:r>
            <a:r>
              <a:rPr lang="en-US" altLang="zh-CN" sz="2800" kern="100" dirty="0">
                <a:solidFill>
                  <a:srgbClr val="F79646">
                    <a:lumMod val="75000"/>
                  </a:srgbClr>
                </a:solidFill>
                <a:latin typeface="Times New Roman"/>
                <a:ea typeface="华文细黑"/>
                <a:cs typeface="Courier New"/>
              </a:rPr>
              <a:t>4H</a:t>
            </a:r>
            <a:r>
              <a:rPr lang="zh-CN" altLang="zh-CN" sz="2800" kern="100" baseline="30000" dirty="0">
                <a:solidFill>
                  <a:srgbClr val="F79646">
                    <a:lumMod val="75000"/>
                  </a:srgbClr>
                </a:solidFill>
                <a:latin typeface="Times New Roman"/>
                <a:ea typeface="华文细黑"/>
                <a:cs typeface="Times New Roman"/>
              </a:rPr>
              <a:t>＋</a:t>
            </a:r>
            <a:r>
              <a:rPr lang="zh-CN" altLang="zh-CN" sz="2800" kern="100" dirty="0">
                <a:solidFill>
                  <a:srgbClr val="F79646">
                    <a:lumMod val="75000"/>
                  </a:srgbClr>
                </a:solidFill>
                <a:latin typeface="Times New Roman"/>
                <a:ea typeface="华文细黑"/>
                <a:cs typeface="Times New Roman"/>
              </a:rPr>
              <a:t>＋</a:t>
            </a:r>
            <a:r>
              <a:rPr lang="en-US" altLang="zh-CN" sz="2800" kern="100" dirty="0">
                <a:solidFill>
                  <a:srgbClr val="F79646">
                    <a:lumMod val="75000"/>
                  </a:srgbClr>
                </a:solidFill>
                <a:latin typeface="Times New Roman"/>
                <a:ea typeface="华文细黑"/>
                <a:cs typeface="Courier New"/>
              </a:rPr>
              <a:t>2Cl</a:t>
            </a:r>
            <a:r>
              <a:rPr lang="zh-CN" altLang="zh-CN" sz="2800" kern="100" baseline="30000" dirty="0">
                <a:solidFill>
                  <a:srgbClr val="F79646">
                    <a:lumMod val="75000"/>
                  </a:srgbClr>
                </a:solidFill>
                <a:latin typeface="Times New Roman"/>
                <a:ea typeface="华文细黑"/>
                <a:cs typeface="Times New Roman"/>
              </a:rPr>
              <a:t>－</a:t>
            </a:r>
            <a:endParaRPr lang="zh-CN" altLang="zh-CN" sz="2800" kern="100" dirty="0">
              <a:solidFill>
                <a:srgbClr val="F79646">
                  <a:lumMod val="75000"/>
                </a:srgbClr>
              </a:solidFill>
              <a:latin typeface="宋体"/>
              <a:cs typeface="Courier New"/>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15" name="Rectangle 21">
            <a:hlinkClick r:id="rId2" action="ppaction://hlinksldjump"/>
          </p:cNvPr>
          <p:cNvSpPr>
            <a:spLocks noChangeArrowheads="1"/>
          </p:cNvSpPr>
          <p:nvPr/>
        </p:nvSpPr>
        <p:spPr bwMode="auto">
          <a:xfrm>
            <a:off x="1016891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3" action="ppaction://hlinksldjump"/>
          </p:cNvPr>
          <p:cNvSpPr>
            <a:spLocks noChangeArrowheads="1"/>
          </p:cNvSpPr>
          <p:nvPr/>
        </p:nvSpPr>
        <p:spPr bwMode="auto">
          <a:xfrm>
            <a:off x="1067108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1114912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1160301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32000715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3"/>
                                        </p:tgtEl>
                                      </p:cBhvr>
                                    </p:animEffect>
                                    <p:set>
                                      <p:cBhvr>
                                        <p:cTn id="40"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4" grpId="0"/>
      <p:bldP spid="4" grpId="1"/>
      <p:bldP spid="7" grpId="0"/>
      <p:bldP spid="7" grpId="1"/>
      <p:bldP spid="10" grpId="0"/>
      <p:bldP spid="10" grpId="1"/>
      <p:bldP spid="11" grpId="0"/>
      <p:bldP spid="11" grpId="1"/>
      <p:bldP spid="13" grpId="0"/>
      <p:bldP spid="13" grpId="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1">
            <a:hlinkClick r:id="rId2"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 name="Rectangle 21">
            <a:hlinkClick r:id="rId3"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 name="Rectangle 21">
            <a:hlinkClick r:id="rId4"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 name="Rectangle 21">
            <a:hlinkClick r:id="rId5"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7" name="Rectangle 21">
            <a:hlinkClick r:id="rId6"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9" name="Rectangle 21">
            <a:hlinkClick r:id="rId7"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309572" y="1197546"/>
            <a:ext cx="11572430" cy="2677656"/>
          </a:xfrm>
          <a:prstGeom prst="rect">
            <a:avLst/>
          </a:prstGeom>
        </p:spPr>
        <p:txBody>
          <a:bodyPr>
            <a:spAutoFit/>
          </a:bodyPr>
          <a:lstStyle/>
          <a:p>
            <a:pPr lvl="0">
              <a:lnSpc>
                <a:spcPct val="150000"/>
              </a:lnSpc>
            </a:pPr>
            <a:r>
              <a:rPr lang="zh-CN" altLang="zh-CN" sz="2800" b="1" kern="100" dirty="0">
                <a:solidFill>
                  <a:srgbClr val="0000FF"/>
                </a:solidFill>
                <a:latin typeface="Times New Roman"/>
                <a:cs typeface="Times New Roman"/>
              </a:rPr>
              <a:t>解析</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rPr>
              <a:t>Na</a:t>
            </a:r>
            <a:r>
              <a:rPr lang="en-US" altLang="zh-CN" sz="2800" kern="100" baseline="-25000" dirty="0">
                <a:solidFill>
                  <a:prstClr val="black"/>
                </a:solidFill>
                <a:latin typeface="Times New Roman"/>
                <a:ea typeface="华文细黑"/>
              </a:rPr>
              <a:t>2</a:t>
            </a:r>
            <a:r>
              <a:rPr lang="en-US" altLang="zh-CN" sz="2800" kern="100" dirty="0">
                <a:solidFill>
                  <a:prstClr val="black"/>
                </a:solidFill>
                <a:latin typeface="Times New Roman"/>
                <a:ea typeface="华文细黑"/>
              </a:rPr>
              <a:t>O</a:t>
            </a:r>
            <a:r>
              <a:rPr lang="en-US" altLang="zh-CN" sz="2800" kern="100" baseline="-250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具有强氧化性，能把</a:t>
            </a:r>
            <a:r>
              <a:rPr lang="en-US" altLang="zh-CN" sz="2800" kern="100" dirty="0" err="1">
                <a:solidFill>
                  <a:prstClr val="black"/>
                </a:solidFill>
                <a:latin typeface="Times New Roman"/>
                <a:ea typeface="华文细黑"/>
              </a:rPr>
              <a:t>Cl</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氧化成</a:t>
            </a:r>
            <a:r>
              <a:rPr lang="en-US" altLang="zh-CN" sz="2800" kern="100" dirty="0">
                <a:solidFill>
                  <a:prstClr val="black"/>
                </a:solidFill>
                <a:latin typeface="Times New Roman"/>
                <a:ea typeface="华文细黑"/>
              </a:rPr>
              <a:t>Cl</a:t>
            </a:r>
            <a:r>
              <a:rPr lang="en-US" altLang="zh-CN" sz="2800" kern="100" baseline="-250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，制备时应把浓盐酸滴到</a:t>
            </a:r>
            <a:r>
              <a:rPr lang="en-US" altLang="zh-CN" sz="2800" kern="100" dirty="0">
                <a:solidFill>
                  <a:prstClr val="black"/>
                </a:solidFill>
                <a:latin typeface="Times New Roman"/>
                <a:ea typeface="华文细黑"/>
              </a:rPr>
              <a:t>Na</a:t>
            </a:r>
            <a:r>
              <a:rPr lang="en-US" altLang="zh-CN" sz="2800" kern="100" baseline="-25000" dirty="0">
                <a:solidFill>
                  <a:prstClr val="black"/>
                </a:solidFill>
                <a:latin typeface="Times New Roman"/>
                <a:ea typeface="华文细黑"/>
              </a:rPr>
              <a:t>2</a:t>
            </a:r>
            <a:r>
              <a:rPr lang="en-US" altLang="zh-CN" sz="2800" kern="100" dirty="0">
                <a:solidFill>
                  <a:prstClr val="black"/>
                </a:solidFill>
                <a:latin typeface="Times New Roman"/>
                <a:ea typeface="华文细黑"/>
              </a:rPr>
              <a:t>O</a:t>
            </a:r>
            <a:r>
              <a:rPr lang="en-US" altLang="zh-CN" sz="2800" kern="100" baseline="-250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固体上，所以应选</a:t>
            </a:r>
            <a:r>
              <a:rPr lang="en-US" altLang="zh-CN" sz="2800" kern="100" dirty="0">
                <a:solidFill>
                  <a:prstClr val="black"/>
                </a:solidFill>
                <a:latin typeface="宋体"/>
                <a:ea typeface="华文细黑"/>
                <a:cs typeface="Times New Roman"/>
              </a:rPr>
              <a:t>⑥</a:t>
            </a:r>
            <a:r>
              <a:rPr lang="zh-CN" altLang="zh-CN" sz="2800" kern="100" dirty="0">
                <a:solidFill>
                  <a:prstClr val="black"/>
                </a:solidFill>
                <a:latin typeface="Times New Roman"/>
                <a:ea typeface="华文细黑"/>
                <a:cs typeface="Times New Roman"/>
              </a:rPr>
              <a:t>作为制备装置，装置</a:t>
            </a:r>
            <a:r>
              <a:rPr lang="en-US" altLang="zh-CN" sz="2800" kern="100" dirty="0">
                <a:solidFill>
                  <a:prstClr val="black"/>
                </a:solidFill>
                <a:latin typeface="宋体"/>
                <a:ea typeface="华文细黑"/>
                <a:cs typeface="Times New Roman"/>
              </a:rPr>
              <a:t>⑤</a:t>
            </a:r>
            <a:r>
              <a:rPr lang="zh-CN" altLang="zh-CN" sz="2800" kern="100" dirty="0">
                <a:solidFill>
                  <a:prstClr val="black"/>
                </a:solidFill>
                <a:latin typeface="Times New Roman"/>
                <a:ea typeface="华文细黑"/>
                <a:cs typeface="Times New Roman"/>
              </a:rPr>
              <a:t>可观察导气管是否堵塞，</a:t>
            </a:r>
            <a:endParaRPr lang="zh-CN" altLang="zh-CN" sz="2800" b="1" kern="100" dirty="0">
              <a:solidFill>
                <a:srgbClr val="F79646">
                  <a:lumMod val="75000"/>
                </a:srgbClr>
              </a:solidFill>
              <a:latin typeface="Times New Roman"/>
              <a:ea typeface="华文细黑"/>
              <a:cs typeface="Courier New"/>
            </a:endParaRPr>
          </a:p>
          <a:p>
            <a:pPr>
              <a:lnSpc>
                <a:spcPct val="150000"/>
              </a:lnSpc>
            </a:pPr>
            <a:r>
              <a:rPr lang="zh-CN" altLang="zh-CN" sz="2800" kern="100" dirty="0" smtClean="0">
                <a:latin typeface="Times New Roman"/>
                <a:ea typeface="华文细黑"/>
                <a:cs typeface="Times New Roman"/>
              </a:rPr>
              <a:t>利用</a:t>
            </a:r>
            <a:r>
              <a:rPr lang="en-US" altLang="zh-CN" sz="2800" kern="100" dirty="0" smtClean="0">
                <a:latin typeface="Times New Roman"/>
                <a:ea typeface="华文细黑"/>
              </a:rPr>
              <a:t>KI­-</a:t>
            </a:r>
            <a:r>
              <a:rPr lang="zh-CN" altLang="zh-CN" sz="2800" kern="100" dirty="0" smtClean="0">
                <a:latin typeface="Times New Roman"/>
                <a:ea typeface="华文细黑"/>
                <a:cs typeface="Times New Roman"/>
              </a:rPr>
              <a:t>淀粉溶液或石蕊溶液检验</a:t>
            </a:r>
            <a:r>
              <a:rPr lang="en-US" altLang="zh-CN" sz="2800" kern="100" dirty="0" smtClean="0">
                <a:latin typeface="Times New Roman"/>
                <a:ea typeface="华文细黑"/>
              </a:rPr>
              <a:t>Cl</a:t>
            </a:r>
            <a:r>
              <a:rPr lang="en-US" altLang="zh-CN" sz="2800" kern="100" baseline="-25000" dirty="0" smtClean="0">
                <a:latin typeface="Times New Roman"/>
                <a:ea typeface="华文细黑"/>
              </a:rPr>
              <a:t>2</a:t>
            </a:r>
            <a:r>
              <a:rPr lang="zh-CN" altLang="zh-CN" sz="2800" kern="100" dirty="0" smtClean="0">
                <a:latin typeface="Times New Roman"/>
                <a:ea typeface="华文细黑"/>
                <a:cs typeface="Times New Roman"/>
              </a:rPr>
              <a:t>，根据装置应选择</a:t>
            </a:r>
            <a:r>
              <a:rPr lang="en-US" altLang="zh-CN" sz="2800" kern="100" dirty="0" smtClean="0">
                <a:latin typeface="宋体"/>
                <a:ea typeface="华文细黑"/>
                <a:cs typeface="Times New Roman"/>
              </a:rPr>
              <a:t>⑧</a:t>
            </a:r>
            <a:r>
              <a:rPr lang="en-US" altLang="zh-CN" sz="2800" kern="100" dirty="0" smtClean="0">
                <a:latin typeface="Times New Roman"/>
                <a:ea typeface="华文细黑"/>
              </a:rPr>
              <a:t>/g</a:t>
            </a:r>
            <a:r>
              <a:rPr lang="zh-CN" altLang="zh-CN" sz="2800" kern="100" dirty="0" smtClean="0">
                <a:latin typeface="Times New Roman"/>
                <a:ea typeface="华文细黑"/>
                <a:cs typeface="Times New Roman"/>
              </a:rPr>
              <a:t>，可用</a:t>
            </a:r>
            <a:r>
              <a:rPr lang="en-US" altLang="zh-CN" sz="2800" kern="100" dirty="0" err="1" smtClean="0">
                <a:latin typeface="Times New Roman"/>
                <a:ea typeface="华文细黑"/>
              </a:rPr>
              <a:t>NaOH</a:t>
            </a:r>
            <a:r>
              <a:rPr lang="zh-CN" altLang="zh-CN" sz="2800" kern="100" dirty="0" smtClean="0">
                <a:latin typeface="Times New Roman"/>
                <a:ea typeface="华文细黑"/>
                <a:cs typeface="Times New Roman"/>
              </a:rPr>
              <a:t>溶液吸收</a:t>
            </a:r>
            <a:r>
              <a:rPr lang="en-US" altLang="zh-CN" sz="2800" kern="100" dirty="0" smtClean="0">
                <a:latin typeface="Times New Roman"/>
                <a:ea typeface="华文细黑"/>
              </a:rPr>
              <a:t>Cl</a:t>
            </a:r>
            <a:r>
              <a:rPr lang="en-US" altLang="zh-CN" sz="2800" kern="100" baseline="-25000" dirty="0" smtClean="0">
                <a:latin typeface="Times New Roman"/>
                <a:ea typeface="华文细黑"/>
              </a:rPr>
              <a:t>2</a:t>
            </a:r>
            <a:r>
              <a:rPr lang="zh-CN" altLang="zh-CN" sz="2800" kern="100" dirty="0" smtClean="0">
                <a:latin typeface="Times New Roman"/>
                <a:ea typeface="华文细黑"/>
                <a:cs typeface="Times New Roman"/>
              </a:rPr>
              <a:t>。在此实验中，不可避免</a:t>
            </a:r>
            <a:r>
              <a:rPr lang="en-US" altLang="zh-CN" sz="2800" kern="100" dirty="0" smtClean="0">
                <a:latin typeface="Times New Roman"/>
                <a:ea typeface="华文细黑"/>
              </a:rPr>
              <a:t>Na</a:t>
            </a:r>
            <a:r>
              <a:rPr lang="en-US" altLang="zh-CN" sz="2800" kern="100" baseline="-25000" dirty="0" smtClean="0">
                <a:latin typeface="Times New Roman"/>
                <a:ea typeface="华文细黑"/>
              </a:rPr>
              <a:t>2</a:t>
            </a:r>
            <a:r>
              <a:rPr lang="en-US" altLang="zh-CN" sz="2800" kern="100" dirty="0" smtClean="0">
                <a:latin typeface="Times New Roman"/>
                <a:ea typeface="华文细黑"/>
              </a:rPr>
              <a:t>O</a:t>
            </a:r>
            <a:r>
              <a:rPr lang="en-US" altLang="zh-CN" sz="2800" kern="100" baseline="-25000" dirty="0" smtClean="0">
                <a:latin typeface="Times New Roman"/>
                <a:ea typeface="华文细黑"/>
              </a:rPr>
              <a:t>2</a:t>
            </a:r>
            <a:r>
              <a:rPr lang="zh-CN" altLang="zh-CN" sz="2800" kern="100" dirty="0" smtClean="0">
                <a:latin typeface="Times New Roman"/>
                <a:ea typeface="华文细黑"/>
                <a:cs typeface="Times New Roman"/>
              </a:rPr>
              <a:t>和水反应生成</a:t>
            </a:r>
            <a:r>
              <a:rPr lang="en-US" altLang="zh-CN" sz="2800" kern="100" dirty="0" smtClean="0">
                <a:latin typeface="Times New Roman"/>
                <a:ea typeface="华文细黑"/>
              </a:rPr>
              <a:t>O</a:t>
            </a:r>
            <a:r>
              <a:rPr lang="en-US" altLang="zh-CN" sz="2800" kern="100" baseline="-25000" dirty="0" smtClean="0">
                <a:latin typeface="Times New Roman"/>
                <a:ea typeface="华文细黑"/>
              </a:rPr>
              <a:t>2</a:t>
            </a:r>
            <a:r>
              <a:rPr lang="zh-CN" altLang="zh-CN" sz="2800" kern="100" dirty="0" smtClean="0">
                <a:latin typeface="Times New Roman"/>
                <a:ea typeface="华文细黑"/>
                <a:cs typeface="Times New Roman"/>
              </a:rPr>
              <a:t>。</a:t>
            </a:r>
            <a:endParaRPr lang="zh-CN" altLang="en-US" sz="2800" dirty="0"/>
          </a:p>
        </p:txBody>
      </p:sp>
      <p:sp>
        <p:nvSpPr>
          <p:cNvPr id="11" name="Rectangle 21">
            <a:hlinkClick r:id="rId8"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810892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blinds(horizontal)">
                                      <p:cBhvr>
                                        <p:cTn id="11" dur="75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1">
            <a:hlinkClick r:id="rId2"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 name="Rectangle 21">
            <a:hlinkClick r:id="rId3"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 name="Rectangle 21">
            <a:hlinkClick r:id="rId4"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 name="Rectangle 21">
            <a:hlinkClick r:id="rId5"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7" name="Rectangle 21">
            <a:hlinkClick r:id="rId6"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9" name="Rectangle 21">
            <a:hlinkClick r:id="rId7"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406574" y="981522"/>
            <a:ext cx="11232086" cy="5262979"/>
          </a:xfrm>
          <a:prstGeom prst="rect">
            <a:avLst/>
          </a:prstGeom>
        </p:spPr>
        <p:txBody>
          <a:bodyPr>
            <a:spAutoFit/>
          </a:bodyPr>
          <a:lstStyle/>
          <a:p>
            <a:pPr algn="just">
              <a:lnSpc>
                <a:spcPct val="150000"/>
              </a:lnSpc>
              <a:spcAft>
                <a:spcPts val="0"/>
              </a:spcAft>
            </a:pPr>
            <a:r>
              <a:rPr lang="zh-CN" altLang="zh-CN" sz="2800" b="1" kern="100" dirty="0" smtClean="0">
                <a:solidFill>
                  <a:srgbClr val="0000FF"/>
                </a:solidFill>
                <a:latin typeface="Times New Roman"/>
                <a:cs typeface="Times New Roman"/>
              </a:rPr>
              <a:t>答案</a:t>
            </a:r>
            <a:r>
              <a:rPr lang="zh-CN" altLang="zh-CN" sz="2800" kern="100" dirty="0">
                <a:solidFill>
                  <a:srgbClr val="E36C0A"/>
                </a:solidFill>
                <a:latin typeface="Times New Roman"/>
                <a:ea typeface="华文细黑"/>
                <a:cs typeface="Times New Roman"/>
              </a:rPr>
              <a:t>　</a:t>
            </a:r>
            <a:r>
              <a:rPr lang="en-US" altLang="zh-CN" sz="2800" kern="100" dirty="0">
                <a:solidFill>
                  <a:srgbClr val="E36C0A"/>
                </a:solidFill>
                <a:latin typeface="Times New Roman"/>
                <a:ea typeface="华文细黑"/>
                <a:cs typeface="Courier New"/>
              </a:rPr>
              <a:t>(1)Na</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4HCl(</a:t>
            </a:r>
            <a:r>
              <a:rPr lang="zh-CN" altLang="zh-CN" sz="2800" kern="100" dirty="0">
                <a:solidFill>
                  <a:srgbClr val="E36C0A"/>
                </a:solidFill>
                <a:latin typeface="Times New Roman"/>
                <a:ea typeface="华文细黑"/>
                <a:cs typeface="Times New Roman"/>
              </a:rPr>
              <a:t>浓</a:t>
            </a:r>
            <a:r>
              <a:rPr lang="en-US" altLang="zh-CN" sz="2800" kern="100" dirty="0">
                <a:solidFill>
                  <a:srgbClr val="E36C0A"/>
                </a:solidFill>
                <a:latin typeface="Times New Roman"/>
                <a:ea typeface="华文细黑"/>
                <a:cs typeface="Courier New"/>
              </a:rPr>
              <a:t>)</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=2NaCl</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Cl</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宋体"/>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2H</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    </a:t>
            </a:r>
          </a:p>
          <a:p>
            <a:pPr algn="just">
              <a:lnSpc>
                <a:spcPct val="150000"/>
              </a:lnSpc>
              <a:spcAft>
                <a:spcPts val="0"/>
              </a:spcAft>
            </a:pPr>
            <a:r>
              <a:rPr lang="en-US" altLang="zh-CN" sz="2800" kern="100" dirty="0" smtClean="0">
                <a:solidFill>
                  <a:srgbClr val="E36C0A"/>
                </a:solidFill>
                <a:latin typeface="Times New Roman"/>
                <a:ea typeface="华文细黑"/>
                <a:cs typeface="Courier New"/>
              </a:rPr>
              <a:t>(2)D</a:t>
            </a:r>
            <a:endParaRPr lang="zh-CN" altLang="zh-CN" sz="2800" kern="100" dirty="0">
              <a:latin typeface="宋体"/>
              <a:cs typeface="Courier New"/>
            </a:endParaRPr>
          </a:p>
          <a:p>
            <a:pPr algn="just">
              <a:lnSpc>
                <a:spcPct val="150000"/>
              </a:lnSpc>
              <a:spcAft>
                <a:spcPts val="0"/>
              </a:spcAft>
            </a:pPr>
            <a:r>
              <a:rPr lang="en-US" altLang="zh-CN" sz="2800" kern="100" dirty="0">
                <a:solidFill>
                  <a:srgbClr val="E36C0A"/>
                </a:solidFill>
                <a:latin typeface="Times New Roman"/>
                <a:ea typeface="华文细黑"/>
                <a:cs typeface="Courier New"/>
              </a:rPr>
              <a:t>(3)2Na</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=4NaOH</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宋体"/>
                <a:ea typeface="华文细黑"/>
                <a:cs typeface="Times New Roman"/>
              </a:rPr>
              <a:t>↑</a:t>
            </a:r>
            <a:r>
              <a:rPr lang="en-US" altLang="zh-CN" sz="2800" kern="100" dirty="0">
                <a:solidFill>
                  <a:srgbClr val="E36C0A"/>
                </a:solidFill>
                <a:latin typeface="Times New Roman"/>
                <a:ea typeface="华文细黑"/>
                <a:cs typeface="Courier New"/>
              </a:rPr>
              <a:t>(</a:t>
            </a:r>
            <a:r>
              <a:rPr lang="zh-CN" altLang="zh-CN" sz="2800" kern="100" dirty="0">
                <a:solidFill>
                  <a:srgbClr val="E36C0A"/>
                </a:solidFill>
                <a:latin typeface="Times New Roman"/>
                <a:ea typeface="华文细黑"/>
                <a:cs typeface="Times New Roman"/>
              </a:rPr>
              <a:t>或</a:t>
            </a:r>
            <a:r>
              <a:rPr lang="en-US" altLang="zh-CN" sz="2800" kern="100" dirty="0">
                <a:solidFill>
                  <a:srgbClr val="E36C0A"/>
                </a:solidFill>
                <a:latin typeface="Times New Roman"/>
                <a:ea typeface="华文细黑"/>
                <a:cs typeface="Courier New"/>
              </a:rPr>
              <a:t>2Na</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4HCl</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=4NaCl</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宋体"/>
                <a:ea typeface="华文细黑"/>
                <a:cs typeface="Times New Roman"/>
              </a:rPr>
              <a:t>↑</a:t>
            </a:r>
            <a:r>
              <a:rPr lang="en-US" altLang="zh-CN" sz="2800" kern="100" dirty="0">
                <a:solidFill>
                  <a:srgbClr val="E36C0A"/>
                </a:solidFill>
                <a:latin typeface="Times New Roman"/>
                <a:ea typeface="华文细黑"/>
                <a:cs typeface="Courier New"/>
              </a:rPr>
              <a:t>)</a:t>
            </a:r>
            <a:endParaRPr lang="zh-CN" altLang="zh-CN" sz="2800" kern="100" dirty="0">
              <a:latin typeface="宋体"/>
              <a:cs typeface="Courier New"/>
            </a:endParaRPr>
          </a:p>
          <a:p>
            <a:pPr>
              <a:lnSpc>
                <a:spcPct val="150000"/>
              </a:lnSpc>
            </a:pPr>
            <a:r>
              <a:rPr lang="en-US" altLang="zh-CN" sz="2800" kern="100" dirty="0">
                <a:solidFill>
                  <a:srgbClr val="E36C0A"/>
                </a:solidFill>
                <a:latin typeface="Times New Roman"/>
                <a:ea typeface="华文细黑"/>
              </a:rPr>
              <a:t>(4)</a:t>
            </a:r>
            <a:r>
              <a:rPr lang="en-US" altLang="zh-CN" sz="2800" kern="100" dirty="0">
                <a:solidFill>
                  <a:srgbClr val="E36C0A"/>
                </a:solidFill>
                <a:latin typeface="宋体"/>
                <a:ea typeface="华文细黑"/>
                <a:cs typeface="Times New Roman"/>
              </a:rPr>
              <a:t>①</a:t>
            </a:r>
            <a:r>
              <a:rPr lang="en-US" altLang="zh-CN" sz="2800" kern="100" dirty="0">
                <a:solidFill>
                  <a:srgbClr val="E36C0A"/>
                </a:solidFill>
                <a:latin typeface="Times New Roman"/>
                <a:ea typeface="华文细黑"/>
              </a:rPr>
              <a:t>Na</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能与水反应，会使原料的利用率降低　</a:t>
            </a:r>
            <a:r>
              <a:rPr lang="en-US" altLang="zh-CN" sz="2800" kern="100" dirty="0">
                <a:solidFill>
                  <a:srgbClr val="E36C0A"/>
                </a:solidFill>
                <a:latin typeface="宋体"/>
                <a:ea typeface="华文细黑"/>
                <a:cs typeface="Times New Roman"/>
              </a:rPr>
              <a:t>②</a:t>
            </a:r>
            <a:r>
              <a:rPr lang="zh-CN" altLang="zh-CN" sz="2800" kern="100" dirty="0">
                <a:solidFill>
                  <a:srgbClr val="E36C0A"/>
                </a:solidFill>
                <a:latin typeface="Times New Roman"/>
                <a:ea typeface="华文细黑"/>
                <a:cs typeface="Times New Roman"/>
              </a:rPr>
              <a:t>双氧水比</a:t>
            </a:r>
            <a:r>
              <a:rPr lang="en-US" altLang="zh-CN" sz="2800" kern="100" dirty="0">
                <a:solidFill>
                  <a:srgbClr val="E36C0A"/>
                </a:solidFill>
                <a:latin typeface="Times New Roman"/>
                <a:ea typeface="华文细黑"/>
              </a:rPr>
              <a:t>Na</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更经济　</a:t>
            </a:r>
            <a:r>
              <a:rPr lang="en-US" altLang="zh-CN" sz="2800" kern="100" dirty="0">
                <a:solidFill>
                  <a:srgbClr val="E36C0A"/>
                </a:solidFill>
                <a:latin typeface="宋体"/>
                <a:ea typeface="华文细黑"/>
                <a:cs typeface="Times New Roman"/>
              </a:rPr>
              <a:t>③</a:t>
            </a:r>
            <a:r>
              <a:rPr lang="zh-CN" altLang="zh-CN" sz="2800" kern="100" dirty="0">
                <a:solidFill>
                  <a:srgbClr val="E36C0A"/>
                </a:solidFill>
                <a:latin typeface="Times New Roman"/>
                <a:ea typeface="华文细黑"/>
                <a:cs typeface="Times New Roman"/>
              </a:rPr>
              <a:t>产生等量的</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，用双氧水消耗盐酸的量少　</a:t>
            </a:r>
            <a:r>
              <a:rPr lang="en-US" altLang="zh-CN" sz="2800" kern="100" dirty="0">
                <a:solidFill>
                  <a:srgbClr val="E36C0A"/>
                </a:solidFill>
                <a:latin typeface="宋体"/>
                <a:ea typeface="华文细黑"/>
                <a:cs typeface="Times New Roman"/>
              </a:rPr>
              <a:t>④</a:t>
            </a:r>
            <a:r>
              <a:rPr lang="en-US" altLang="zh-CN" sz="2800" kern="100" dirty="0">
                <a:solidFill>
                  <a:srgbClr val="E36C0A"/>
                </a:solidFill>
                <a:latin typeface="Times New Roman"/>
                <a:ea typeface="华文细黑"/>
              </a:rPr>
              <a:t>Na</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能与水反应，生成的</a:t>
            </a:r>
            <a:r>
              <a:rPr lang="en-US" altLang="zh-CN" sz="2800" kern="100" dirty="0" err="1">
                <a:solidFill>
                  <a:srgbClr val="E36C0A"/>
                </a:solidFill>
                <a:latin typeface="Times New Roman"/>
                <a:ea typeface="华文细黑"/>
              </a:rPr>
              <a:t>NaOH</a:t>
            </a:r>
            <a:r>
              <a:rPr lang="zh-CN" altLang="zh-CN" sz="2800" kern="100" dirty="0">
                <a:solidFill>
                  <a:srgbClr val="E36C0A"/>
                </a:solidFill>
                <a:latin typeface="Times New Roman"/>
                <a:ea typeface="华文细黑"/>
                <a:cs typeface="Times New Roman"/>
              </a:rPr>
              <a:t>能与盐酸反应　</a:t>
            </a:r>
            <a:r>
              <a:rPr lang="en-US" altLang="zh-CN" sz="2800" kern="100" dirty="0">
                <a:solidFill>
                  <a:srgbClr val="E36C0A"/>
                </a:solidFill>
                <a:latin typeface="宋体"/>
                <a:ea typeface="华文细黑"/>
                <a:cs typeface="Times New Roman"/>
              </a:rPr>
              <a:t>⑤</a:t>
            </a:r>
            <a:r>
              <a:rPr lang="en-US" altLang="zh-CN" sz="2800" kern="100" dirty="0">
                <a:solidFill>
                  <a:srgbClr val="E36C0A"/>
                </a:solidFill>
                <a:latin typeface="Times New Roman"/>
                <a:ea typeface="华文细黑"/>
              </a:rPr>
              <a:t>Na</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能与水反应，生成的</a:t>
            </a:r>
            <a:r>
              <a:rPr lang="en-US" altLang="zh-CN" sz="2800" kern="100" dirty="0" err="1">
                <a:solidFill>
                  <a:srgbClr val="E36C0A"/>
                </a:solidFill>
                <a:latin typeface="Times New Roman"/>
                <a:ea typeface="华文细黑"/>
              </a:rPr>
              <a:t>NaOH</a:t>
            </a:r>
            <a:r>
              <a:rPr lang="zh-CN" altLang="zh-CN" sz="2800" kern="100" dirty="0">
                <a:solidFill>
                  <a:srgbClr val="E36C0A"/>
                </a:solidFill>
                <a:latin typeface="Times New Roman"/>
                <a:ea typeface="华文细黑"/>
                <a:cs typeface="Times New Roman"/>
              </a:rPr>
              <a:t>吸收了</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a:t>
            </a:r>
            <a:r>
              <a:rPr lang="zh-CN" altLang="zh-CN" sz="2800" kern="100" dirty="0">
                <a:solidFill>
                  <a:srgbClr val="E36C0A"/>
                </a:solidFill>
                <a:latin typeface="Times New Roman"/>
                <a:ea typeface="华文细黑"/>
                <a:cs typeface="Times New Roman"/>
              </a:rPr>
              <a:t>填写其中任意两条即可</a:t>
            </a:r>
            <a:r>
              <a:rPr lang="en-US" altLang="zh-CN" sz="2800" kern="100" dirty="0">
                <a:solidFill>
                  <a:srgbClr val="E36C0A"/>
                </a:solidFill>
                <a:latin typeface="Times New Roman"/>
                <a:ea typeface="华文细黑"/>
              </a:rPr>
              <a:t>)</a:t>
            </a:r>
            <a:endParaRPr lang="zh-CN" altLang="en-US" sz="2800" dirty="0"/>
          </a:p>
        </p:txBody>
      </p:sp>
      <p:sp>
        <p:nvSpPr>
          <p:cNvPr id="11" name="Rectangle 21">
            <a:hlinkClick r:id="rId8"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298177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500"/>
                                        <p:tgtEl>
                                          <p:spTgt spid="10">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blinds(horizontal)">
                                      <p:cBhvr>
                                        <p:cTn id="11" dur="500"/>
                                        <p:tgtEl>
                                          <p:spTgt spid="10">
                                            <p:txEl>
                                              <p:pRg st="1" end="1"/>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blinds(horizontal)">
                                      <p:cBhvr>
                                        <p:cTn id="15" dur="500"/>
                                        <p:tgtEl>
                                          <p:spTgt spid="10">
                                            <p:txEl>
                                              <p:pRg st="2" end="2"/>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blinds(horizontal)">
                                      <p:cBhvr>
                                        <p:cTn id="19"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1">
            <a:hlinkClick r:id="rId2"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 name="Rectangle 21">
            <a:hlinkClick r:id="rId3"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 name="Rectangle 21">
            <a:hlinkClick r:id="rId4"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 name="Rectangle 21">
            <a:hlinkClick r:id="rId5"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7" name="Rectangle 21">
            <a:hlinkClick r:id="rId6"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9" name="Rectangle 21">
            <a:hlinkClick r:id="rId7"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304248" y="765498"/>
            <a:ext cx="11706450" cy="1384995"/>
          </a:xfrm>
          <a:prstGeom prst="rect">
            <a:avLst/>
          </a:prstGeom>
        </p:spPr>
        <p:txBody>
          <a:bodyPr>
            <a:spAutoFit/>
          </a:bodyPr>
          <a:lstStyle/>
          <a:p>
            <a:pPr>
              <a:lnSpc>
                <a:spcPct val="150000"/>
              </a:lnSpc>
            </a:pPr>
            <a:r>
              <a:rPr lang="en-US" altLang="zh-CN" sz="2800" kern="100" dirty="0" smtClean="0">
                <a:latin typeface="Times New Roman"/>
                <a:ea typeface="华文细黑"/>
              </a:rPr>
              <a:t>6.</a:t>
            </a:r>
            <a:r>
              <a:rPr lang="zh-CN" altLang="zh-CN" sz="2800" kern="100" dirty="0">
                <a:latin typeface="Times New Roman"/>
                <a:ea typeface="华文细黑"/>
                <a:cs typeface="Times New Roman"/>
              </a:rPr>
              <a:t>氢化钙固体是登山运动员常用的能源提供剂。某兴趣小组拟选用如下装置制备氢化钙。</a:t>
            </a:r>
            <a:endParaRPr lang="zh-CN" altLang="en-US" sz="2800" dirty="0"/>
          </a:p>
        </p:txBody>
      </p:sp>
      <p:pic>
        <p:nvPicPr>
          <p:cNvPr id="11" name="Picture 2" descr="HX675"/>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38805" y="1845618"/>
            <a:ext cx="6147120" cy="2216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HX675a"/>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95001" y="4170726"/>
            <a:ext cx="6628597" cy="249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1">
            <a:hlinkClick r:id="rId10"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92351120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1">
            <a:hlinkClick r:id="rId2"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 name="Rectangle 21">
            <a:hlinkClick r:id="rId3"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 name="Rectangle 21">
            <a:hlinkClick r:id="rId4"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 name="Rectangle 21">
            <a:hlinkClick r:id="rId5"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7" name="Rectangle 21">
            <a:hlinkClick r:id="rId6"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9" name="Rectangle 21">
            <a:hlinkClick r:id="rId7"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406574" y="899636"/>
            <a:ext cx="11279283" cy="3970318"/>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请回答下列问题：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请选择必要的装置，按气流方向连接顺序为</a:t>
            </a:r>
            <a:r>
              <a:rPr lang="en-US" altLang="zh-CN" sz="2800" kern="100" dirty="0" smtClean="0">
                <a:latin typeface="Times New Roman"/>
                <a:ea typeface="华文细黑"/>
                <a:cs typeface="Courier New"/>
              </a:rPr>
              <a:t>____________________</a:t>
            </a:r>
          </a:p>
          <a:p>
            <a:pPr algn="just">
              <a:lnSpc>
                <a:spcPct val="150000"/>
              </a:lnSpc>
              <a:spcAft>
                <a:spcPts val="0"/>
              </a:spcAft>
            </a:pPr>
            <a:r>
              <a:rPr lang="en-US" altLang="zh-CN" sz="2800" kern="100" dirty="0" smtClean="0">
                <a:latin typeface="Times New Roman"/>
                <a:ea typeface="华文细黑"/>
                <a:cs typeface="Courier New"/>
              </a:rPr>
              <a:t>________ (</a:t>
            </a:r>
            <a:r>
              <a:rPr lang="zh-CN" altLang="zh-CN" sz="2800" kern="100" dirty="0">
                <a:latin typeface="Times New Roman"/>
                <a:ea typeface="华文细黑"/>
                <a:cs typeface="Times New Roman"/>
              </a:rPr>
              <a:t>填仪器接口的字母</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kern="100" dirty="0">
                <a:latin typeface="Times New Roman"/>
                <a:ea typeface="华文细黑"/>
                <a:cs typeface="Times New Roman"/>
              </a:rPr>
              <a:t>　</a:t>
            </a:r>
            <a:r>
              <a:rPr lang="zh-CN" altLang="zh-CN" sz="2800" kern="100" dirty="0" smtClean="0">
                <a:latin typeface="Times New Roman"/>
                <a:ea typeface="华文细黑"/>
                <a:cs typeface="Times New Roman"/>
              </a:rPr>
              <a:t>用</a:t>
            </a:r>
            <a:r>
              <a:rPr lang="zh-CN" altLang="zh-CN" sz="2800" kern="100" dirty="0">
                <a:latin typeface="Times New Roman"/>
                <a:ea typeface="华文细黑"/>
                <a:cs typeface="Times New Roman"/>
              </a:rPr>
              <a:t>盐酸和锌反应制取氢气，再与钙反应得氢化钙，其中通氢气前要除去杂质</a:t>
            </a:r>
            <a:r>
              <a:rPr lang="en-US" altLang="zh-CN" sz="2800" kern="100" dirty="0" err="1">
                <a:latin typeface="Times New Roman"/>
                <a:ea typeface="华文细黑"/>
              </a:rPr>
              <a:t>HCl</a:t>
            </a:r>
            <a:r>
              <a:rPr lang="zh-CN" altLang="zh-CN" sz="2800" kern="100" dirty="0">
                <a:latin typeface="Times New Roman"/>
                <a:ea typeface="华文细黑"/>
                <a:cs typeface="Times New Roman"/>
              </a:rPr>
              <a:t>并干燥除去水，制取氢化钙的装置要与盛有无水氯化钙的干燥管连接，从而防止空气中的水蒸气与其反应。</a:t>
            </a:r>
            <a:endParaRPr lang="zh-CN" altLang="en-US" sz="2800" dirty="0"/>
          </a:p>
        </p:txBody>
      </p:sp>
      <p:sp>
        <p:nvSpPr>
          <p:cNvPr id="11" name="矩形 10"/>
          <p:cNvSpPr/>
          <p:nvPr/>
        </p:nvSpPr>
        <p:spPr>
          <a:xfrm>
            <a:off x="7775580" y="1600552"/>
            <a:ext cx="3576445" cy="523220"/>
          </a:xfrm>
          <a:prstGeom prst="rect">
            <a:avLst/>
          </a:prstGeom>
        </p:spPr>
        <p:txBody>
          <a:bodyPr wrap="none">
            <a:spAutoFit/>
          </a:bodyPr>
          <a:lstStyle/>
          <a:p>
            <a:r>
              <a:rPr lang="en-US" altLang="zh-CN" sz="2800" kern="100" dirty="0" err="1">
                <a:solidFill>
                  <a:srgbClr val="E36C0A"/>
                </a:solidFill>
                <a:latin typeface="Times New Roman"/>
                <a:ea typeface="华文细黑"/>
              </a:rPr>
              <a:t>i</a:t>
            </a:r>
            <a:r>
              <a:rPr lang="en-US" altLang="zh-CN" sz="2800" kern="100" dirty="0" err="1">
                <a:solidFill>
                  <a:srgbClr val="E36C0A"/>
                </a:solidFill>
                <a:latin typeface="宋体"/>
                <a:ea typeface="华文细黑"/>
                <a:cs typeface="Times New Roman"/>
              </a:rPr>
              <a:t>→</a:t>
            </a:r>
            <a:r>
              <a:rPr lang="en-US" altLang="zh-CN" sz="2800" kern="100" dirty="0" err="1">
                <a:solidFill>
                  <a:srgbClr val="E36C0A"/>
                </a:solidFill>
                <a:latin typeface="Times New Roman"/>
                <a:ea typeface="华文细黑"/>
              </a:rPr>
              <a:t>e</a:t>
            </a:r>
            <a:r>
              <a:rPr lang="zh-CN" altLang="zh-CN" sz="2800" kern="100" dirty="0">
                <a:solidFill>
                  <a:srgbClr val="E36C0A"/>
                </a:solidFill>
                <a:latin typeface="Times New Roman"/>
                <a:ea typeface="华文细黑"/>
                <a:cs typeface="Times New Roman"/>
              </a:rPr>
              <a:t>，</a:t>
            </a:r>
            <a:r>
              <a:rPr lang="en-US" altLang="zh-CN" sz="2800" kern="100" dirty="0" err="1">
                <a:solidFill>
                  <a:srgbClr val="E36C0A"/>
                </a:solidFill>
                <a:latin typeface="Times New Roman"/>
                <a:ea typeface="华文细黑"/>
              </a:rPr>
              <a:t>f</a:t>
            </a:r>
            <a:r>
              <a:rPr lang="en-US" altLang="zh-CN" sz="2800" kern="100" dirty="0" err="1">
                <a:solidFill>
                  <a:srgbClr val="E36C0A"/>
                </a:solidFill>
                <a:latin typeface="宋体"/>
                <a:ea typeface="华文细黑"/>
                <a:cs typeface="Times New Roman"/>
              </a:rPr>
              <a:t>→</a:t>
            </a:r>
            <a:r>
              <a:rPr lang="en-US" altLang="zh-CN" sz="2800" kern="100" dirty="0" err="1">
                <a:solidFill>
                  <a:srgbClr val="E36C0A"/>
                </a:solidFill>
                <a:latin typeface="Times New Roman"/>
                <a:ea typeface="华文细黑"/>
              </a:rPr>
              <a:t>d</a:t>
            </a:r>
            <a:r>
              <a:rPr lang="zh-CN" altLang="zh-CN" sz="2800" kern="100" dirty="0">
                <a:solidFill>
                  <a:srgbClr val="E36C0A"/>
                </a:solidFill>
                <a:latin typeface="Times New Roman"/>
                <a:ea typeface="华文细黑"/>
                <a:cs typeface="Times New Roman"/>
              </a:rPr>
              <a:t>，</a:t>
            </a:r>
            <a:r>
              <a:rPr lang="en-US" altLang="zh-CN" sz="2800" kern="100" dirty="0" err="1">
                <a:solidFill>
                  <a:srgbClr val="E36C0A"/>
                </a:solidFill>
                <a:latin typeface="Times New Roman"/>
                <a:ea typeface="华文细黑"/>
              </a:rPr>
              <a:t>c</a:t>
            </a:r>
            <a:r>
              <a:rPr lang="en-US" altLang="zh-CN" sz="2800" kern="100" dirty="0" err="1">
                <a:solidFill>
                  <a:srgbClr val="E36C0A"/>
                </a:solidFill>
                <a:latin typeface="宋体"/>
                <a:ea typeface="华文细黑"/>
                <a:cs typeface="Times New Roman"/>
              </a:rPr>
              <a:t>→</a:t>
            </a:r>
            <a:r>
              <a:rPr lang="en-US" altLang="zh-CN" sz="2800" kern="100" dirty="0" err="1">
                <a:solidFill>
                  <a:srgbClr val="E36C0A"/>
                </a:solidFill>
                <a:latin typeface="Times New Roman"/>
                <a:ea typeface="华文细黑"/>
              </a:rPr>
              <a:t>j</a:t>
            </a:r>
            <a:r>
              <a:rPr lang="en-US" altLang="zh-CN" sz="2800" kern="100" dirty="0">
                <a:solidFill>
                  <a:srgbClr val="E36C0A"/>
                </a:solidFill>
                <a:latin typeface="Times New Roman"/>
                <a:ea typeface="华文细黑"/>
              </a:rPr>
              <a:t>(</a:t>
            </a:r>
            <a:r>
              <a:rPr lang="zh-CN" altLang="zh-CN" sz="2800" kern="100" dirty="0">
                <a:solidFill>
                  <a:srgbClr val="E36C0A"/>
                </a:solidFill>
                <a:latin typeface="Times New Roman"/>
                <a:ea typeface="华文细黑"/>
                <a:cs typeface="Times New Roman"/>
              </a:rPr>
              <a:t>或</a:t>
            </a:r>
            <a:r>
              <a:rPr lang="en-US" altLang="zh-CN" sz="2800" kern="100" dirty="0">
                <a:solidFill>
                  <a:srgbClr val="E36C0A"/>
                </a:solidFill>
                <a:latin typeface="Times New Roman"/>
                <a:ea typeface="华文细黑"/>
              </a:rPr>
              <a:t>k)</a:t>
            </a:r>
            <a:r>
              <a:rPr lang="zh-CN" altLang="zh-CN" sz="2800" kern="100" dirty="0" smtClean="0">
                <a:solidFill>
                  <a:srgbClr val="E36C0A"/>
                </a:solidFill>
                <a:latin typeface="Times New Roman"/>
                <a:ea typeface="华文细黑"/>
                <a:cs typeface="Times New Roman"/>
              </a:rPr>
              <a:t>，</a:t>
            </a:r>
            <a:endParaRPr lang="zh-CN" altLang="en-US" sz="2800" dirty="0"/>
          </a:p>
        </p:txBody>
      </p:sp>
      <p:sp>
        <p:nvSpPr>
          <p:cNvPr id="12" name="矩形 11"/>
          <p:cNvSpPr/>
          <p:nvPr/>
        </p:nvSpPr>
        <p:spPr>
          <a:xfrm>
            <a:off x="480551" y="2267512"/>
            <a:ext cx="1534389" cy="629461"/>
          </a:xfrm>
          <a:prstGeom prst="rect">
            <a:avLst/>
          </a:prstGeom>
        </p:spPr>
        <p:txBody>
          <a:bodyPr wrap="none">
            <a:spAutoFit/>
          </a:bodyPr>
          <a:lstStyle/>
          <a:p>
            <a:pPr lvl="0"/>
            <a:r>
              <a:rPr lang="en-US" altLang="zh-CN" sz="2800" kern="100">
                <a:solidFill>
                  <a:srgbClr val="E36C0A"/>
                </a:solidFill>
                <a:latin typeface="Times New Roman"/>
                <a:ea typeface="华文细黑"/>
              </a:rPr>
              <a:t>k(</a:t>
            </a:r>
            <a:r>
              <a:rPr lang="zh-CN" altLang="zh-CN" sz="2800" kern="100" dirty="0">
                <a:solidFill>
                  <a:srgbClr val="E36C0A"/>
                </a:solidFill>
                <a:latin typeface="Times New Roman"/>
                <a:ea typeface="华文细黑"/>
                <a:cs typeface="Times New Roman"/>
              </a:rPr>
              <a:t>或</a:t>
            </a:r>
            <a:r>
              <a:rPr lang="en-US" altLang="zh-CN" sz="2800" kern="100" dirty="0">
                <a:solidFill>
                  <a:srgbClr val="E36C0A"/>
                </a:solidFill>
                <a:latin typeface="Times New Roman"/>
                <a:ea typeface="华文细黑"/>
              </a:rPr>
              <a:t>j)</a:t>
            </a:r>
            <a:r>
              <a:rPr lang="en-US" altLang="zh-CN" sz="2800" kern="100" dirty="0">
                <a:solidFill>
                  <a:srgbClr val="E36C0A"/>
                </a:solidFill>
                <a:latin typeface="宋体"/>
                <a:ea typeface="华文细黑"/>
                <a:cs typeface="Times New Roman"/>
              </a:rPr>
              <a:t>→</a:t>
            </a:r>
            <a:r>
              <a:rPr lang="en-US" altLang="zh-CN" sz="2800" kern="100" dirty="0">
                <a:solidFill>
                  <a:srgbClr val="E36C0A"/>
                </a:solidFill>
                <a:latin typeface="Times New Roman"/>
                <a:ea typeface="华文细黑"/>
              </a:rPr>
              <a:t>a</a:t>
            </a:r>
            <a:endParaRPr lang="zh-CN" altLang="en-US" sz="2800" dirty="0">
              <a:solidFill>
                <a:prstClr val="black"/>
              </a:solidFill>
            </a:endParaRPr>
          </a:p>
        </p:txBody>
      </p:sp>
      <p:sp>
        <p:nvSpPr>
          <p:cNvPr id="13" name="Rectangle 21">
            <a:hlinkClick r:id="rId8"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02548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blinds(horizontal)">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0">
                                            <p:txEl>
                                              <p:pRg st="3" end="3"/>
                                            </p:txEl>
                                          </p:spTgt>
                                        </p:tgtEl>
                                      </p:cBhvr>
                                    </p:animEffect>
                                    <p:set>
                                      <p:cBhvr>
                                        <p:cTn id="20" dur="1" fill="hold">
                                          <p:stCondLst>
                                            <p:cond delay="499"/>
                                          </p:stCondLst>
                                        </p:cTn>
                                        <p:tgtEl>
                                          <p:spTgt spid="10">
                                            <p:txEl>
                                              <p:pRg st="3" end="3"/>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11" grpId="0"/>
      <p:bldP spid="11" grpId="1"/>
      <p:bldP spid="12" grpId="0"/>
      <p:bldP spid="12" grpId="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1">
            <a:hlinkClick r:id="rId2"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 name="Rectangle 21">
            <a:hlinkClick r:id="rId3"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 name="Rectangle 21">
            <a:hlinkClick r:id="rId4"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 name="Rectangle 21">
            <a:hlinkClick r:id="rId5"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7" name="Rectangle 21">
            <a:hlinkClick r:id="rId6"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9" name="Rectangle 21">
            <a:hlinkClick r:id="rId7"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406574" y="1125538"/>
            <a:ext cx="11296938" cy="5262979"/>
          </a:xfrm>
          <a:prstGeom prst="rect">
            <a:avLst/>
          </a:prstGeom>
        </p:spPr>
        <p:txBody>
          <a:bodyPr>
            <a:spAutoFit/>
          </a:bodyPr>
          <a:lstStyle/>
          <a:p>
            <a:pPr lvl="0" algn="just">
              <a:lnSpc>
                <a:spcPct val="150000"/>
              </a:lnSpc>
            </a:pPr>
            <a:r>
              <a:rPr lang="en-US" altLang="zh-CN" sz="2800" kern="100" dirty="0" smtClean="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根据完整的实验装置进行实验，实验步骤如下：检查装置气密性后，装入药品；打开分液漏斗活塞；</a:t>
            </a:r>
            <a:r>
              <a:rPr lang="en-US" altLang="zh-CN" sz="2800" kern="100" dirty="0">
                <a:solidFill>
                  <a:prstClr val="black"/>
                </a:solidFill>
                <a:latin typeface="Times New Roman"/>
                <a:ea typeface="华文细黑"/>
                <a:cs typeface="Courier New"/>
              </a:rPr>
              <a:t>________(</a:t>
            </a:r>
            <a:r>
              <a:rPr lang="zh-CN" altLang="zh-CN" sz="2800" kern="100" dirty="0">
                <a:solidFill>
                  <a:prstClr val="black"/>
                </a:solidFill>
                <a:latin typeface="Times New Roman"/>
                <a:ea typeface="华文细黑"/>
                <a:cs typeface="Times New Roman"/>
              </a:rPr>
              <a:t>请按正确的顺序填入下列步骤的字母</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加热反应一段时间</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收集气体并检验其纯度</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关闭分液漏斗活塞</a:t>
            </a:r>
            <a:endParaRPr lang="zh-CN" altLang="zh-CN" sz="2800" kern="100" dirty="0">
              <a:solidFill>
                <a:prstClr val="black"/>
              </a:solidFill>
              <a:latin typeface="宋体"/>
              <a:cs typeface="Courier New"/>
            </a:endParaRPr>
          </a:p>
          <a:p>
            <a:pPr lvl="0">
              <a:lnSpc>
                <a:spcPct val="150000"/>
              </a:lnSpc>
            </a:pPr>
            <a:r>
              <a:rPr lang="en-US" altLang="zh-CN" sz="2800" kern="100" dirty="0">
                <a:solidFill>
                  <a:prstClr val="black"/>
                </a:solidFill>
                <a:latin typeface="Times New Roman"/>
                <a:ea typeface="华文细黑"/>
              </a:rPr>
              <a:t>D.</a:t>
            </a:r>
            <a:r>
              <a:rPr lang="zh-CN" altLang="zh-CN" sz="2800" kern="100" dirty="0">
                <a:solidFill>
                  <a:prstClr val="black"/>
                </a:solidFill>
                <a:latin typeface="Times New Roman"/>
                <a:ea typeface="华文细黑"/>
                <a:cs typeface="Times New Roman"/>
              </a:rPr>
              <a:t>停止加热，充分</a:t>
            </a:r>
            <a:r>
              <a:rPr lang="zh-CN" altLang="zh-CN" sz="2800" kern="100" dirty="0" smtClean="0">
                <a:solidFill>
                  <a:prstClr val="black"/>
                </a:solidFill>
                <a:latin typeface="Times New Roman"/>
                <a:ea typeface="华文细黑"/>
                <a:cs typeface="Times New Roman"/>
              </a:rPr>
              <a:t>冷却</a:t>
            </a:r>
            <a:endParaRPr lang="en-US" altLang="zh-CN" sz="2800" kern="100" dirty="0" smtClean="0">
              <a:solidFill>
                <a:prstClr val="black"/>
              </a:solidFill>
              <a:latin typeface="Times New Roman"/>
              <a:ea typeface="华文细黑"/>
              <a:cs typeface="Times New Roman"/>
            </a:endParaRPr>
          </a:p>
          <a:p>
            <a:pPr lvl="0">
              <a:lnSpc>
                <a:spcPct val="150000"/>
              </a:lnSpc>
            </a:pPr>
            <a:r>
              <a:rPr lang="zh-CN" altLang="zh-CN" sz="2800" b="1" kern="100" dirty="0" smtClean="0">
                <a:solidFill>
                  <a:srgbClr val="0000FF"/>
                </a:solidFill>
                <a:latin typeface="Times New Roman"/>
                <a:cs typeface="Times New Roman"/>
              </a:rPr>
              <a:t>解析</a:t>
            </a:r>
            <a:r>
              <a:rPr lang="en-US" altLang="zh-CN" sz="2800" b="1" kern="100" dirty="0" smtClean="0">
                <a:solidFill>
                  <a:srgbClr val="0000FF"/>
                </a:solidFill>
                <a:latin typeface="Times New Roman"/>
                <a:cs typeface="Times New Roman"/>
              </a:rPr>
              <a:t>   </a:t>
            </a:r>
            <a:r>
              <a:rPr lang="zh-CN" altLang="zh-CN" sz="2800" kern="100" dirty="0" smtClean="0">
                <a:latin typeface="Times New Roman"/>
                <a:ea typeface="华文细黑"/>
                <a:cs typeface="Times New Roman"/>
              </a:rPr>
              <a:t>首先</a:t>
            </a:r>
            <a:r>
              <a:rPr lang="zh-CN" altLang="zh-CN" sz="2800" kern="100" dirty="0">
                <a:latin typeface="Times New Roman"/>
                <a:ea typeface="华文细黑"/>
                <a:cs typeface="Times New Roman"/>
              </a:rPr>
              <a:t>收集氢气并验纯，然后加热反应，最后关闭活塞。</a:t>
            </a:r>
            <a:endParaRPr lang="zh-CN" altLang="en-US" sz="2800" dirty="0">
              <a:solidFill>
                <a:prstClr val="black"/>
              </a:solidFill>
            </a:endParaRPr>
          </a:p>
        </p:txBody>
      </p:sp>
      <p:sp>
        <p:nvSpPr>
          <p:cNvPr id="11" name="矩形 10"/>
          <p:cNvSpPr/>
          <p:nvPr/>
        </p:nvSpPr>
        <p:spPr>
          <a:xfrm>
            <a:off x="5769250" y="1898462"/>
            <a:ext cx="1181734" cy="523220"/>
          </a:xfrm>
          <a:prstGeom prst="rect">
            <a:avLst/>
          </a:prstGeom>
        </p:spPr>
        <p:txBody>
          <a:bodyPr wrap="none">
            <a:spAutoFit/>
          </a:bodyPr>
          <a:lstStyle/>
          <a:p>
            <a:r>
              <a:rPr lang="en-US" altLang="zh-CN" sz="2800" kern="100" dirty="0">
                <a:solidFill>
                  <a:srgbClr val="E36C0A"/>
                </a:solidFill>
                <a:latin typeface="Times New Roman"/>
                <a:ea typeface="华文细黑"/>
              </a:rPr>
              <a:t>BADC</a:t>
            </a:r>
            <a:endParaRPr lang="zh-CN" altLang="en-US" sz="2800" dirty="0"/>
          </a:p>
        </p:txBody>
      </p:sp>
      <p:sp>
        <p:nvSpPr>
          <p:cNvPr id="12" name="Rectangle 21">
            <a:hlinkClick r:id="rId8"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6288218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animEffect transition="in" filter="blinds(horizontal)">
                                      <p:cBhvr>
                                        <p:cTn id="7" dur="500"/>
                                        <p:tgtEl>
                                          <p:spTgt spid="10">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
                                            <p:txEl>
                                              <p:pRg st="5" end="5"/>
                                            </p:txEl>
                                          </p:spTgt>
                                        </p:tgtEl>
                                      </p:cBhvr>
                                    </p:animEffect>
                                    <p:set>
                                      <p:cBhvr>
                                        <p:cTn id="17" dur="1" fill="hold">
                                          <p:stCondLst>
                                            <p:cond delay="499"/>
                                          </p:stCondLst>
                                        </p:cTn>
                                        <p:tgtEl>
                                          <p:spTgt spid="10">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11" grpId="0"/>
      <p:bldP spid="11" grpId="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1">
            <a:hlinkClick r:id="rId2"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 name="Rectangle 21">
            <a:hlinkClick r:id="rId3"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 name="Rectangle 21">
            <a:hlinkClick r:id="rId4"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 name="Rectangle 21">
            <a:hlinkClick r:id="rId5"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7" name="Rectangle 21">
            <a:hlinkClick r:id="rId6"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9" name="Rectangle 21">
            <a:hlinkClick r:id="rId7"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370694" y="1053530"/>
            <a:ext cx="11629168" cy="3970318"/>
          </a:xfrm>
          <a:prstGeom prst="rect">
            <a:avLst/>
          </a:prstGeom>
        </p:spPr>
        <p:txBody>
          <a:bodyPr wrap="square">
            <a:spAutoFit/>
          </a:bodyPr>
          <a:lstStyle/>
          <a:p>
            <a:pPr algn="just">
              <a:lnSpc>
                <a:spcPct val="150000"/>
              </a:lnSpc>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实验结束后，某同学取少量产物，小心加入水中，观察到有气泡冒出，溶液中加入酚酞后显红色。该同学据此判断，上述实验确有</a:t>
            </a:r>
            <a:r>
              <a:rPr lang="en-US" altLang="zh-CN" sz="2800" kern="100" dirty="0">
                <a:latin typeface="Times New Roman"/>
                <a:ea typeface="华文细黑"/>
                <a:cs typeface="Courier New"/>
              </a:rPr>
              <a:t>CaH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生成。</a:t>
            </a:r>
            <a:endParaRPr lang="zh-CN" altLang="zh-CN" sz="2800" kern="100" dirty="0">
              <a:latin typeface="宋体"/>
              <a:cs typeface="Courier New"/>
            </a:endParaRPr>
          </a:p>
          <a:p>
            <a:pPr algn="just">
              <a:lnSpc>
                <a:spcPct val="150000"/>
              </a:lnSpc>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写出</a:t>
            </a:r>
            <a:r>
              <a:rPr lang="en-US" altLang="zh-CN" sz="2800" kern="100" dirty="0">
                <a:latin typeface="Times New Roman"/>
                <a:ea typeface="华文细黑"/>
                <a:cs typeface="Courier New"/>
              </a:rPr>
              <a:t>CaH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与水反应的化学方程式</a:t>
            </a:r>
            <a:r>
              <a:rPr lang="zh-CN" altLang="zh-CN" sz="2800" kern="100" dirty="0" smtClean="0">
                <a:latin typeface="Times New Roman"/>
                <a:ea typeface="华文细黑"/>
                <a:cs typeface="Times New Roman"/>
              </a:rPr>
              <a:t>：</a:t>
            </a:r>
            <a:r>
              <a:rPr lang="en-US" altLang="zh-CN" sz="2800" kern="100" dirty="0" smtClean="0">
                <a:latin typeface="Times New Roman" pitchFamily="18" charset="0"/>
                <a:ea typeface="华文细黑"/>
                <a:cs typeface="Times New Roman" pitchFamily="18" charset="0"/>
              </a:rPr>
              <a:t>_____________________________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该同学的判断不准确，原因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rPr>
              <a:t>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pPr>
            <a:r>
              <a:rPr lang="zh-CN" altLang="zh-CN" sz="2800" b="1" kern="100" dirty="0" smtClean="0">
                <a:solidFill>
                  <a:srgbClr val="0000FF"/>
                </a:solidFill>
                <a:latin typeface="Times New Roman"/>
                <a:cs typeface="Times New Roman"/>
              </a:rPr>
              <a:t>解析</a:t>
            </a:r>
            <a:r>
              <a:rPr lang="en-US" altLang="zh-CN" sz="2800" kern="100" dirty="0">
                <a:latin typeface="Times New Roman"/>
                <a:ea typeface="华文细黑"/>
              </a:rPr>
              <a:t> </a:t>
            </a:r>
            <a:r>
              <a:rPr lang="en-US" altLang="zh-CN" sz="2800" kern="100" dirty="0" smtClean="0">
                <a:latin typeface="Times New Roman"/>
                <a:ea typeface="华文细黑"/>
              </a:rPr>
              <a:t>  </a:t>
            </a:r>
            <a:r>
              <a:rPr lang="zh-CN" altLang="zh-CN" sz="2800" kern="100" dirty="0" smtClean="0">
                <a:latin typeface="Times New Roman"/>
                <a:ea typeface="华文细黑"/>
                <a:cs typeface="Times New Roman"/>
              </a:rPr>
              <a:t>氢化钙</a:t>
            </a:r>
            <a:r>
              <a:rPr lang="zh-CN" altLang="zh-CN" sz="2800" kern="100" dirty="0">
                <a:latin typeface="Times New Roman"/>
                <a:ea typeface="华文细黑"/>
                <a:cs typeface="Times New Roman"/>
              </a:rPr>
              <a:t>与水反应生成氢氧化钙和氢气，方程式为</a:t>
            </a:r>
            <a:r>
              <a:rPr lang="en-US" altLang="zh-CN" sz="2800" kern="100" dirty="0">
                <a:latin typeface="Times New Roman"/>
                <a:ea typeface="华文细黑"/>
              </a:rPr>
              <a:t>CaH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2H</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spc="-80" dirty="0">
                <a:latin typeface="Times New Roman"/>
                <a:ea typeface="华文细黑"/>
              </a:rPr>
              <a:t>==</a:t>
            </a:r>
            <a:r>
              <a:rPr lang="en-US" altLang="zh-CN" sz="2800" kern="100" dirty="0">
                <a:latin typeface="Times New Roman"/>
                <a:ea typeface="华文细黑"/>
              </a:rPr>
              <a:t>=</a:t>
            </a:r>
            <a:r>
              <a:rPr lang="en-US" altLang="zh-CN" sz="2800" kern="100" dirty="0" err="1">
                <a:latin typeface="Times New Roman"/>
                <a:ea typeface="华文细黑"/>
              </a:rPr>
              <a:t>Ca</a:t>
            </a:r>
            <a:r>
              <a:rPr lang="en-US" altLang="zh-CN" sz="2800" kern="100" dirty="0">
                <a:latin typeface="Times New Roman"/>
                <a:ea typeface="华文细黑"/>
              </a:rPr>
              <a:t>(OH)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2H</a:t>
            </a:r>
            <a:r>
              <a:rPr lang="en-US" altLang="zh-CN" sz="2800" kern="100" baseline="-25000" dirty="0">
                <a:latin typeface="Times New Roman"/>
                <a:ea typeface="华文细黑"/>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，金属钙与水反应也生成氢氧化钙和氢气。</a:t>
            </a:r>
            <a:endParaRPr lang="zh-CN" altLang="en-US" sz="2800" dirty="0"/>
          </a:p>
        </p:txBody>
      </p:sp>
      <p:sp>
        <p:nvSpPr>
          <p:cNvPr id="11" name="矩形 10"/>
          <p:cNvSpPr/>
          <p:nvPr/>
        </p:nvSpPr>
        <p:spPr>
          <a:xfrm>
            <a:off x="6212840" y="2349674"/>
            <a:ext cx="5280933" cy="523220"/>
          </a:xfrm>
          <a:prstGeom prst="rect">
            <a:avLst/>
          </a:prstGeom>
        </p:spPr>
        <p:txBody>
          <a:bodyPr wrap="none">
            <a:spAutoFit/>
          </a:bodyPr>
          <a:lstStyle/>
          <a:p>
            <a:r>
              <a:rPr lang="en-US" altLang="zh-CN" sz="2800" kern="100">
                <a:solidFill>
                  <a:srgbClr val="E36C0A"/>
                </a:solidFill>
                <a:latin typeface="Times New Roman"/>
                <a:ea typeface="华文细黑"/>
              </a:rPr>
              <a:t>CaH</a:t>
            </a:r>
            <a:r>
              <a:rPr lang="en-US" altLang="zh-CN" sz="2800" kern="100" baseline="-2500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2H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a:t>
            </a:r>
            <a:r>
              <a:rPr lang="en-US" altLang="zh-CN" sz="2800" kern="100" spc="-80" dirty="0">
                <a:solidFill>
                  <a:srgbClr val="E36C0A"/>
                </a:solidFill>
                <a:latin typeface="Times New Roman"/>
                <a:ea typeface="华文细黑"/>
              </a:rPr>
              <a:t>==</a:t>
            </a:r>
            <a:r>
              <a:rPr lang="en-US" altLang="zh-CN" sz="2800" kern="100" dirty="0">
                <a:solidFill>
                  <a:srgbClr val="E36C0A"/>
                </a:solidFill>
                <a:latin typeface="Times New Roman"/>
                <a:ea typeface="华文细黑"/>
              </a:rPr>
              <a:t>=</a:t>
            </a:r>
            <a:r>
              <a:rPr lang="en-US" altLang="zh-CN" sz="2800" kern="100" dirty="0" err="1">
                <a:solidFill>
                  <a:srgbClr val="E36C0A"/>
                </a:solidFill>
                <a:latin typeface="Times New Roman"/>
                <a:ea typeface="华文细黑"/>
              </a:rPr>
              <a:t>Ca</a:t>
            </a:r>
            <a:r>
              <a:rPr lang="en-US" altLang="zh-CN" sz="2800" kern="100" dirty="0">
                <a:solidFill>
                  <a:srgbClr val="E36C0A"/>
                </a:solidFill>
                <a:latin typeface="Times New Roman"/>
                <a:ea typeface="华文细黑"/>
              </a:rPr>
              <a:t>(OH)</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2H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宋体"/>
                <a:ea typeface="华文细黑"/>
                <a:cs typeface="Times New Roman"/>
              </a:rPr>
              <a:t>↑</a:t>
            </a:r>
            <a:endParaRPr lang="zh-CN" altLang="en-US" sz="2800" dirty="0"/>
          </a:p>
        </p:txBody>
      </p:sp>
      <p:sp>
        <p:nvSpPr>
          <p:cNvPr id="12" name="矩形 11"/>
          <p:cNvSpPr/>
          <p:nvPr/>
        </p:nvSpPr>
        <p:spPr>
          <a:xfrm>
            <a:off x="5417027" y="3069754"/>
            <a:ext cx="4852610" cy="523220"/>
          </a:xfrm>
          <a:prstGeom prst="rect">
            <a:avLst/>
          </a:prstGeom>
        </p:spPr>
        <p:txBody>
          <a:bodyPr wrap="none">
            <a:spAutoFit/>
          </a:bodyPr>
          <a:lstStyle/>
          <a:p>
            <a:r>
              <a:rPr lang="zh-CN" altLang="zh-CN" sz="2800" kern="100">
                <a:solidFill>
                  <a:srgbClr val="E36C0A"/>
                </a:solidFill>
                <a:latin typeface="Times New Roman"/>
                <a:ea typeface="华文细黑"/>
                <a:cs typeface="Times New Roman"/>
              </a:rPr>
              <a:t>金属钙与水反应也有类似现象</a:t>
            </a:r>
            <a:endParaRPr lang="zh-CN" altLang="en-US" sz="2800"/>
          </a:p>
        </p:txBody>
      </p:sp>
      <p:sp>
        <p:nvSpPr>
          <p:cNvPr id="13" name="Rectangle 21">
            <a:hlinkClick r:id="rId8"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0839962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blinds(horizontal)">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0">
                                            <p:txEl>
                                              <p:pRg st="3" end="3"/>
                                            </p:txEl>
                                          </p:spTgt>
                                        </p:tgtEl>
                                      </p:cBhvr>
                                    </p:animEffect>
                                    <p:set>
                                      <p:cBhvr>
                                        <p:cTn id="20" dur="1" fill="hold">
                                          <p:stCondLst>
                                            <p:cond delay="499"/>
                                          </p:stCondLst>
                                        </p:cTn>
                                        <p:tgtEl>
                                          <p:spTgt spid="10">
                                            <p:txEl>
                                              <p:pRg st="3" end="3"/>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11" grpId="0"/>
      <p:bldP spid="11" grpId="1"/>
      <p:bldP spid="12" grpId="0"/>
      <p:bldP spid="12" grpId="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1">
            <a:hlinkClick r:id="rId2"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 name="Rectangle 21">
            <a:hlinkClick r:id="rId3"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 name="Rectangle 21">
            <a:hlinkClick r:id="rId4"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 name="Rectangle 21">
            <a:hlinkClick r:id="rId5"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7" name="Rectangle 21">
            <a:hlinkClick r:id="rId6"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9" name="Rectangle 21">
            <a:hlinkClick r:id="rId7"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388013" y="981522"/>
            <a:ext cx="11457851" cy="5262979"/>
          </a:xfrm>
          <a:prstGeom prst="rect">
            <a:avLst/>
          </a:prstGeom>
        </p:spPr>
        <p:txBody>
          <a:bodyPr>
            <a:spAutoFit/>
          </a:bodyPr>
          <a:lstStyle/>
          <a:p>
            <a:pPr>
              <a:lnSpc>
                <a:spcPct val="150000"/>
              </a:lnSpc>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请你设计一个实验，用化学方法区分钙与氢化钙，写出实验简要步骤及观察到的现象</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_______________________________________________</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a:t>
            </a:r>
            <a:r>
              <a:rPr lang="en-US" altLang="zh-CN" sz="2800" kern="100" dirty="0" smtClean="0">
                <a:latin typeface="Times New Roman"/>
                <a:ea typeface="华文细黑"/>
              </a:rPr>
              <a:t>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en-US"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区别金属钙和氢化钙，可根据氢化钙中含有氢元素，让其燃烧生成水，并用无水硫酸铜来检验。</a:t>
            </a:r>
            <a:endParaRPr lang="en-US" altLang="zh-CN" sz="2800" kern="100" dirty="0" smtClean="0">
              <a:latin typeface="Times New Roman"/>
              <a:ea typeface="华文细黑"/>
              <a:cs typeface="Times New Roman"/>
            </a:endParaRPr>
          </a:p>
          <a:p>
            <a:pPr lvl="0">
              <a:lnSpc>
                <a:spcPct val="150000"/>
              </a:lnSpc>
            </a:pPr>
            <a:r>
              <a:rPr lang="en-US" altLang="zh-CN" sz="2800" kern="100" dirty="0">
                <a:solidFill>
                  <a:prstClr val="black"/>
                </a:solidFill>
                <a:latin typeface="Times New Roman"/>
                <a:ea typeface="华文细黑"/>
                <a:cs typeface="Courier New"/>
              </a:rPr>
              <a:t>(5)</a:t>
            </a:r>
            <a:r>
              <a:rPr lang="zh-CN" altLang="zh-CN" sz="2800" kern="100" dirty="0">
                <a:solidFill>
                  <a:prstClr val="black"/>
                </a:solidFill>
                <a:latin typeface="Times New Roman"/>
                <a:ea typeface="华文细黑"/>
                <a:cs typeface="Times New Roman"/>
              </a:rPr>
              <a:t>登山运动员常用氢化钙作为能源提供剂，与氢气相比，其优点是</a:t>
            </a:r>
            <a:r>
              <a:rPr lang="en-US" altLang="zh-CN" sz="2800" kern="100" dirty="0" smtClean="0">
                <a:solidFill>
                  <a:prstClr val="black"/>
                </a:solidFill>
                <a:latin typeface="Times New Roman"/>
                <a:ea typeface="华文细黑"/>
                <a:cs typeface="Courier New"/>
              </a:rPr>
              <a:t>_________________</a:t>
            </a:r>
            <a:r>
              <a:rPr lang="en-US" altLang="zh-CN" sz="2800" kern="100" dirty="0" smtClean="0">
                <a:solidFill>
                  <a:prstClr val="black"/>
                </a:solidFill>
                <a:latin typeface="Times New Roman"/>
                <a:ea typeface="华文细黑"/>
              </a:rPr>
              <a:t>______</a:t>
            </a:r>
            <a:r>
              <a:rPr lang="zh-CN" altLang="zh-CN" sz="2800" kern="100" dirty="0" smtClean="0">
                <a:solidFill>
                  <a:prstClr val="black"/>
                </a:solidFill>
                <a:latin typeface="Times New Roman"/>
                <a:ea typeface="华文细黑"/>
                <a:cs typeface="Times New Roman"/>
              </a:rPr>
              <a:t>。</a:t>
            </a:r>
            <a:endParaRPr lang="zh-CN" altLang="en-US" sz="2800" dirty="0">
              <a:solidFill>
                <a:prstClr val="black"/>
              </a:solidFill>
            </a:endParaRPr>
          </a:p>
        </p:txBody>
      </p:sp>
      <p:sp>
        <p:nvSpPr>
          <p:cNvPr id="11" name="矩形 10"/>
          <p:cNvSpPr/>
          <p:nvPr/>
        </p:nvSpPr>
        <p:spPr>
          <a:xfrm>
            <a:off x="470003" y="1557586"/>
            <a:ext cx="11457851" cy="2031325"/>
          </a:xfrm>
          <a:prstGeom prst="rect">
            <a:avLst/>
          </a:prstGeom>
        </p:spPr>
        <p:txBody>
          <a:bodyPr>
            <a:spAutoFit/>
          </a:bodyPr>
          <a:lstStyle/>
          <a:p>
            <a:pPr>
              <a:lnSpc>
                <a:spcPct val="150000"/>
              </a:lnSpc>
            </a:pPr>
            <a:r>
              <a:rPr lang="en-US" altLang="zh-CN" sz="2800" kern="100" dirty="0" smtClean="0">
                <a:solidFill>
                  <a:srgbClr val="E36C0A"/>
                </a:solidFill>
                <a:latin typeface="Times New Roman"/>
                <a:ea typeface="华文细黑"/>
                <a:cs typeface="Times New Roman"/>
              </a:rPr>
              <a:t>                                 </a:t>
            </a:r>
            <a:r>
              <a:rPr lang="zh-CN" altLang="zh-CN" sz="2800" kern="100" dirty="0" smtClean="0">
                <a:solidFill>
                  <a:srgbClr val="E36C0A"/>
                </a:solidFill>
                <a:latin typeface="Times New Roman"/>
                <a:ea typeface="华文细黑"/>
                <a:cs typeface="Times New Roman"/>
              </a:rPr>
              <a:t>取</a:t>
            </a:r>
            <a:r>
              <a:rPr lang="zh-CN" altLang="zh-CN" sz="2800" kern="100" dirty="0">
                <a:solidFill>
                  <a:srgbClr val="E36C0A"/>
                </a:solidFill>
                <a:latin typeface="Times New Roman"/>
                <a:ea typeface="华文细黑"/>
                <a:cs typeface="Times New Roman"/>
              </a:rPr>
              <a:t>适量氢化钙，在加热条件下与干燥的氧气反应，将反应气相产物通过装有无水硫酸铜的干燥管中，观察到由白色变为蓝色；取钙做类似实验，观察不到白色变为蓝色</a:t>
            </a:r>
            <a:endParaRPr lang="zh-CN" altLang="en-US" sz="2800" dirty="0"/>
          </a:p>
        </p:txBody>
      </p:sp>
      <p:sp>
        <p:nvSpPr>
          <p:cNvPr id="12" name="矩形 11"/>
          <p:cNvSpPr/>
          <p:nvPr/>
        </p:nvSpPr>
        <p:spPr>
          <a:xfrm>
            <a:off x="478582" y="5518026"/>
            <a:ext cx="4134465"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氢化钙是固体，携带方便</a:t>
            </a:r>
            <a:endParaRPr lang="zh-CN" altLang="en-US" sz="2800" dirty="0"/>
          </a:p>
        </p:txBody>
      </p:sp>
      <p:sp>
        <p:nvSpPr>
          <p:cNvPr id="13" name="Rectangle 21">
            <a:hlinkClick r:id="rId8"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8638091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blinds(horizontal)">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0">
                                            <p:txEl>
                                              <p:pRg st="2" end="2"/>
                                            </p:txEl>
                                          </p:spTgt>
                                        </p:tgtEl>
                                      </p:cBhvr>
                                    </p:animEffect>
                                    <p:set>
                                      <p:cBhvr>
                                        <p:cTn id="22" dur="1" fill="hold">
                                          <p:stCondLst>
                                            <p:cond delay="499"/>
                                          </p:stCondLst>
                                        </p:cTn>
                                        <p:tgtEl>
                                          <p:spTgt spid="10">
                                            <p:txEl>
                                              <p:pRg st="2" end="2"/>
                                            </p:txEl>
                                          </p:spTgt>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11" grpId="0"/>
      <p:bldP spid="11" grpId="1"/>
      <p:bldP spid="12" grpId="0"/>
      <p:bldP spid="12" grpId="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1">
            <a:hlinkClick r:id="rId3"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 name="Rectangle 21">
            <a:hlinkClick r:id="rId4"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5"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6"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7"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8" name="Rectangle 21">
            <a:hlinkClick r:id="rId8"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0" name="矩形 9"/>
          <p:cNvSpPr/>
          <p:nvPr/>
        </p:nvSpPr>
        <p:spPr>
          <a:xfrm>
            <a:off x="388889" y="765498"/>
            <a:ext cx="11524006" cy="1384995"/>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7.</a:t>
            </a:r>
            <a:r>
              <a:rPr lang="zh-CN" altLang="zh-CN" sz="2800" kern="100" dirty="0">
                <a:latin typeface="Times New Roman"/>
                <a:ea typeface="华文细黑"/>
                <a:cs typeface="Times New Roman"/>
              </a:rPr>
              <a:t>过氧化钙可以用于改善地表水质，处理含重金属粒子废水和治理赤潮，也可用于应急供氧等。工业上生产过氧化钙的主要流程如下：</a:t>
            </a:r>
            <a:endParaRPr lang="zh-CN" altLang="zh-CN" sz="1050" kern="100" dirty="0">
              <a:effectLst/>
              <a:latin typeface="宋体"/>
              <a:cs typeface="Courier New"/>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4139046601"/>
              </p:ext>
            </p:extLst>
          </p:nvPr>
        </p:nvGraphicFramePr>
        <p:xfrm>
          <a:off x="430873" y="2853730"/>
          <a:ext cx="10915650" cy="3467100"/>
        </p:xfrm>
        <a:graphic>
          <a:graphicData uri="http://schemas.openxmlformats.org/presentationml/2006/ole">
            <mc:AlternateContent xmlns:mc="http://schemas.openxmlformats.org/markup-compatibility/2006">
              <mc:Choice xmlns:v="urn:schemas-microsoft-com:vml" Requires="v">
                <p:oleObj spid="_x0000_s230419" name="文档" r:id="rId10" imgW="10917703" imgH="3471770" progId="Word.Document.12">
                  <p:embed/>
                </p:oleObj>
              </mc:Choice>
              <mc:Fallback>
                <p:oleObj name="文档" r:id="rId10" imgW="10917703" imgH="3471770" progId="Word.Document.12">
                  <p:embed/>
                  <p:pic>
                    <p:nvPicPr>
                      <p:cNvPr id="0" name=""/>
                      <p:cNvPicPr/>
                      <p:nvPr/>
                    </p:nvPicPr>
                    <p:blipFill>
                      <a:blip r:embed="rId11"/>
                      <a:stretch>
                        <a:fillRect/>
                      </a:stretch>
                    </p:blipFill>
                    <p:spPr>
                      <a:xfrm>
                        <a:off x="430873" y="2853730"/>
                        <a:ext cx="10915650" cy="3467100"/>
                      </a:xfrm>
                      <a:prstGeom prst="rect">
                        <a:avLst/>
                      </a:prstGeom>
                    </p:spPr>
                  </p:pic>
                </p:oleObj>
              </mc:Fallback>
            </mc:AlternateContent>
          </a:graphicData>
        </a:graphic>
      </p:graphicFrame>
      <p:sp>
        <p:nvSpPr>
          <p:cNvPr id="12" name="Rectangle 21">
            <a:hlinkClick r:id="rId12"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29403641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1">
            <a:hlinkClick r:id="rId2"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 name="Rectangle 21">
            <a:hlinkClick r:id="rId3"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8" name="Rectangle 21">
            <a:hlinkClick r:id="rId7"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0" name="矩形 9"/>
          <p:cNvSpPr/>
          <p:nvPr/>
        </p:nvSpPr>
        <p:spPr>
          <a:xfrm>
            <a:off x="311708" y="837506"/>
            <a:ext cx="11688154" cy="5909310"/>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呈白色，微溶于水，加热至</a:t>
            </a:r>
            <a:r>
              <a:rPr lang="en-US" altLang="zh-CN" sz="2800" kern="100" dirty="0">
                <a:latin typeface="Times New Roman"/>
                <a:ea typeface="华文细黑"/>
                <a:cs typeface="Courier New"/>
              </a:rPr>
              <a:t>350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左右开始分解放出氧气。</a:t>
            </a:r>
            <a:endParaRPr lang="zh-CN" altLang="zh-CN" sz="2800" kern="100" dirty="0">
              <a:latin typeface="宋体"/>
              <a:cs typeface="Courier New"/>
            </a:endParaRPr>
          </a:p>
          <a:p>
            <a:pPr>
              <a:lnSpc>
                <a:spcPct val="150000"/>
              </a:lnSpc>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用上述方法制取</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的化学方程式</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_______________________________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nSpc>
                <a:spcPct val="150000"/>
              </a:lnSpc>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检验</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水洗</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是否合格的方法</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________________________________</a:t>
            </a:r>
            <a:endParaRPr lang="zh-CN" altLang="zh-CN" sz="2800" kern="100" dirty="0">
              <a:latin typeface="宋体"/>
              <a:cs typeface="Courier New"/>
            </a:endParaRPr>
          </a:p>
          <a:p>
            <a:pPr>
              <a:lnSpc>
                <a:spcPct val="150000"/>
              </a:lnSpc>
            </a:pPr>
            <a:r>
              <a:rPr lang="en-US" altLang="zh-CN" sz="2800" kern="100" dirty="0" smtClean="0">
                <a:latin typeface="Times New Roman"/>
                <a:ea typeface="华文细黑"/>
              </a:rPr>
              <a:t>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nSpc>
                <a:spcPct val="1500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沉淀时常用冰水控制温度在</a:t>
            </a:r>
            <a:r>
              <a:rPr lang="en-US" altLang="zh-CN" sz="2800" kern="100" dirty="0">
                <a:solidFill>
                  <a:prstClr val="black"/>
                </a:solidFill>
                <a:latin typeface="Times New Roman"/>
                <a:ea typeface="华文细黑"/>
                <a:cs typeface="Courier New"/>
              </a:rPr>
              <a:t>0 </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左右，其可能原因是</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写出两种</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nSpc>
                <a:spcPct val="150000"/>
              </a:lnSpc>
            </a:pPr>
            <a:r>
              <a:rPr lang="en-US" altLang="zh-CN" sz="2800" kern="100" dirty="0">
                <a:solidFill>
                  <a:prstClr val="black"/>
                </a:solidFill>
                <a:latin typeface="宋体"/>
                <a:ea typeface="华文细黑"/>
                <a:cs typeface="Times New Roman"/>
              </a:rPr>
              <a:t>①</a:t>
            </a:r>
            <a:r>
              <a:rPr lang="en-US" altLang="zh-CN" sz="2800" kern="100" dirty="0" smtClean="0">
                <a:solidFill>
                  <a:prstClr val="black"/>
                </a:solidFill>
                <a:latin typeface="Times New Roman"/>
                <a:ea typeface="华文细黑"/>
                <a:cs typeface="Courier New"/>
              </a:rPr>
              <a:t>_________________________________________________</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宋体"/>
                <a:ea typeface="华文细黑"/>
                <a:cs typeface="Times New Roman"/>
              </a:rPr>
              <a:t>②</a:t>
            </a:r>
            <a:r>
              <a:rPr lang="en-US" altLang="zh-CN" sz="2800" kern="100" dirty="0" smtClean="0">
                <a:solidFill>
                  <a:prstClr val="black"/>
                </a:solidFill>
                <a:latin typeface="Times New Roman"/>
                <a:ea typeface="华文细黑"/>
                <a:cs typeface="Courier New"/>
              </a:rPr>
              <a:t>___________________________________________________</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a:lnSpc>
                <a:spcPct val="150000"/>
              </a:lnSpc>
            </a:pPr>
            <a:endParaRPr lang="zh-CN" altLang="en-US" sz="2800" dirty="0"/>
          </a:p>
        </p:txBody>
      </p:sp>
      <p:sp>
        <p:nvSpPr>
          <p:cNvPr id="11" name="矩形 10"/>
          <p:cNvSpPr/>
          <p:nvPr/>
        </p:nvSpPr>
        <p:spPr>
          <a:xfrm>
            <a:off x="7596739" y="1413570"/>
            <a:ext cx="4161482" cy="738664"/>
          </a:xfrm>
          <a:prstGeom prst="rect">
            <a:avLst/>
          </a:prstGeom>
        </p:spPr>
        <p:txBody>
          <a:bodyPr>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CaCl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2NH</a:t>
            </a:r>
            <a:r>
              <a:rPr lang="en-US" altLang="zh-CN" sz="2800" kern="100" baseline="-25000" dirty="0">
                <a:solidFill>
                  <a:srgbClr val="E36C0A"/>
                </a:solidFill>
                <a:latin typeface="Times New Roman"/>
                <a:ea typeface="华文细黑"/>
                <a:cs typeface="Courier New"/>
              </a:rPr>
              <a:t>3</a:t>
            </a:r>
            <a:r>
              <a:rPr lang="zh-CN" altLang="zh-CN" sz="2800" kern="100" dirty="0" smtClean="0">
                <a:solidFill>
                  <a:srgbClr val="E36C0A"/>
                </a:solidFill>
                <a:latin typeface="Times New Roman"/>
                <a:ea typeface="华文细黑"/>
                <a:cs typeface="Times New Roman"/>
              </a:rPr>
              <a:t>＋</a:t>
            </a:r>
            <a:endParaRPr lang="zh-CN" altLang="zh-CN" sz="2800" kern="100" dirty="0">
              <a:effectLst/>
              <a:latin typeface="宋体"/>
              <a:cs typeface="Courier New"/>
            </a:endParaRPr>
          </a:p>
        </p:txBody>
      </p:sp>
      <p:sp>
        <p:nvSpPr>
          <p:cNvPr id="12" name="矩形 11"/>
          <p:cNvSpPr/>
          <p:nvPr/>
        </p:nvSpPr>
        <p:spPr>
          <a:xfrm>
            <a:off x="470976" y="2061642"/>
            <a:ext cx="5181547" cy="738664"/>
          </a:xfrm>
          <a:prstGeom prst="rect">
            <a:avLst/>
          </a:prstGeom>
        </p:spPr>
        <p:txBody>
          <a:bodyPr wrap="none">
            <a:spAutoFit/>
          </a:bodyPr>
          <a:lstStyle/>
          <a:p>
            <a:pPr lvl="0" algn="just">
              <a:lnSpc>
                <a:spcPct val="150000"/>
              </a:lnSpc>
            </a:pPr>
            <a:r>
              <a:rPr lang="en-US" altLang="zh-CN" sz="2800" kern="100" dirty="0">
                <a:solidFill>
                  <a:srgbClr val="E36C0A"/>
                </a:solidFill>
                <a:latin typeface="Times New Roman"/>
                <a:ea typeface="华文细黑"/>
                <a:cs typeface="Courier New"/>
              </a:rPr>
              <a:t>8H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=CaO</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·8H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dirty="0">
                <a:solidFill>
                  <a:srgbClr val="E36C0A"/>
                </a:solidFill>
                <a:latin typeface="宋体"/>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2NH</a:t>
            </a:r>
            <a:r>
              <a:rPr lang="en-US" altLang="zh-CN" sz="2800" kern="100" baseline="-25000" dirty="0">
                <a:solidFill>
                  <a:srgbClr val="E36C0A"/>
                </a:solidFill>
                <a:latin typeface="Times New Roman"/>
                <a:ea typeface="华文细黑"/>
                <a:cs typeface="Courier New"/>
              </a:rPr>
              <a:t>4</a:t>
            </a:r>
            <a:r>
              <a:rPr lang="en-US" altLang="zh-CN" sz="2800" kern="100" dirty="0">
                <a:solidFill>
                  <a:srgbClr val="E36C0A"/>
                </a:solidFill>
                <a:latin typeface="Times New Roman"/>
                <a:ea typeface="华文细黑"/>
                <a:cs typeface="Courier New"/>
              </a:rPr>
              <a:t>Cl</a:t>
            </a:r>
            <a:endParaRPr lang="zh-CN" altLang="zh-CN" sz="2800" kern="100" dirty="0">
              <a:solidFill>
                <a:prstClr val="black"/>
              </a:solidFill>
              <a:latin typeface="宋体"/>
              <a:cs typeface="Courier New"/>
            </a:endParaRPr>
          </a:p>
        </p:txBody>
      </p:sp>
      <p:sp>
        <p:nvSpPr>
          <p:cNvPr id="13" name="矩形 12"/>
          <p:cNvSpPr/>
          <p:nvPr/>
        </p:nvSpPr>
        <p:spPr>
          <a:xfrm>
            <a:off x="395939" y="2709714"/>
            <a:ext cx="11457851" cy="1384995"/>
          </a:xfrm>
          <a:prstGeom prst="rect">
            <a:avLst/>
          </a:prstGeom>
        </p:spPr>
        <p:txBody>
          <a:bodyPr>
            <a:spAutoFit/>
          </a:bodyPr>
          <a:lstStyle/>
          <a:p>
            <a:pPr>
              <a:lnSpc>
                <a:spcPct val="150000"/>
              </a:lnSpc>
            </a:pPr>
            <a:r>
              <a:rPr lang="en-US" altLang="zh-CN" sz="2800" kern="100" dirty="0" smtClean="0">
                <a:solidFill>
                  <a:srgbClr val="E36C0A"/>
                </a:solidFill>
                <a:latin typeface="Times New Roman"/>
                <a:ea typeface="华文细黑"/>
                <a:cs typeface="Times New Roman"/>
              </a:rPr>
              <a:t>                                                            </a:t>
            </a:r>
            <a:r>
              <a:rPr lang="zh-CN" altLang="zh-CN" sz="2800" kern="100" dirty="0" smtClean="0">
                <a:solidFill>
                  <a:srgbClr val="E36C0A"/>
                </a:solidFill>
                <a:latin typeface="Times New Roman"/>
                <a:ea typeface="华文细黑"/>
                <a:cs typeface="Times New Roman"/>
              </a:rPr>
              <a:t>取</a:t>
            </a:r>
            <a:r>
              <a:rPr lang="zh-CN" altLang="zh-CN" sz="2800" kern="100" dirty="0">
                <a:solidFill>
                  <a:srgbClr val="E36C0A"/>
                </a:solidFill>
                <a:latin typeface="Times New Roman"/>
                <a:ea typeface="华文细黑"/>
                <a:cs typeface="Times New Roman"/>
              </a:rPr>
              <a:t>最后一次洗涤液少许于试管中，再滴加稀硝酸酸化的硝酸银溶液，看是否产生白色沉淀</a:t>
            </a:r>
            <a:endParaRPr lang="zh-CN" altLang="en-US" sz="2800" dirty="0"/>
          </a:p>
        </p:txBody>
      </p:sp>
      <p:sp>
        <p:nvSpPr>
          <p:cNvPr id="14" name="矩形 13"/>
          <p:cNvSpPr/>
          <p:nvPr/>
        </p:nvSpPr>
        <p:spPr>
          <a:xfrm>
            <a:off x="764465" y="4781585"/>
            <a:ext cx="8920506" cy="592425"/>
          </a:xfrm>
          <a:prstGeom prst="rect">
            <a:avLst/>
          </a:prstGeom>
        </p:spPr>
        <p:txBody>
          <a:bodyPr>
            <a:spAutoFit/>
          </a:bodyPr>
          <a:lstStyle/>
          <a:p>
            <a:r>
              <a:rPr lang="zh-CN" altLang="zh-CN" sz="2800" kern="100" dirty="0">
                <a:solidFill>
                  <a:srgbClr val="E36C0A"/>
                </a:solidFill>
                <a:latin typeface="Times New Roman"/>
                <a:ea typeface="华文细黑"/>
                <a:cs typeface="Times New Roman"/>
              </a:rPr>
              <a:t>温度低可减少过氧化氢的分解，提高过氧化氢的利用率</a:t>
            </a:r>
            <a:endParaRPr lang="zh-CN" altLang="en-US" sz="2800" dirty="0"/>
          </a:p>
        </p:txBody>
      </p:sp>
      <p:sp>
        <p:nvSpPr>
          <p:cNvPr id="15" name="矩形 14"/>
          <p:cNvSpPr/>
          <p:nvPr/>
        </p:nvSpPr>
        <p:spPr>
          <a:xfrm>
            <a:off x="808518" y="5400035"/>
            <a:ext cx="9812557" cy="651668"/>
          </a:xfrm>
          <a:prstGeom prst="rect">
            <a:avLst/>
          </a:prstGeom>
        </p:spPr>
        <p:txBody>
          <a:bodyPr>
            <a:spAutoFit/>
          </a:bodyPr>
          <a:lstStyle/>
          <a:p>
            <a:r>
              <a:rPr lang="zh-CN" altLang="zh-CN" sz="2800" kern="100">
                <a:solidFill>
                  <a:srgbClr val="E36C0A"/>
                </a:solidFill>
                <a:latin typeface="Times New Roman"/>
                <a:ea typeface="华文细黑"/>
                <a:cs typeface="Times New Roman"/>
              </a:rPr>
              <a:t>该反应是放热反应，温度低有利于提高</a:t>
            </a:r>
            <a:r>
              <a:rPr lang="en-US" altLang="zh-CN" sz="2800" kern="100" dirty="0">
                <a:solidFill>
                  <a:srgbClr val="E36C0A"/>
                </a:solidFill>
                <a:latin typeface="Times New Roman"/>
                <a:ea typeface="华文细黑"/>
              </a:rPr>
              <a:t>CaO</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·8H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a:t>
            </a:r>
            <a:r>
              <a:rPr lang="zh-CN" altLang="zh-CN" sz="2800" kern="100" dirty="0">
                <a:solidFill>
                  <a:srgbClr val="E36C0A"/>
                </a:solidFill>
                <a:latin typeface="Times New Roman"/>
                <a:ea typeface="华文细黑"/>
                <a:cs typeface="Times New Roman"/>
              </a:rPr>
              <a:t>的产率</a:t>
            </a:r>
            <a:endParaRPr lang="zh-CN" altLang="en-US" sz="2800" dirty="0"/>
          </a:p>
        </p:txBody>
      </p:sp>
      <p:sp>
        <p:nvSpPr>
          <p:cNvPr id="16" name="Rectangle 21">
            <a:hlinkClick r:id="rId8"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6019021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4"/>
                                        </p:tgtEl>
                                      </p:cBhvr>
                                    </p:animEffect>
                                    <p:set>
                                      <p:cBhvr>
                                        <p:cTn id="39" dur="1" fill="hold">
                                          <p:stCondLst>
                                            <p:cond delay="499"/>
                                          </p:stCondLst>
                                        </p:cTn>
                                        <p:tgtEl>
                                          <p:spTgt spid="14"/>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8"/>
                  </p:tgtEl>
                </p:cond>
              </p:nextCondLst>
            </p:seq>
          </p:childTnLst>
        </p:cTn>
      </p:par>
    </p:tnLst>
    <p:bldLst>
      <p:bldP spid="11" grpId="0"/>
      <p:bldP spid="11" grpId="1"/>
      <p:bldP spid="12" grpId="0"/>
      <p:bldP spid="12" grpId="1"/>
      <p:bldP spid="13" grpId="0"/>
      <p:bldP spid="13" grpId="1"/>
      <p:bldP spid="14" grpId="0"/>
      <p:bldP spid="14" grpId="1"/>
      <p:bldP spid="15" grpId="0"/>
      <p:bldP spid="15" grpId="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1">
            <a:hlinkClick r:id="rId3"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 name="Rectangle 21">
            <a:hlinkClick r:id="rId4"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5"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6"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7"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8" name="Rectangle 21">
            <a:hlinkClick r:id="rId8"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0" name="矩形 9"/>
          <p:cNvSpPr/>
          <p:nvPr/>
        </p:nvSpPr>
        <p:spPr>
          <a:xfrm>
            <a:off x="388240" y="909514"/>
            <a:ext cx="11755638" cy="3970318"/>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测定产品中</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含量的实验步骤：</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第一步：准确称取</a:t>
            </a:r>
            <a:r>
              <a:rPr lang="en-US" altLang="zh-CN" sz="2800" i="1" kern="100" dirty="0">
                <a:latin typeface="Times New Roman"/>
                <a:ea typeface="华文细黑"/>
              </a:rPr>
              <a:t>a</a:t>
            </a:r>
            <a:r>
              <a:rPr lang="en-US" altLang="zh-CN" sz="2800" kern="100" dirty="0">
                <a:latin typeface="Times New Roman"/>
                <a:ea typeface="华文细黑"/>
              </a:rPr>
              <a:t> g</a:t>
            </a:r>
            <a:r>
              <a:rPr lang="zh-CN" altLang="zh-CN" sz="2800" kern="100" dirty="0">
                <a:latin typeface="Times New Roman"/>
                <a:ea typeface="华文细黑"/>
                <a:cs typeface="Times New Roman"/>
              </a:rPr>
              <a:t>产品于有塞锥形瓶中，加入适量蒸馏水和过量的</a:t>
            </a:r>
            <a:r>
              <a:rPr lang="en-US" altLang="zh-CN" sz="2800" i="1" kern="100" dirty="0">
                <a:latin typeface="Times New Roman"/>
                <a:ea typeface="华文细黑"/>
              </a:rPr>
              <a:t>b</a:t>
            </a:r>
            <a:r>
              <a:rPr lang="en-US" altLang="zh-CN" sz="2800" kern="100" dirty="0">
                <a:latin typeface="Times New Roman"/>
                <a:ea typeface="华文细黑"/>
              </a:rPr>
              <a:t> g KI</a:t>
            </a:r>
            <a:r>
              <a:rPr lang="zh-CN" altLang="zh-CN" sz="2800" kern="100" dirty="0">
                <a:latin typeface="Times New Roman"/>
                <a:ea typeface="华文细黑"/>
                <a:cs typeface="Times New Roman"/>
              </a:rPr>
              <a:t>晶体，再滴入少量</a:t>
            </a:r>
            <a:r>
              <a:rPr lang="en-US" altLang="zh-CN" sz="2800" kern="100" dirty="0">
                <a:latin typeface="Times New Roman"/>
                <a:ea typeface="华文细黑"/>
              </a:rPr>
              <a:t>2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的</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溶液，充分反应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a:latin typeface="Times New Roman"/>
                <a:ea typeface="华文细黑"/>
                <a:cs typeface="Times New Roman"/>
              </a:rPr>
              <a:t>第二步：向上述锥形瓶中加入几滴淀粉溶液。</a:t>
            </a:r>
            <a:endParaRPr lang="zh-CN" altLang="zh-CN" sz="1050" kern="100" dirty="0">
              <a:latin typeface="宋体"/>
              <a:cs typeface="Courier New"/>
            </a:endParaRPr>
          </a:p>
          <a:p>
            <a:pPr>
              <a:lnSpc>
                <a:spcPct val="150000"/>
              </a:lnSpc>
            </a:pPr>
            <a:r>
              <a:rPr lang="zh-CN" altLang="zh-CN" sz="2800" kern="100" dirty="0">
                <a:latin typeface="Times New Roman"/>
                <a:ea typeface="华文细黑"/>
                <a:cs typeface="Times New Roman"/>
              </a:rPr>
              <a:t>第三步：逐滴加入浓度为</a:t>
            </a:r>
            <a:r>
              <a:rPr lang="en-US" altLang="zh-CN" sz="2800" i="1" kern="100" dirty="0">
                <a:latin typeface="Times New Roman"/>
                <a:ea typeface="华文细黑"/>
              </a:rPr>
              <a:t>c</a:t>
            </a:r>
            <a:r>
              <a:rPr lang="en-US" altLang="zh-CN" sz="2800" kern="100" dirty="0">
                <a:latin typeface="Times New Roman"/>
                <a:ea typeface="华文细黑"/>
              </a:rPr>
              <a:t>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的</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S</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溶液至反应完全，消耗</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S</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溶液</a:t>
            </a:r>
            <a:r>
              <a:rPr lang="en-US" altLang="zh-CN" sz="2800" i="1" kern="100" dirty="0">
                <a:latin typeface="Times New Roman"/>
                <a:ea typeface="华文细黑"/>
              </a:rPr>
              <a:t>V</a:t>
            </a:r>
            <a:r>
              <a:rPr lang="en-US" altLang="zh-CN" sz="2800" kern="100" dirty="0">
                <a:latin typeface="Times New Roman"/>
                <a:ea typeface="华文细黑"/>
              </a:rPr>
              <a:t> mL</a:t>
            </a:r>
            <a:r>
              <a:rPr lang="zh-CN" altLang="zh-CN" sz="2800" kern="100" dirty="0">
                <a:latin typeface="Times New Roman"/>
                <a:ea typeface="华文细黑"/>
                <a:cs typeface="Times New Roman"/>
              </a:rPr>
              <a:t>。</a:t>
            </a:r>
            <a:endParaRPr lang="zh-CN" altLang="en-US" sz="2800" dirty="0"/>
          </a:p>
        </p:txBody>
      </p:sp>
      <p:graphicFrame>
        <p:nvGraphicFramePr>
          <p:cNvPr id="11" name="对象 10"/>
          <p:cNvGraphicFramePr>
            <a:graphicFrameLocks noChangeAspect="1"/>
          </p:cNvGraphicFramePr>
          <p:nvPr>
            <p:extLst>
              <p:ext uri="{D42A27DB-BD31-4B8C-83A1-F6EECF244321}">
                <p14:modId xmlns:p14="http://schemas.microsoft.com/office/powerpoint/2010/main" val="1744993232"/>
              </p:ext>
            </p:extLst>
          </p:nvPr>
        </p:nvGraphicFramePr>
        <p:xfrm>
          <a:off x="456009" y="4836229"/>
          <a:ext cx="6791325" cy="771525"/>
        </p:xfrm>
        <a:graphic>
          <a:graphicData uri="http://schemas.openxmlformats.org/presentationml/2006/ole">
            <mc:AlternateContent xmlns:mc="http://schemas.openxmlformats.org/markup-compatibility/2006">
              <mc:Choice xmlns:v="urn:schemas-microsoft-com:vml" Requires="v">
                <p:oleObj spid="_x0000_s231460" name="文档" r:id="rId10" imgW="6795093" imgH="772586" progId="Word.Document.12">
                  <p:embed/>
                </p:oleObj>
              </mc:Choice>
              <mc:Fallback>
                <p:oleObj name="文档" r:id="rId10" imgW="6795093" imgH="772586" progId="Word.Document.12">
                  <p:embed/>
                  <p:pic>
                    <p:nvPicPr>
                      <p:cNvPr id="0" name=""/>
                      <p:cNvPicPr>
                        <a:picLocks noChangeAspect="1" noChangeArrowheads="1"/>
                      </p:cNvPicPr>
                      <p:nvPr/>
                    </p:nvPicPr>
                    <p:blipFill>
                      <a:blip r:embed="rId11"/>
                      <a:srcRect/>
                      <a:stretch>
                        <a:fillRect/>
                      </a:stretch>
                    </p:blipFill>
                    <p:spPr bwMode="auto">
                      <a:xfrm>
                        <a:off x="456009" y="4836229"/>
                        <a:ext cx="67913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29008100"/>
              </p:ext>
            </p:extLst>
          </p:nvPr>
        </p:nvGraphicFramePr>
        <p:xfrm>
          <a:off x="4150990" y="5220518"/>
          <a:ext cx="1682750" cy="1017588"/>
        </p:xfrm>
        <a:graphic>
          <a:graphicData uri="http://schemas.openxmlformats.org/presentationml/2006/ole">
            <mc:AlternateContent xmlns:mc="http://schemas.openxmlformats.org/markup-compatibility/2006">
              <mc:Choice xmlns:v="urn:schemas-microsoft-com:vml" Requires="v">
                <p:oleObj spid="_x0000_s231461" name="文档" r:id="rId13" imgW="1682581" imgH="1018015" progId="Word.Document.12">
                  <p:embed/>
                </p:oleObj>
              </mc:Choice>
              <mc:Fallback>
                <p:oleObj name="文档" r:id="rId13" imgW="1682581" imgH="1018015" progId="Word.Document.12">
                  <p:embed/>
                  <p:pic>
                    <p:nvPicPr>
                      <p:cNvPr id="0" name=""/>
                      <p:cNvPicPr/>
                      <p:nvPr/>
                    </p:nvPicPr>
                    <p:blipFill>
                      <a:blip r:embed="rId14"/>
                      <a:stretch>
                        <a:fillRect/>
                      </a:stretch>
                    </p:blipFill>
                    <p:spPr>
                      <a:xfrm>
                        <a:off x="4150990" y="5220518"/>
                        <a:ext cx="1682750" cy="1017588"/>
                      </a:xfrm>
                      <a:prstGeom prst="rect">
                        <a:avLst/>
                      </a:prstGeom>
                    </p:spPr>
                  </p:pic>
                </p:oleObj>
              </mc:Fallback>
            </mc:AlternateContent>
          </a:graphicData>
        </a:graphic>
      </p:graphicFrame>
      <p:sp>
        <p:nvSpPr>
          <p:cNvPr id="13" name="矩形 12"/>
          <p:cNvSpPr/>
          <p:nvPr/>
        </p:nvSpPr>
        <p:spPr>
          <a:xfrm>
            <a:off x="262558" y="5505083"/>
            <a:ext cx="8109551" cy="661015"/>
          </a:xfrm>
          <a:prstGeom prst="rect">
            <a:avLst/>
          </a:prstGeom>
        </p:spPr>
        <p:txBody>
          <a:bodyPr>
            <a:spAutoFit/>
          </a:bodyPr>
          <a:lstStyle/>
          <a:p>
            <a:pPr algn="just">
              <a:lnSpc>
                <a:spcPct val="150000"/>
              </a:lnSpc>
              <a:spcAft>
                <a:spcPts val="0"/>
              </a:spcAft>
              <a:tabLst>
                <a:tab pos="5220970" algn="l"/>
              </a:tabLst>
            </a:pPr>
            <a:r>
              <a:rPr lang="en-US" altLang="zh-CN" sz="2800" kern="100" dirty="0">
                <a:latin typeface="Times New Roman"/>
                <a:ea typeface="华文细黑"/>
                <a:cs typeface="Courier New"/>
              </a:rPr>
              <a:t> </a:t>
            </a:r>
            <a:r>
              <a:rPr lang="en-US" altLang="zh-CN" sz="2800" kern="100" dirty="0" smtClean="0">
                <a:latin typeface="宋体"/>
                <a:ea typeface="华文细黑"/>
              </a:rPr>
              <a:t>①</a:t>
            </a:r>
            <a:r>
              <a:rPr lang="en-US" altLang="zh-CN" sz="2800" kern="100" dirty="0">
                <a:latin typeface="Times New Roman"/>
                <a:ea typeface="华文细黑"/>
              </a:rPr>
              <a:t>CaO</a:t>
            </a:r>
            <a:r>
              <a:rPr lang="en-US" altLang="zh-CN" sz="2800" kern="100" baseline="-25000" dirty="0">
                <a:latin typeface="Times New Roman"/>
                <a:ea typeface="华文细黑"/>
              </a:rPr>
              <a:t>2</a:t>
            </a:r>
            <a:r>
              <a:rPr lang="zh-CN" altLang="zh-CN" sz="2800" kern="100" dirty="0">
                <a:latin typeface="Times New Roman"/>
                <a:ea typeface="华文细黑"/>
              </a:rPr>
              <a:t>的质量分数为</a:t>
            </a:r>
            <a:r>
              <a:rPr lang="en-US" altLang="zh-CN" sz="2800" kern="100" dirty="0">
                <a:latin typeface="Times New Roman"/>
                <a:ea typeface="华文细黑"/>
              </a:rPr>
              <a:t>____________(</a:t>
            </a:r>
            <a:r>
              <a:rPr lang="zh-CN" altLang="zh-CN" sz="2800" kern="100" dirty="0">
                <a:latin typeface="Times New Roman"/>
                <a:ea typeface="华文细黑"/>
              </a:rPr>
              <a:t>用字母表示</a:t>
            </a:r>
            <a:r>
              <a:rPr lang="en-US" altLang="zh-CN" sz="2800" kern="100" dirty="0">
                <a:latin typeface="Times New Roman"/>
                <a:ea typeface="华文细黑"/>
              </a:rPr>
              <a:t>)</a:t>
            </a:r>
            <a:r>
              <a:rPr lang="zh-CN" altLang="zh-CN" sz="2800" kern="100" dirty="0">
                <a:latin typeface="Times New Roman"/>
                <a:ea typeface="华文细黑"/>
              </a:rPr>
              <a:t>；</a:t>
            </a:r>
            <a:endParaRPr lang="zh-CN" altLang="zh-CN" sz="2800" kern="100" dirty="0">
              <a:effectLst/>
              <a:latin typeface="Times New Roman"/>
              <a:ea typeface="宋体"/>
            </a:endParaRPr>
          </a:p>
        </p:txBody>
      </p:sp>
      <p:sp>
        <p:nvSpPr>
          <p:cNvPr id="14" name="Rectangle 21">
            <a:hlinkClick r:id="rId15"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4945824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55424" y="464106"/>
            <a:ext cx="11572430" cy="2677656"/>
          </a:xfrm>
          <a:prstGeom prst="rect">
            <a:avLst/>
          </a:prstGeom>
        </p:spPr>
        <p:txBody>
          <a:bodyPr>
            <a:spAutoFit/>
          </a:bodyPr>
          <a:lstStyle/>
          <a:p>
            <a:pPr>
              <a:lnSpc>
                <a:spcPct val="150000"/>
              </a:lnSpc>
            </a:pPr>
            <a:r>
              <a:rPr lang="en-US" altLang="zh-CN" sz="2800" kern="100" dirty="0" smtClean="0">
                <a:latin typeface="IPAPANNEW"/>
                <a:ea typeface="华文细黑"/>
                <a:cs typeface="Times New Roman"/>
              </a:rPr>
              <a:t>4.[2015</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全国卷</a:t>
            </a:r>
            <a:r>
              <a:rPr lang="zh-CN" altLang="zh-CN" sz="2800" kern="100" dirty="0">
                <a:latin typeface="Times New Roman"/>
                <a:ea typeface="华文细黑"/>
                <a:cs typeface="宋体"/>
              </a:rPr>
              <a:t>Ⅰ</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26(1)(2)]</a:t>
            </a:r>
            <a:r>
              <a:rPr lang="zh-CN" altLang="zh-CN" sz="2800" kern="100" dirty="0">
                <a:latin typeface="Times New Roman"/>
                <a:ea typeface="华文细黑"/>
                <a:cs typeface="Times New Roman"/>
              </a:rPr>
              <a:t>草酸</a:t>
            </a:r>
            <a:r>
              <a:rPr lang="en-US" altLang="zh-CN" sz="2800" kern="100" dirty="0">
                <a:latin typeface="Times New Roman"/>
                <a:ea typeface="华文细黑"/>
              </a:rPr>
              <a:t>(</a:t>
            </a:r>
            <a:r>
              <a:rPr lang="zh-CN" altLang="zh-CN" sz="2800" kern="100" dirty="0">
                <a:latin typeface="Times New Roman"/>
                <a:ea typeface="华文细黑"/>
                <a:cs typeface="Times New Roman"/>
              </a:rPr>
              <a:t>乙二酸</a:t>
            </a:r>
            <a:r>
              <a:rPr lang="en-US" altLang="zh-CN" sz="2800" kern="100" dirty="0">
                <a:latin typeface="Times New Roman"/>
                <a:ea typeface="华文细黑"/>
              </a:rPr>
              <a:t>)</a:t>
            </a:r>
            <a:r>
              <a:rPr lang="zh-CN" altLang="zh-CN" sz="2800" kern="100" dirty="0">
                <a:latin typeface="Times New Roman"/>
                <a:ea typeface="华文细黑"/>
                <a:cs typeface="Times New Roman"/>
              </a:rPr>
              <a:t>存在于自然界的植物中，其</a:t>
            </a:r>
            <a:r>
              <a:rPr lang="en-US" altLang="zh-CN" sz="2800" i="1" kern="100" dirty="0">
                <a:latin typeface="Times New Roman"/>
                <a:ea typeface="华文细黑"/>
              </a:rPr>
              <a:t>K</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5.4</a:t>
            </a:r>
            <a:r>
              <a:rPr lang="en-US" altLang="zh-CN" sz="2800" kern="100" dirty="0">
                <a:latin typeface="宋体"/>
                <a:ea typeface="华文细黑"/>
                <a:cs typeface="Times New Roman"/>
              </a:rPr>
              <a:t>×</a:t>
            </a:r>
            <a:r>
              <a:rPr lang="en-US" altLang="zh-CN" sz="2800" kern="100" dirty="0">
                <a:latin typeface="Times New Roman"/>
                <a:ea typeface="华文细黑"/>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2</a:t>
            </a:r>
            <a:r>
              <a:rPr lang="zh-CN" altLang="zh-CN" sz="2800" kern="100" dirty="0">
                <a:latin typeface="Times New Roman"/>
                <a:ea typeface="华文细黑"/>
                <a:cs typeface="Times New Roman"/>
              </a:rPr>
              <a:t>，</a:t>
            </a:r>
            <a:r>
              <a:rPr lang="en-US" altLang="zh-CN" sz="2800" i="1" kern="100" dirty="0">
                <a:latin typeface="Times New Roman"/>
                <a:ea typeface="华文细黑"/>
              </a:rPr>
              <a:t>K</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5.4</a:t>
            </a:r>
            <a:r>
              <a:rPr lang="en-US" altLang="zh-CN" sz="2800" kern="100" dirty="0">
                <a:latin typeface="宋体"/>
                <a:ea typeface="华文细黑"/>
                <a:cs typeface="Times New Roman"/>
              </a:rPr>
              <a:t>×</a:t>
            </a:r>
            <a:r>
              <a:rPr lang="en-US" altLang="zh-CN" sz="2800" kern="100" dirty="0">
                <a:latin typeface="Times New Roman"/>
                <a:ea typeface="华文细黑"/>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5</a:t>
            </a:r>
            <a:r>
              <a:rPr lang="zh-CN" altLang="zh-CN" sz="2800" kern="100" dirty="0">
                <a:latin typeface="Times New Roman"/>
                <a:ea typeface="华文细黑"/>
                <a:cs typeface="Times New Roman"/>
              </a:rPr>
              <a:t>。草酸的钠盐和钾盐易溶于水，而其钙盐难溶于水。草酸晶体</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C</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4</a:t>
            </a:r>
            <a:r>
              <a:rPr lang="en-US" altLang="zh-CN" sz="2800" kern="100" dirty="0">
                <a:latin typeface="Times New Roman"/>
                <a:ea typeface="华文细黑"/>
              </a:rPr>
              <a:t>·2H</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无色，熔点为</a:t>
            </a:r>
            <a:r>
              <a:rPr lang="en-US" altLang="zh-CN" sz="2800" kern="100" dirty="0">
                <a:latin typeface="Times New Roman"/>
                <a:ea typeface="华文细黑"/>
              </a:rPr>
              <a:t>101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，易溶于水，受热脱水、升华，</a:t>
            </a:r>
            <a:r>
              <a:rPr lang="en-US" altLang="zh-CN" sz="2800" kern="100" dirty="0">
                <a:latin typeface="Times New Roman"/>
                <a:ea typeface="华文细黑"/>
              </a:rPr>
              <a:t>170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以上分解。</a:t>
            </a:r>
            <a:endParaRPr lang="zh-CN" altLang="en-US" sz="2800" dirty="0"/>
          </a:p>
        </p:txBody>
      </p:sp>
      <p:pic>
        <p:nvPicPr>
          <p:cNvPr id="175106" name="Picture 2" descr="HX6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2970" y="3116845"/>
            <a:ext cx="6174524" cy="340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1">
            <a:hlinkClick r:id="rId3" action="ppaction://hlinksldjump"/>
          </p:cNvPr>
          <p:cNvSpPr>
            <a:spLocks noChangeArrowheads="1"/>
          </p:cNvSpPr>
          <p:nvPr/>
        </p:nvSpPr>
        <p:spPr bwMode="auto">
          <a:xfrm>
            <a:off x="1016891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4" action="ppaction://hlinksldjump"/>
          </p:cNvPr>
          <p:cNvSpPr>
            <a:spLocks noChangeArrowheads="1"/>
          </p:cNvSpPr>
          <p:nvPr/>
        </p:nvSpPr>
        <p:spPr bwMode="auto">
          <a:xfrm>
            <a:off x="1067108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5" action="ppaction://hlinksldjump"/>
          </p:cNvPr>
          <p:cNvSpPr>
            <a:spLocks noChangeArrowheads="1"/>
          </p:cNvSpPr>
          <p:nvPr/>
        </p:nvSpPr>
        <p:spPr bwMode="auto">
          <a:xfrm>
            <a:off x="1114912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6" action="ppaction://hlinksldjump"/>
          </p:cNvPr>
          <p:cNvSpPr>
            <a:spLocks noChangeArrowheads="1"/>
          </p:cNvSpPr>
          <p:nvPr/>
        </p:nvSpPr>
        <p:spPr bwMode="auto">
          <a:xfrm>
            <a:off x="1160301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32499222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1">
            <a:hlinkClick r:id="rId3"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 name="Rectangle 21">
            <a:hlinkClick r:id="rId4"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5"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6"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7"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8" name="Rectangle 21">
            <a:hlinkClick r:id="rId8"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0" name="矩形 9"/>
          <p:cNvSpPr/>
          <p:nvPr/>
        </p:nvSpPr>
        <p:spPr>
          <a:xfrm>
            <a:off x="334566" y="1269554"/>
            <a:ext cx="11446006" cy="2031325"/>
          </a:xfrm>
          <a:prstGeom prst="rect">
            <a:avLst/>
          </a:prstGeom>
        </p:spPr>
        <p:txBody>
          <a:bodyPr wrap="square">
            <a:spAutoFit/>
          </a:bodyPr>
          <a:lstStyle/>
          <a:p>
            <a:pPr>
              <a:lnSpc>
                <a:spcPct val="150000"/>
              </a:lnSpc>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某同学第一步和第二步的操作都很规范，第三步滴速太慢，这样测得的</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的质量分数可能</a:t>
            </a:r>
            <a:r>
              <a:rPr lang="en-US" altLang="zh-CN" sz="2800" kern="100" dirty="0" smtClean="0">
                <a:latin typeface="Times New Roman"/>
                <a:ea typeface="华文细黑"/>
                <a:cs typeface="Courier New"/>
              </a:rPr>
              <a:t>_____ (</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不受影响</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偏高</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，原因是</a:t>
            </a:r>
            <a:r>
              <a:rPr lang="en-US" altLang="zh-CN" sz="2800" kern="100" dirty="0" smtClean="0">
                <a:latin typeface="Times New Roman"/>
                <a:ea typeface="华文细黑"/>
                <a:cs typeface="Courier New"/>
              </a:rPr>
              <a:t>__________________</a:t>
            </a:r>
            <a:r>
              <a:rPr lang="en-US" altLang="zh-CN" sz="2800" kern="100" dirty="0" smtClean="0">
                <a:latin typeface="Times New Roman"/>
                <a:ea typeface="华文细黑"/>
              </a:rPr>
              <a:t>___________________</a:t>
            </a:r>
            <a:r>
              <a:rPr lang="zh-CN" altLang="zh-CN" sz="2800" kern="100" dirty="0">
                <a:latin typeface="Times New Roman"/>
                <a:ea typeface="华文细黑"/>
                <a:cs typeface="Times New Roman"/>
              </a:rPr>
              <a:t>。</a:t>
            </a:r>
            <a:endParaRPr lang="zh-CN" altLang="en-US" sz="2800" dirty="0"/>
          </a:p>
        </p:txBody>
      </p:sp>
      <p:sp>
        <p:nvSpPr>
          <p:cNvPr id="11" name="矩形 10"/>
          <p:cNvSpPr/>
          <p:nvPr/>
        </p:nvSpPr>
        <p:spPr>
          <a:xfrm>
            <a:off x="3934966" y="1989634"/>
            <a:ext cx="902811"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偏高</a:t>
            </a:r>
            <a:endParaRPr lang="zh-CN" altLang="en-US" sz="2800" dirty="0"/>
          </a:p>
        </p:txBody>
      </p:sp>
      <p:graphicFrame>
        <p:nvGraphicFramePr>
          <p:cNvPr id="12" name="对象 11"/>
          <p:cNvGraphicFramePr>
            <a:graphicFrameLocks noChangeAspect="1"/>
          </p:cNvGraphicFramePr>
          <p:nvPr>
            <p:extLst>
              <p:ext uri="{D42A27DB-BD31-4B8C-83A1-F6EECF244321}">
                <p14:modId xmlns:p14="http://schemas.microsoft.com/office/powerpoint/2010/main" val="817692246"/>
              </p:ext>
            </p:extLst>
          </p:nvPr>
        </p:nvGraphicFramePr>
        <p:xfrm>
          <a:off x="1469702" y="2608382"/>
          <a:ext cx="7289800" cy="638175"/>
        </p:xfrm>
        <a:graphic>
          <a:graphicData uri="http://schemas.openxmlformats.org/presentationml/2006/ole">
            <mc:AlternateContent xmlns:mc="http://schemas.openxmlformats.org/markup-compatibility/2006">
              <mc:Choice xmlns:v="urn:schemas-microsoft-com:vml" Requires="v">
                <p:oleObj spid="_x0000_s232467" name="文档" r:id="rId10" imgW="7290223" imgH="638835" progId="Word.Document.12">
                  <p:embed/>
                </p:oleObj>
              </mc:Choice>
              <mc:Fallback>
                <p:oleObj name="文档" r:id="rId10" imgW="7290223" imgH="638835" progId="Word.Document.12">
                  <p:embed/>
                  <p:pic>
                    <p:nvPicPr>
                      <p:cNvPr id="0" name=""/>
                      <p:cNvPicPr/>
                      <p:nvPr/>
                    </p:nvPicPr>
                    <p:blipFill>
                      <a:blip r:embed="rId11"/>
                      <a:stretch>
                        <a:fillRect/>
                      </a:stretch>
                    </p:blipFill>
                    <p:spPr>
                      <a:xfrm>
                        <a:off x="1469702" y="2608382"/>
                        <a:ext cx="7289800" cy="638175"/>
                      </a:xfrm>
                      <a:prstGeom prst="rect">
                        <a:avLst/>
                      </a:prstGeom>
                    </p:spPr>
                  </p:pic>
                </p:oleObj>
              </mc:Fallback>
            </mc:AlternateContent>
          </a:graphicData>
        </a:graphic>
      </p:graphicFrame>
      <p:sp>
        <p:nvSpPr>
          <p:cNvPr id="14" name="Rectangle 21">
            <a:hlinkClick r:id="rId12"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p:cNvSpPr/>
          <p:nvPr/>
        </p:nvSpPr>
        <p:spPr>
          <a:xfrm>
            <a:off x="10415686"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17" name="圆角矩形 16">
            <a:hlinkClick r:id="rId13"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5404375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11" grpId="0"/>
      <p:bldP spid="11" grpId="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8435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23885" y="333450"/>
            <a:ext cx="11344104" cy="5293733"/>
          </a:xfrm>
          <a:prstGeom prst="rect">
            <a:avLst/>
          </a:prstGeom>
          <a:noFill/>
        </p:spPr>
        <p:txBody>
          <a:bodyPr wrap="square" lIns="121898" tIns="60948" rIns="121898" bIns="60948" rtlCol="0">
            <a:spAutoFit/>
          </a:bodyPr>
          <a:lstStyle/>
          <a:p>
            <a:pPr algn="just">
              <a:lnSpc>
                <a:spcPct val="150000"/>
              </a:lnSpc>
              <a:spcAft>
                <a:spcPts val="0"/>
              </a:spcAft>
              <a:tabLst>
                <a:tab pos="2250440" algn="l"/>
              </a:tabLst>
            </a:pPr>
            <a:r>
              <a:rPr lang="zh-CN" altLang="zh-CN" sz="2800" kern="100" dirty="0">
                <a:latin typeface="Times New Roman"/>
                <a:ea typeface="华文细黑"/>
                <a:cs typeface="Times New Roman"/>
              </a:rPr>
              <a:t>回答下列问题：</a:t>
            </a:r>
            <a:endParaRPr lang="zh-CN" altLang="zh-CN" sz="1050" kern="100" dirty="0">
              <a:latin typeface="宋体"/>
              <a:cs typeface="Courier New"/>
            </a:endParaRPr>
          </a:p>
          <a:p>
            <a:pPr>
              <a:lnSpc>
                <a:spcPct val="150000"/>
              </a:lnSpc>
              <a:tabLst>
                <a:tab pos="2250440"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甲组同学按照如图所示的装置，通过实验检验草酸晶体的分解产物。装置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中可观察到的现象</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______________________________________</a:t>
            </a:r>
            <a:endParaRPr lang="zh-CN" altLang="zh-CN" sz="1050" kern="100" dirty="0">
              <a:latin typeface="宋体"/>
              <a:cs typeface="Courier New"/>
            </a:endParaRPr>
          </a:p>
          <a:p>
            <a:pPr>
              <a:lnSpc>
                <a:spcPct val="150000"/>
              </a:lnSpc>
              <a:tabLst>
                <a:tab pos="2250440" algn="l"/>
              </a:tabLst>
            </a:pPr>
            <a:r>
              <a:rPr lang="en-US" altLang="zh-CN" sz="2800" kern="100" dirty="0" smtClean="0">
                <a:latin typeface="Times New Roman"/>
                <a:ea typeface="华文细黑"/>
                <a:cs typeface="Courier New"/>
              </a:rPr>
              <a:t>_____________________________________________________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nSpc>
                <a:spcPct val="150000"/>
              </a:lnSpc>
              <a:tabLst>
                <a:tab pos="2250440" algn="l"/>
              </a:tabLst>
            </a:pPr>
            <a:r>
              <a:rPr lang="zh-CN" altLang="zh-CN" sz="2800" kern="100" dirty="0">
                <a:latin typeface="Times New Roman"/>
                <a:ea typeface="华文细黑"/>
                <a:cs typeface="Times New Roman"/>
              </a:rPr>
              <a:t>由此可知草酸晶体分解的产物中有</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的主要作用</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a:t>
            </a:r>
            <a:r>
              <a:rPr lang="en-US" altLang="zh-CN" sz="2800" kern="100" dirty="0" smtClean="0">
                <a:latin typeface="Times New Roman"/>
                <a:ea typeface="华文细黑"/>
              </a:rPr>
              <a:t>________________________________________</a:t>
            </a:r>
            <a:r>
              <a:rPr lang="en-US" altLang="zh-CN" sz="2800" kern="100" dirty="0" smtClean="0">
                <a:latin typeface="Times New Roman"/>
                <a:ea typeface="华文细黑"/>
                <a:cs typeface="Courier New"/>
              </a:rPr>
              <a:t>________________</a:t>
            </a:r>
            <a:r>
              <a:rPr lang="en-US" altLang="zh-CN" sz="2800" kern="100" dirty="0" smtClean="0">
                <a:latin typeface="Times New Roman"/>
                <a:ea typeface="华文细黑"/>
              </a:rPr>
              <a:t>________________________________________</a:t>
            </a:r>
            <a:r>
              <a:rPr lang="en-US" altLang="zh-CN" sz="2800" kern="100" dirty="0">
                <a:latin typeface="Times New Roman"/>
                <a:ea typeface="华文细黑"/>
                <a:cs typeface="Courier New"/>
              </a:rPr>
              <a:t>________________</a:t>
            </a:r>
            <a:r>
              <a:rPr lang="en-US" altLang="zh-CN" sz="2800" kern="100" dirty="0">
                <a:latin typeface="Times New Roman"/>
                <a:ea typeface="华文细黑"/>
              </a:rPr>
              <a:t>________________________________________</a:t>
            </a:r>
            <a:r>
              <a:rPr lang="en-US" altLang="zh-CN" sz="2800" kern="100" dirty="0" smtClean="0">
                <a:latin typeface="Times New Roman"/>
                <a:ea typeface="华文细黑"/>
              </a:rPr>
              <a:t>____</a:t>
            </a:r>
            <a:r>
              <a:rPr lang="zh-CN" altLang="zh-CN" sz="2800" kern="100" dirty="0">
                <a:latin typeface="Times New Roman"/>
                <a:ea typeface="华文细黑"/>
                <a:cs typeface="Times New Roman"/>
              </a:rPr>
              <a:t>。</a:t>
            </a:r>
            <a:endParaRPr lang="zh-CN" altLang="zh-CN" sz="1050" kern="100" dirty="0">
              <a:latin typeface="宋体"/>
              <a:cs typeface="Courier New"/>
            </a:endParaRPr>
          </a:p>
        </p:txBody>
      </p:sp>
      <p:sp>
        <p:nvSpPr>
          <p:cNvPr id="3" name="Rectangle 21">
            <a:hlinkClick r:id="rId2" action="ppaction://hlinksldjump"/>
          </p:cNvPr>
          <p:cNvSpPr>
            <a:spLocks noChangeArrowheads="1"/>
          </p:cNvSpPr>
          <p:nvPr/>
        </p:nvSpPr>
        <p:spPr bwMode="auto">
          <a:xfrm>
            <a:off x="1016891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067108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114912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160301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24490718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78369" y="621482"/>
            <a:ext cx="11232086" cy="1950293"/>
          </a:xfrm>
          <a:prstGeom prst="rect">
            <a:avLst/>
          </a:prstGeom>
        </p:spPr>
        <p:txBody>
          <a:bodyPr>
            <a:spAutoFit/>
          </a:bodyPr>
          <a:lstStyle/>
          <a:p>
            <a:pPr algn="just">
              <a:lnSpc>
                <a:spcPct val="150000"/>
              </a:lnSpc>
              <a:spcAft>
                <a:spcPts val="0"/>
              </a:spcAft>
              <a:tabLst>
                <a:tab pos="2250440" algn="l"/>
              </a:tabLst>
            </a:pPr>
            <a:r>
              <a:rPr lang="en-US" altLang="zh-CN" sz="2800" kern="100">
                <a:latin typeface="Times New Roman"/>
                <a:ea typeface="华文细黑"/>
                <a:cs typeface="Courier New"/>
              </a:rPr>
              <a:t>(2)</a:t>
            </a:r>
            <a:r>
              <a:rPr lang="zh-CN" altLang="zh-CN" sz="2800" kern="100" dirty="0">
                <a:latin typeface="Times New Roman"/>
                <a:ea typeface="华文细黑"/>
                <a:cs typeface="Times New Roman"/>
              </a:rPr>
              <a:t>乙组同学认为草酸晶体分解的产物中还有</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，为进行验证，选用甲组实验中的装置</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和下图所示的部分装置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可以重复选用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进行实验。</a:t>
            </a:r>
            <a:endParaRPr lang="zh-CN" altLang="zh-CN" sz="2800" kern="100" dirty="0">
              <a:effectLst/>
              <a:latin typeface="宋体"/>
              <a:cs typeface="Courier New"/>
            </a:endParaRPr>
          </a:p>
        </p:txBody>
      </p:sp>
      <p:pic>
        <p:nvPicPr>
          <p:cNvPr id="176130" name="Picture 2" descr="HX64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0257" y="2200324"/>
            <a:ext cx="6854173" cy="374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1">
            <a:hlinkClick r:id="rId3" action="ppaction://hlinksldjump"/>
          </p:cNvPr>
          <p:cNvSpPr>
            <a:spLocks noChangeArrowheads="1"/>
          </p:cNvSpPr>
          <p:nvPr/>
        </p:nvSpPr>
        <p:spPr bwMode="auto">
          <a:xfrm>
            <a:off x="1016891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1067108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114912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6" action="ppaction://hlinksldjump"/>
          </p:cNvPr>
          <p:cNvSpPr>
            <a:spLocks noChangeArrowheads="1"/>
          </p:cNvSpPr>
          <p:nvPr/>
        </p:nvSpPr>
        <p:spPr bwMode="auto">
          <a:xfrm>
            <a:off x="1160301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5983791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608122"/>
            <a:ext cx="11688154" cy="2677656"/>
          </a:xfrm>
          <a:prstGeom prst="rect">
            <a:avLst/>
          </a:prstGeom>
        </p:spPr>
        <p:txBody>
          <a:bodyPr>
            <a:spAutoFit/>
          </a:bodyPr>
          <a:lstStyle/>
          <a:p>
            <a:pPr algn="just">
              <a:lnSpc>
                <a:spcPct val="150000"/>
              </a:lnSpc>
              <a:spcAft>
                <a:spcPts val="0"/>
              </a:spcAft>
              <a:tabLst>
                <a:tab pos="2250440"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乙组同学的实验装置中，依次连接的合理顺序为</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H</a:t>
            </a:r>
            <a:r>
              <a:rPr lang="zh-CN" altLang="zh-CN" sz="2800" kern="100" dirty="0">
                <a:latin typeface="Times New Roman"/>
                <a:ea typeface="华文细黑"/>
                <a:cs typeface="Times New Roman"/>
              </a:rPr>
              <a:t>反应管中盛有的物质是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nSpc>
                <a:spcPct val="150000"/>
              </a:lnSpc>
              <a:tabLst>
                <a:tab pos="2250440"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能证明草酸晶体分解产物中有</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的现象是</a:t>
            </a:r>
            <a:r>
              <a:rPr lang="en-US" altLang="zh-CN" sz="2800" kern="100" dirty="0" smtClean="0">
                <a:latin typeface="Times New Roman"/>
                <a:ea typeface="华文细黑"/>
                <a:cs typeface="Courier New"/>
              </a:rPr>
              <a:t>________________________</a:t>
            </a:r>
            <a:endParaRPr lang="zh-CN" altLang="zh-CN" sz="2800" kern="100" dirty="0">
              <a:latin typeface="宋体"/>
              <a:cs typeface="Courier New"/>
            </a:endParaRPr>
          </a:p>
          <a:p>
            <a:pPr>
              <a:lnSpc>
                <a:spcPct val="150000"/>
              </a:lnSpc>
            </a:pPr>
            <a:r>
              <a:rPr lang="en-US" altLang="zh-CN" sz="2800" kern="100" dirty="0" smtClean="0">
                <a:latin typeface="Times New Roman"/>
                <a:ea typeface="华文细黑"/>
              </a:rPr>
              <a:t>_______________________________________________________________</a:t>
            </a:r>
            <a:r>
              <a:rPr lang="zh-CN" altLang="zh-CN" sz="2800" kern="100" dirty="0">
                <a:latin typeface="Times New Roman"/>
                <a:ea typeface="华文细黑"/>
                <a:cs typeface="Times New Roman"/>
              </a:rPr>
              <a:t>。</a:t>
            </a:r>
            <a:endParaRPr lang="zh-CN" altLang="en-US" sz="2800" dirty="0"/>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a:hlinkClick r:id="rId2" action="ppaction://hlinksldjump"/>
          </p:cNvPr>
          <p:cNvSpPr/>
          <p:nvPr/>
        </p:nvSpPr>
        <p:spPr>
          <a:xfrm>
            <a:off x="8543478"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审题流程</a:t>
            </a:r>
          </a:p>
        </p:txBody>
      </p:sp>
      <p:sp>
        <p:nvSpPr>
          <p:cNvPr id="10" name="圆角矩形 9">
            <a:hlinkClick r:id="rId3"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11" name="Rectangle 21">
            <a:hlinkClick r:id="rId4" action="ppaction://hlinksldjump"/>
          </p:cNvPr>
          <p:cNvSpPr>
            <a:spLocks noChangeArrowheads="1"/>
          </p:cNvSpPr>
          <p:nvPr/>
        </p:nvSpPr>
        <p:spPr bwMode="auto">
          <a:xfrm>
            <a:off x="1016891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5" action="ppaction://hlinksldjump"/>
          </p:cNvPr>
          <p:cNvSpPr>
            <a:spLocks noChangeArrowheads="1"/>
          </p:cNvSpPr>
          <p:nvPr/>
        </p:nvSpPr>
        <p:spPr bwMode="auto">
          <a:xfrm>
            <a:off x="1067108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6" action="ppaction://hlinksldjump"/>
          </p:cNvPr>
          <p:cNvSpPr>
            <a:spLocks noChangeArrowheads="1"/>
          </p:cNvSpPr>
          <p:nvPr/>
        </p:nvSpPr>
        <p:spPr bwMode="auto">
          <a:xfrm>
            <a:off x="1114912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7" action="ppaction://hlinksldjump"/>
          </p:cNvPr>
          <p:cNvSpPr>
            <a:spLocks noChangeArrowheads="1"/>
          </p:cNvSpPr>
          <p:nvPr/>
        </p:nvSpPr>
        <p:spPr bwMode="auto">
          <a:xfrm>
            <a:off x="1160301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圆角矩形 14">
            <a:hlinkClick r:id="rId8" action="ppaction://hlinksldjump"/>
          </p:cNvPr>
          <p:cNvSpPr/>
          <p:nvPr/>
        </p:nvSpPr>
        <p:spPr>
          <a:xfrm>
            <a:off x="9991547" y="6670476"/>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解析答案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9201109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40705" y="543079"/>
            <a:ext cx="11572430" cy="5262979"/>
          </a:xfrm>
          <a:prstGeom prst="rect">
            <a:avLst/>
          </a:prstGeom>
        </p:spPr>
        <p:txBody>
          <a:bodyPr>
            <a:spAutoFit/>
          </a:bodyPr>
          <a:lstStyle/>
          <a:p>
            <a:pPr lvl="0" algn="just">
              <a:lnSpc>
                <a:spcPct val="150000"/>
              </a:lnSpc>
              <a:tabLst>
                <a:tab pos="2250440" algn="l"/>
              </a:tabLst>
            </a:pPr>
            <a:r>
              <a:rPr lang="zh-CN" altLang="zh-CN" sz="2800" b="1" kern="100" dirty="0">
                <a:solidFill>
                  <a:srgbClr val="0000FF"/>
                </a:solidFill>
                <a:latin typeface="Times New Roman"/>
                <a:ea typeface="华文细黑"/>
                <a:cs typeface="Times New Roman"/>
              </a:rPr>
              <a:t>审题流程　</a:t>
            </a:r>
            <a:r>
              <a:rPr lang="zh-CN" altLang="zh-CN" sz="2800" kern="100" dirty="0">
                <a:solidFill>
                  <a:prstClr val="black"/>
                </a:solidFill>
                <a:latin typeface="Times New Roman"/>
                <a:ea typeface="华文细黑"/>
                <a:cs typeface="Times New Roman"/>
              </a:rPr>
              <a:t>第</a:t>
            </a: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步　明确实验目的：探究草酸分解的产物。</a:t>
            </a:r>
            <a:endParaRPr lang="zh-CN" altLang="zh-CN" sz="2800" kern="100" dirty="0">
              <a:solidFill>
                <a:prstClr val="black"/>
              </a:solidFill>
              <a:latin typeface="宋体"/>
              <a:cs typeface="Courier New"/>
            </a:endParaRPr>
          </a:p>
          <a:p>
            <a:pPr lvl="0">
              <a:lnSpc>
                <a:spcPct val="150000"/>
              </a:lnSpc>
            </a:pPr>
            <a:r>
              <a:rPr lang="zh-CN" altLang="zh-CN" sz="2800" kern="100" dirty="0">
                <a:solidFill>
                  <a:prstClr val="black"/>
                </a:solidFill>
                <a:latin typeface="Times New Roman"/>
                <a:ea typeface="华文细黑"/>
                <a:cs typeface="Times New Roman"/>
              </a:rPr>
              <a:t>第</a:t>
            </a:r>
            <a:r>
              <a:rPr lang="en-US" altLang="zh-CN" sz="2800" kern="1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步　新信息：</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钙盐难溶于水、受热脱水、升华、</a:t>
            </a:r>
            <a:r>
              <a:rPr lang="en-US" altLang="zh-CN" sz="2800" kern="100" dirty="0">
                <a:solidFill>
                  <a:prstClr val="black"/>
                </a:solidFill>
                <a:latin typeface="Times New Roman"/>
                <a:ea typeface="华文细黑"/>
              </a:rPr>
              <a:t>170 </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以上分解</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Times New Roman"/>
            </a:endParaRPr>
          </a:p>
          <a:p>
            <a:pPr lvl="0">
              <a:lnSpc>
                <a:spcPct val="150000"/>
              </a:lnSpc>
            </a:pPr>
            <a:r>
              <a:rPr lang="zh-CN" altLang="zh-CN" sz="2800" kern="100" dirty="0">
                <a:solidFill>
                  <a:prstClr val="black"/>
                </a:solidFill>
                <a:latin typeface="Times New Roman"/>
                <a:ea typeface="华文细黑"/>
                <a:cs typeface="Times New Roman"/>
              </a:rPr>
              <a:t>第</a:t>
            </a:r>
            <a:r>
              <a:rPr lang="en-US" altLang="zh-CN" sz="2800" kern="100" dirty="0">
                <a:solidFill>
                  <a:prstClr val="black"/>
                </a:solidFill>
                <a:latin typeface="Times New Roman"/>
                <a:ea typeface="华文细黑"/>
              </a:rPr>
              <a:t>3</a:t>
            </a:r>
            <a:r>
              <a:rPr lang="zh-CN" altLang="zh-CN" sz="2800" kern="100" dirty="0">
                <a:solidFill>
                  <a:prstClr val="black"/>
                </a:solidFill>
                <a:latin typeface="Times New Roman"/>
                <a:ea typeface="华文细黑"/>
                <a:cs typeface="Times New Roman"/>
              </a:rPr>
              <a:t>步　实验原理，第</a:t>
            </a:r>
            <a:r>
              <a:rPr lang="en-US" altLang="zh-CN" sz="2800" kern="100" dirty="0">
                <a:solidFill>
                  <a:prstClr val="black"/>
                </a:solidFill>
                <a:latin typeface="Times New Roman"/>
                <a:ea typeface="华文细黑"/>
              </a:rPr>
              <a:t>(1)</a:t>
            </a:r>
            <a:r>
              <a:rPr lang="zh-CN" altLang="zh-CN" sz="2800" kern="100" dirty="0">
                <a:solidFill>
                  <a:prstClr val="black"/>
                </a:solidFill>
                <a:latin typeface="Times New Roman"/>
                <a:ea typeface="华文细黑"/>
                <a:cs typeface="Times New Roman"/>
              </a:rPr>
              <a:t>问</a:t>
            </a:r>
            <a:r>
              <a:rPr lang="en-US" altLang="zh-CN" sz="2800" kern="100" dirty="0">
                <a:solidFill>
                  <a:prstClr val="black"/>
                </a:solidFill>
                <a:latin typeface="Times New Roman"/>
                <a:ea typeface="华文细黑"/>
              </a:rPr>
              <a:t>CO</a:t>
            </a:r>
            <a:r>
              <a:rPr lang="en-US" altLang="zh-CN" sz="2800" kern="100" baseline="-250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能使澄清的石灰水变浑浊，注意：挥发的草酸蒸气也可能使澄清石灰水变浑浊。第</a:t>
            </a:r>
            <a:r>
              <a:rPr lang="en-US" altLang="zh-CN" sz="2800" kern="1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问由装置</a:t>
            </a:r>
            <a:r>
              <a:rPr lang="en-US" altLang="zh-CN" sz="2800" kern="100" dirty="0">
                <a:solidFill>
                  <a:prstClr val="black"/>
                </a:solidFill>
                <a:latin typeface="Times New Roman"/>
                <a:ea typeface="华文细黑"/>
              </a:rPr>
              <a:t>A</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B</a:t>
            </a:r>
            <a:r>
              <a:rPr lang="zh-CN" altLang="zh-CN" sz="2800" kern="100" dirty="0">
                <a:solidFill>
                  <a:prstClr val="black"/>
                </a:solidFill>
                <a:latin typeface="Times New Roman"/>
                <a:ea typeface="华文细黑"/>
                <a:cs typeface="Times New Roman"/>
              </a:rPr>
              <a:t>出来的气体有</a:t>
            </a:r>
            <a:r>
              <a:rPr lang="en-US" altLang="zh-CN" sz="2800" kern="100" dirty="0">
                <a:solidFill>
                  <a:prstClr val="black"/>
                </a:solidFill>
                <a:latin typeface="Times New Roman"/>
                <a:ea typeface="华文细黑"/>
              </a:rPr>
              <a:t>CO</a:t>
            </a:r>
            <a:r>
              <a:rPr lang="en-US" altLang="zh-CN" sz="2800" kern="100" baseline="-250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CO</a:t>
            </a:r>
            <a:r>
              <a:rPr lang="zh-CN" altLang="zh-CN" sz="2800" kern="100" dirty="0">
                <a:solidFill>
                  <a:prstClr val="black"/>
                </a:solidFill>
                <a:latin typeface="Times New Roman"/>
                <a:ea typeface="华文细黑"/>
                <a:cs typeface="Times New Roman"/>
              </a:rPr>
              <a:t>，容易想到用</a:t>
            </a:r>
            <a:r>
              <a:rPr lang="en-US" altLang="zh-CN" sz="2800" kern="100" dirty="0">
                <a:solidFill>
                  <a:prstClr val="black"/>
                </a:solidFill>
                <a:latin typeface="Times New Roman"/>
                <a:ea typeface="华文细黑"/>
              </a:rPr>
              <a:t>CO</a:t>
            </a:r>
            <a:r>
              <a:rPr lang="zh-CN" altLang="zh-CN" sz="2800" kern="100" dirty="0">
                <a:solidFill>
                  <a:prstClr val="black"/>
                </a:solidFill>
                <a:latin typeface="Times New Roman"/>
                <a:ea typeface="华文细黑"/>
                <a:cs typeface="Times New Roman"/>
              </a:rPr>
              <a:t>还原氧化铜，检验产物中有</a:t>
            </a:r>
            <a:r>
              <a:rPr lang="en-US" altLang="zh-CN" sz="2800" kern="100" dirty="0">
                <a:solidFill>
                  <a:prstClr val="black"/>
                </a:solidFill>
                <a:latin typeface="Times New Roman"/>
                <a:ea typeface="华文细黑"/>
              </a:rPr>
              <a:t>CO</a:t>
            </a:r>
            <a:r>
              <a:rPr lang="en-US" altLang="zh-CN" sz="2800" kern="100" baseline="-250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，注意必须先除去原产物中的</a:t>
            </a:r>
            <a:r>
              <a:rPr lang="en-US" altLang="zh-CN" sz="2800" kern="100" dirty="0">
                <a:solidFill>
                  <a:prstClr val="black"/>
                </a:solidFill>
                <a:latin typeface="Times New Roman"/>
                <a:ea typeface="华文细黑"/>
              </a:rPr>
              <a:t>CO</a:t>
            </a:r>
            <a:r>
              <a:rPr lang="en-US" altLang="zh-CN" sz="2800" kern="100" baseline="-250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，并检验是否除尽。</a:t>
            </a:r>
            <a:r>
              <a:rPr lang="en-US" altLang="zh-CN" sz="2800" kern="100" dirty="0">
                <a:solidFill>
                  <a:prstClr val="black"/>
                </a:solidFill>
                <a:latin typeface="Times New Roman"/>
                <a:ea typeface="华文细黑"/>
                <a:cs typeface="Times New Roman"/>
              </a:rPr>
              <a:t> </a:t>
            </a:r>
            <a:endParaRPr lang="zh-CN" altLang="en-US" sz="2800" dirty="0">
              <a:solidFill>
                <a:prstClr val="black"/>
              </a:solidFill>
            </a:endParaRPr>
          </a:p>
          <a:p>
            <a:pPr algn="just">
              <a:lnSpc>
                <a:spcPct val="150000"/>
              </a:lnSpc>
              <a:spcAft>
                <a:spcPts val="0"/>
              </a:spcAft>
              <a:tabLst>
                <a:tab pos="2250440" algn="l"/>
              </a:tabLst>
            </a:pPr>
            <a:r>
              <a:rPr lang="zh-CN" altLang="zh-CN" sz="2800" kern="100" dirty="0" smtClean="0">
                <a:latin typeface="Times New Roman"/>
                <a:ea typeface="华文细黑"/>
                <a:cs typeface="Times New Roman"/>
              </a:rPr>
              <a:t>第</a:t>
            </a:r>
            <a:r>
              <a:rPr lang="en-US" altLang="zh-CN" sz="2800" kern="100" dirty="0" smtClean="0">
                <a:latin typeface="Times New Roman"/>
                <a:ea typeface="华文细黑"/>
                <a:cs typeface="Courier New"/>
              </a:rPr>
              <a:t>4</a:t>
            </a:r>
            <a:r>
              <a:rPr lang="zh-CN" altLang="zh-CN" sz="2800" kern="100" dirty="0" smtClean="0">
                <a:latin typeface="Times New Roman"/>
                <a:ea typeface="华文细黑"/>
                <a:cs typeface="Times New Roman"/>
              </a:rPr>
              <a:t>步　命题意图：考查提取有效信息，并整合迁移应用的能力，</a:t>
            </a:r>
            <a:r>
              <a:rPr lang="en-US" altLang="zh-CN" sz="2800" kern="100" dirty="0" smtClean="0">
                <a:latin typeface="Times New Roman"/>
                <a:ea typeface="华文细黑"/>
                <a:cs typeface="Courier New"/>
              </a:rPr>
              <a:t>CO</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CO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的性质；物质检验、除杂、实验装置的连接，实验现象分析等。</a:t>
            </a:r>
            <a:endParaRPr lang="zh-CN" altLang="zh-CN" sz="2800" kern="100" dirty="0" smtClean="0">
              <a:latin typeface="宋体"/>
              <a:cs typeface="Courier New"/>
            </a:endParaRPr>
          </a:p>
        </p:txBody>
      </p:sp>
      <p:sp>
        <p:nvSpPr>
          <p:cNvPr id="9" name="Rectangle 21">
            <a:hlinkClick r:id="rId2" action="ppaction://hlinksldjump"/>
          </p:cNvPr>
          <p:cNvSpPr>
            <a:spLocks noChangeArrowheads="1"/>
          </p:cNvSpPr>
          <p:nvPr/>
        </p:nvSpPr>
        <p:spPr bwMode="auto">
          <a:xfrm>
            <a:off x="1016891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1067108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4" action="ppaction://hlinksldjump"/>
          </p:cNvPr>
          <p:cNvSpPr>
            <a:spLocks noChangeArrowheads="1"/>
          </p:cNvSpPr>
          <p:nvPr/>
        </p:nvSpPr>
        <p:spPr bwMode="auto">
          <a:xfrm>
            <a:off x="1114912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5" action="ppaction://hlinksldjump"/>
          </p:cNvPr>
          <p:cNvSpPr>
            <a:spLocks noChangeArrowheads="1"/>
          </p:cNvSpPr>
          <p:nvPr/>
        </p:nvSpPr>
        <p:spPr bwMode="auto">
          <a:xfrm>
            <a:off x="1160301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3405955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500"/>
                                        <p:tgtEl>
                                          <p:spTgt spid="3">
                                            <p:txEl>
                                              <p:pRg st="1" end="1"/>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40705" y="1334099"/>
            <a:ext cx="11572430" cy="2599751"/>
          </a:xfrm>
          <a:prstGeom prst="rect">
            <a:avLst/>
          </a:prstGeom>
        </p:spPr>
        <p:txBody>
          <a:bodyPr>
            <a:spAutoFit/>
          </a:bodyPr>
          <a:lstStyle/>
          <a:p>
            <a:pPr lvl="0" algn="just">
              <a:lnSpc>
                <a:spcPct val="150000"/>
              </a:lnSpc>
            </a:pPr>
            <a:r>
              <a:rPr lang="zh-CN" altLang="zh-CN" sz="2800" kern="100" dirty="0">
                <a:solidFill>
                  <a:prstClr val="black"/>
                </a:solidFill>
                <a:latin typeface="Times New Roman"/>
                <a:ea typeface="华文细黑"/>
                <a:cs typeface="Times New Roman"/>
              </a:rPr>
              <a:t>第</a:t>
            </a:r>
            <a:r>
              <a:rPr lang="en-US" altLang="zh-CN" sz="2800" kern="100" dirty="0">
                <a:solidFill>
                  <a:prstClr val="black"/>
                </a:solidFill>
                <a:latin typeface="Times New Roman"/>
                <a:ea typeface="华文细黑"/>
              </a:rPr>
              <a:t>5</a:t>
            </a:r>
            <a:r>
              <a:rPr lang="zh-CN" altLang="zh-CN" sz="2800" kern="100" dirty="0">
                <a:solidFill>
                  <a:prstClr val="black"/>
                </a:solidFill>
                <a:latin typeface="Times New Roman"/>
                <a:ea typeface="华文细黑"/>
                <a:cs typeface="Times New Roman"/>
              </a:rPr>
              <a:t>步　规范解答：容易出错的地方有，第</a:t>
            </a:r>
            <a:r>
              <a:rPr lang="en-US" altLang="zh-CN" sz="2800" kern="100" dirty="0">
                <a:solidFill>
                  <a:prstClr val="black"/>
                </a:solidFill>
                <a:latin typeface="Times New Roman"/>
                <a:ea typeface="华文细黑"/>
              </a:rPr>
              <a:t>(1)</a:t>
            </a:r>
            <a:r>
              <a:rPr lang="zh-CN" altLang="zh-CN" sz="2800" kern="100" dirty="0">
                <a:solidFill>
                  <a:prstClr val="black"/>
                </a:solidFill>
                <a:latin typeface="Times New Roman"/>
                <a:ea typeface="华文细黑"/>
                <a:cs typeface="Times New Roman"/>
              </a:rPr>
              <a:t>问，</a:t>
            </a:r>
            <a:r>
              <a:rPr lang="en-US" altLang="zh-CN" sz="2800" kern="100" dirty="0">
                <a:solidFill>
                  <a:prstClr val="black"/>
                </a:solidFill>
                <a:latin typeface="Times New Roman"/>
                <a:ea typeface="华文细黑"/>
              </a:rPr>
              <a:t>C</a:t>
            </a:r>
            <a:r>
              <a:rPr lang="zh-CN" altLang="zh-CN" sz="2800" kern="100" dirty="0">
                <a:solidFill>
                  <a:prstClr val="black"/>
                </a:solidFill>
                <a:latin typeface="Times New Roman"/>
                <a:ea typeface="华文细黑"/>
                <a:cs typeface="Times New Roman"/>
              </a:rPr>
              <a:t>中的现象易漏掉</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气泡</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B</a:t>
            </a:r>
            <a:r>
              <a:rPr lang="zh-CN" altLang="zh-CN" sz="2800" kern="100" dirty="0">
                <a:solidFill>
                  <a:prstClr val="black"/>
                </a:solidFill>
                <a:latin typeface="Times New Roman"/>
                <a:ea typeface="华文细黑"/>
                <a:cs typeface="Times New Roman"/>
              </a:rPr>
              <a:t>装置的作用，涉及了</a:t>
            </a:r>
            <a:r>
              <a:rPr lang="en-US" altLang="zh-CN" sz="2800" kern="100" dirty="0">
                <a:solidFill>
                  <a:prstClr val="black"/>
                </a:solidFill>
                <a:latin typeface="Times New Roman"/>
                <a:ea typeface="华文细黑"/>
              </a:rPr>
              <a:t>3</a:t>
            </a:r>
            <a:r>
              <a:rPr lang="zh-CN" altLang="zh-CN" sz="2800" kern="100" dirty="0">
                <a:solidFill>
                  <a:prstClr val="black"/>
                </a:solidFill>
                <a:latin typeface="Times New Roman"/>
                <a:ea typeface="华文细黑"/>
                <a:cs typeface="Times New Roman"/>
              </a:rPr>
              <a:t>处踩分点，易忽略草酸的干扰。第</a:t>
            </a:r>
            <a:r>
              <a:rPr lang="en-US" altLang="zh-CN" sz="2800" kern="1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问，实验装置的连接，易遗漏第一处</a:t>
            </a:r>
            <a:r>
              <a:rPr lang="en-US" altLang="zh-CN" sz="2800" kern="100" dirty="0">
                <a:solidFill>
                  <a:prstClr val="black"/>
                </a:solidFill>
                <a:latin typeface="Times New Roman"/>
                <a:ea typeface="华文细黑"/>
              </a:rPr>
              <a:t>D</a:t>
            </a:r>
            <a:r>
              <a:rPr lang="zh-CN" altLang="zh-CN" sz="2800" kern="100" dirty="0">
                <a:solidFill>
                  <a:prstClr val="black"/>
                </a:solidFill>
                <a:latin typeface="Times New Roman"/>
                <a:ea typeface="华文细黑"/>
                <a:cs typeface="Times New Roman"/>
              </a:rPr>
              <a:t>装置，和尾气处理装置；验证</a:t>
            </a:r>
            <a:r>
              <a:rPr lang="en-US" altLang="zh-CN" sz="2800" kern="100" dirty="0">
                <a:solidFill>
                  <a:prstClr val="black"/>
                </a:solidFill>
                <a:latin typeface="Times New Roman"/>
                <a:ea typeface="华文细黑"/>
              </a:rPr>
              <a:t>CO</a:t>
            </a:r>
            <a:r>
              <a:rPr lang="zh-CN" altLang="zh-CN" sz="2800" kern="100" dirty="0">
                <a:solidFill>
                  <a:prstClr val="black"/>
                </a:solidFill>
                <a:latin typeface="Times New Roman"/>
                <a:ea typeface="华文细黑"/>
                <a:cs typeface="Times New Roman"/>
              </a:rPr>
              <a:t>，必须有</a:t>
            </a:r>
            <a:r>
              <a:rPr lang="en-US" altLang="zh-CN" sz="2800" kern="100" dirty="0" err="1">
                <a:solidFill>
                  <a:prstClr val="black"/>
                </a:solidFill>
                <a:latin typeface="Times New Roman"/>
                <a:ea typeface="华文细黑"/>
              </a:rPr>
              <a:t>CuO</a:t>
            </a:r>
            <a:r>
              <a:rPr lang="zh-CN" altLang="zh-CN" sz="2800" kern="100" dirty="0">
                <a:solidFill>
                  <a:prstClr val="black"/>
                </a:solidFill>
                <a:latin typeface="Times New Roman"/>
                <a:ea typeface="华文细黑"/>
                <a:cs typeface="Times New Roman"/>
              </a:rPr>
              <a:t>和澄清的石灰水两方面现象的描述，容易漏掉一处。</a:t>
            </a:r>
            <a:r>
              <a:rPr lang="en-US" altLang="zh-CN" sz="2800" kern="100" dirty="0">
                <a:solidFill>
                  <a:prstClr val="black"/>
                </a:solidFill>
                <a:latin typeface="Times New Roman"/>
                <a:ea typeface="华文细黑"/>
                <a:cs typeface="Times New Roman"/>
              </a:rPr>
              <a:t> </a:t>
            </a:r>
            <a:endParaRPr lang="zh-CN" altLang="en-US" sz="2800" dirty="0">
              <a:solidFill>
                <a:prstClr val="black"/>
              </a:solidFill>
            </a:endParaRPr>
          </a:p>
        </p:txBody>
      </p:sp>
      <p:sp>
        <p:nvSpPr>
          <p:cNvPr id="8" name="Rectangle 21">
            <a:hlinkClick r:id="rId2" action="ppaction://hlinksldjump"/>
          </p:cNvPr>
          <p:cNvSpPr>
            <a:spLocks noChangeArrowheads="1"/>
          </p:cNvSpPr>
          <p:nvPr/>
        </p:nvSpPr>
        <p:spPr bwMode="auto">
          <a:xfrm>
            <a:off x="1016891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3" action="ppaction://hlinksldjump"/>
          </p:cNvPr>
          <p:cNvSpPr>
            <a:spLocks noChangeArrowheads="1"/>
          </p:cNvSpPr>
          <p:nvPr/>
        </p:nvSpPr>
        <p:spPr bwMode="auto">
          <a:xfrm>
            <a:off x="1067108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4" action="ppaction://hlinksldjump"/>
          </p:cNvPr>
          <p:cNvSpPr>
            <a:spLocks noChangeArrowheads="1"/>
          </p:cNvSpPr>
          <p:nvPr/>
        </p:nvSpPr>
        <p:spPr bwMode="auto">
          <a:xfrm>
            <a:off x="1114912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5" action="ppaction://hlinksldjump"/>
          </p:cNvPr>
          <p:cNvSpPr>
            <a:spLocks noChangeArrowheads="1"/>
          </p:cNvSpPr>
          <p:nvPr/>
        </p:nvSpPr>
        <p:spPr bwMode="auto">
          <a:xfrm>
            <a:off x="1160301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1233672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矩形 10"/>
          <p:cNvSpPr/>
          <p:nvPr/>
        </p:nvSpPr>
        <p:spPr>
          <a:xfrm>
            <a:off x="191894" y="540526"/>
            <a:ext cx="11805036" cy="6057620"/>
          </a:xfrm>
          <a:prstGeom prst="rect">
            <a:avLst/>
          </a:prstGeom>
        </p:spPr>
        <p:txBody>
          <a:bodyPr>
            <a:spAutoFit/>
          </a:bodyPr>
          <a:lstStyle/>
          <a:p>
            <a:pPr algn="just">
              <a:lnSpc>
                <a:spcPct val="140000"/>
              </a:lnSpc>
            </a:pPr>
            <a:r>
              <a:rPr lang="zh-CN" altLang="zh-CN" sz="2800" b="1" kern="100" dirty="0">
                <a:solidFill>
                  <a:srgbClr val="0000FF"/>
                </a:solidFill>
                <a:latin typeface="Times New Roman"/>
                <a:cs typeface="Times New Roman"/>
              </a:rPr>
              <a:t>解析</a:t>
            </a:r>
            <a:r>
              <a:rPr lang="zh-CN" altLang="zh-CN" sz="2800" kern="100" dirty="0">
                <a:latin typeface="Times New Roman"/>
                <a:ea typeface="华文细黑"/>
                <a:cs typeface="Times New Roman"/>
              </a:rPr>
              <a:t>　</a:t>
            </a:r>
            <a:r>
              <a:rPr lang="en-US" altLang="zh-CN" sz="2800" kern="100" dirty="0">
                <a:latin typeface="Times New Roman"/>
                <a:ea typeface="华文细黑"/>
              </a:rPr>
              <a:t>(1)</a:t>
            </a:r>
            <a:r>
              <a:rPr lang="zh-CN" altLang="zh-CN" sz="2800" kern="100" dirty="0">
                <a:latin typeface="Times New Roman"/>
                <a:ea typeface="华文细黑"/>
                <a:cs typeface="Times New Roman"/>
              </a:rPr>
              <a:t>装置</a:t>
            </a:r>
            <a:r>
              <a:rPr lang="en-US" altLang="zh-CN" sz="2800" kern="100" dirty="0">
                <a:latin typeface="Times New Roman"/>
                <a:ea typeface="华文细黑"/>
              </a:rPr>
              <a:t>C</a:t>
            </a:r>
            <a:r>
              <a:rPr lang="zh-CN" altLang="zh-CN" sz="2800" kern="100" dirty="0">
                <a:latin typeface="Times New Roman"/>
                <a:ea typeface="华文细黑"/>
                <a:cs typeface="Times New Roman"/>
              </a:rPr>
              <a:t>中澄清石灰水的作用是检验是否有</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气体生成，若有</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气体生成，澄清石灰水变浑浊。装置</a:t>
            </a:r>
            <a:r>
              <a:rPr lang="en-US" altLang="zh-CN" sz="2800" kern="100" dirty="0">
                <a:latin typeface="Times New Roman"/>
                <a:ea typeface="华文细黑"/>
              </a:rPr>
              <a:t>B</a:t>
            </a:r>
            <a:r>
              <a:rPr lang="zh-CN" altLang="zh-CN" sz="2800" kern="100" dirty="0">
                <a:latin typeface="Times New Roman"/>
                <a:ea typeface="华文细黑"/>
                <a:cs typeface="Times New Roman"/>
              </a:rPr>
              <a:t>中冰水的作用是降低温度，使生成的水和草酸</a:t>
            </a:r>
            <a:r>
              <a:rPr lang="en-US" altLang="zh-CN" sz="2800" kern="100" dirty="0">
                <a:latin typeface="Times New Roman"/>
                <a:ea typeface="华文细黑"/>
              </a:rPr>
              <a:t>(</a:t>
            </a:r>
            <a:r>
              <a:rPr lang="zh-CN" altLang="zh-CN" sz="2800" kern="100" dirty="0">
                <a:latin typeface="Times New Roman"/>
                <a:ea typeface="华文细黑"/>
                <a:cs typeface="Times New Roman"/>
              </a:rPr>
              <a:t>题给信息：受热脱水、升华</a:t>
            </a:r>
            <a:r>
              <a:rPr lang="en-US" altLang="zh-CN" sz="2800" kern="100" dirty="0">
                <a:latin typeface="Times New Roman"/>
                <a:ea typeface="华文细黑"/>
              </a:rPr>
              <a:t>)</a:t>
            </a:r>
            <a:r>
              <a:rPr lang="zh-CN" altLang="zh-CN" sz="2800" kern="100" dirty="0">
                <a:latin typeface="Times New Roman"/>
                <a:ea typeface="华文细黑"/>
                <a:cs typeface="Times New Roman"/>
              </a:rPr>
              <a:t>冷凝。若草酸进入装置</a:t>
            </a:r>
            <a:r>
              <a:rPr lang="en-US" altLang="zh-CN" sz="2800" kern="100" dirty="0">
                <a:latin typeface="Times New Roman"/>
                <a:ea typeface="华文细黑"/>
              </a:rPr>
              <a:t>C</a:t>
            </a:r>
            <a:r>
              <a:rPr lang="zh-CN" altLang="zh-CN" sz="2800" kern="100" dirty="0">
                <a:latin typeface="Times New Roman"/>
                <a:ea typeface="华文细黑"/>
                <a:cs typeface="Times New Roman"/>
              </a:rPr>
              <a:t>，会生成草酸钙沉淀，干扰</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检验</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pPr>
            <a:r>
              <a:rPr lang="en-US" altLang="zh-CN" sz="2800" kern="100" dirty="0">
                <a:latin typeface="Times New Roman"/>
                <a:ea typeface="华文细黑"/>
              </a:rPr>
              <a:t>(2)</a:t>
            </a:r>
            <a:r>
              <a:rPr lang="zh-CN" altLang="zh-CN" sz="2800" kern="100" dirty="0">
                <a:latin typeface="Times New Roman"/>
                <a:ea typeface="华文细黑"/>
                <a:cs typeface="Times New Roman"/>
              </a:rPr>
              <a:t>检验</a:t>
            </a:r>
            <a:r>
              <a:rPr lang="en-US" altLang="zh-CN" sz="2800" kern="100" dirty="0">
                <a:latin typeface="Times New Roman"/>
                <a:ea typeface="华文细黑"/>
              </a:rPr>
              <a:t>CO</a:t>
            </a:r>
            <a:r>
              <a:rPr lang="zh-CN" altLang="zh-CN" sz="2800" kern="100" dirty="0">
                <a:latin typeface="Times New Roman"/>
                <a:ea typeface="华文细黑"/>
                <a:cs typeface="Times New Roman"/>
              </a:rPr>
              <a:t>可通过检验</a:t>
            </a:r>
            <a:r>
              <a:rPr lang="en-US" altLang="zh-CN" sz="2800" kern="100" dirty="0">
                <a:latin typeface="Times New Roman"/>
                <a:ea typeface="华文细黑"/>
              </a:rPr>
              <a:t>CO</a:t>
            </a:r>
            <a:r>
              <a:rPr lang="zh-CN" altLang="zh-CN" sz="2800" kern="100" dirty="0">
                <a:latin typeface="Times New Roman"/>
                <a:ea typeface="华文细黑"/>
                <a:cs typeface="Times New Roman"/>
              </a:rPr>
              <a:t>还原黑色的</a:t>
            </a:r>
            <a:r>
              <a:rPr lang="en-US" altLang="zh-CN" sz="2800" kern="100" dirty="0" err="1">
                <a:latin typeface="Times New Roman"/>
                <a:ea typeface="华文细黑"/>
              </a:rPr>
              <a:t>CuO</a:t>
            </a:r>
            <a:r>
              <a:rPr lang="zh-CN" altLang="zh-CN" sz="2800" kern="100" dirty="0">
                <a:latin typeface="Times New Roman"/>
                <a:ea typeface="华文细黑"/>
                <a:cs typeface="Times New Roman"/>
              </a:rPr>
              <a:t>生成的</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进行。因为分解产物中有</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，所以先要除去</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，可用浓</a:t>
            </a:r>
            <a:r>
              <a:rPr lang="en-US" altLang="zh-CN" sz="2800" kern="100" dirty="0" err="1">
                <a:latin typeface="Times New Roman"/>
                <a:ea typeface="华文细黑"/>
              </a:rPr>
              <a:t>NaOH</a:t>
            </a:r>
            <a:r>
              <a:rPr lang="zh-CN" altLang="zh-CN" sz="2800" kern="100" dirty="0">
                <a:latin typeface="Times New Roman"/>
                <a:ea typeface="华文细黑"/>
                <a:cs typeface="Times New Roman"/>
              </a:rPr>
              <a:t>溶液吸收</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，并用澄清石灰水检验</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是否除尽，再用无水氯化钙干燥</a:t>
            </a:r>
            <a:r>
              <a:rPr lang="en-US" altLang="zh-CN" sz="2800" kern="100" dirty="0">
                <a:latin typeface="Times New Roman"/>
                <a:ea typeface="华文细黑"/>
              </a:rPr>
              <a:t>CO</a:t>
            </a:r>
            <a:r>
              <a:rPr lang="zh-CN" altLang="zh-CN" sz="2800" kern="100" dirty="0">
                <a:latin typeface="Times New Roman"/>
                <a:ea typeface="华文细黑"/>
                <a:cs typeface="Times New Roman"/>
              </a:rPr>
              <a:t>，然后通过灼热的</a:t>
            </a:r>
            <a:r>
              <a:rPr lang="en-US" altLang="zh-CN" sz="2800" kern="100" dirty="0" err="1">
                <a:latin typeface="Times New Roman"/>
                <a:ea typeface="华文细黑"/>
              </a:rPr>
              <a:t>CuO</a:t>
            </a:r>
            <a:r>
              <a:rPr lang="zh-CN" altLang="zh-CN" sz="2800" kern="100" dirty="0">
                <a:latin typeface="Times New Roman"/>
                <a:ea typeface="华文细黑"/>
                <a:cs typeface="Times New Roman"/>
              </a:rPr>
              <a:t>，再用澄清石灰水检验生成的</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气体，没有反应掉的</a:t>
            </a:r>
            <a:r>
              <a:rPr lang="en-US" altLang="zh-CN" sz="2800" kern="100" dirty="0">
                <a:latin typeface="Times New Roman"/>
                <a:ea typeface="华文细黑"/>
              </a:rPr>
              <a:t>CO</a:t>
            </a:r>
            <a:r>
              <a:rPr lang="zh-CN" altLang="zh-CN" sz="2800" kern="100" dirty="0">
                <a:latin typeface="Times New Roman"/>
                <a:ea typeface="华文细黑"/>
                <a:cs typeface="Times New Roman"/>
              </a:rPr>
              <a:t>可用排水法收集。若前面澄清石灰水无现象，</a:t>
            </a:r>
            <a:r>
              <a:rPr lang="en-US" altLang="zh-CN" sz="2800" kern="100" dirty="0">
                <a:latin typeface="Times New Roman"/>
                <a:ea typeface="华文细黑"/>
              </a:rPr>
              <a:t>H</a:t>
            </a:r>
            <a:r>
              <a:rPr lang="zh-CN" altLang="zh-CN" sz="2800" kern="100" dirty="0">
                <a:latin typeface="Times New Roman"/>
                <a:ea typeface="华文细黑"/>
                <a:cs typeface="Times New Roman"/>
              </a:rPr>
              <a:t>中黑色的</a:t>
            </a:r>
            <a:r>
              <a:rPr lang="en-US" altLang="zh-CN" sz="2800" kern="100" dirty="0" err="1">
                <a:latin typeface="Times New Roman"/>
                <a:ea typeface="华文细黑"/>
              </a:rPr>
              <a:t>CuO</a:t>
            </a:r>
            <a:r>
              <a:rPr lang="zh-CN" altLang="zh-CN" sz="2800" kern="100" dirty="0">
                <a:latin typeface="Times New Roman"/>
                <a:ea typeface="华文细黑"/>
                <a:cs typeface="Times New Roman"/>
              </a:rPr>
              <a:t>变红色，后面的澄清石灰水变浑浊，说明草酸晶体分解产物中有</a:t>
            </a:r>
            <a:r>
              <a:rPr lang="en-US" altLang="zh-CN" sz="2800" kern="100" dirty="0">
                <a:latin typeface="Times New Roman"/>
                <a:ea typeface="华文细黑"/>
              </a:rPr>
              <a:t>CO</a:t>
            </a:r>
            <a:r>
              <a:rPr lang="zh-CN" altLang="zh-CN" sz="2800" kern="100" dirty="0">
                <a:latin typeface="Times New Roman"/>
                <a:ea typeface="华文细黑"/>
                <a:cs typeface="Times New Roman"/>
              </a:rPr>
              <a:t>。</a:t>
            </a:r>
            <a:endParaRPr lang="zh-CN" altLang="en-US" sz="2800" dirty="0"/>
          </a:p>
        </p:txBody>
      </p:sp>
      <p:sp>
        <p:nvSpPr>
          <p:cNvPr id="6" name="Rectangle 21">
            <a:hlinkClick r:id="rId2" action="ppaction://hlinksldjump"/>
          </p:cNvPr>
          <p:cNvSpPr>
            <a:spLocks noChangeArrowheads="1"/>
          </p:cNvSpPr>
          <p:nvPr/>
        </p:nvSpPr>
        <p:spPr bwMode="auto">
          <a:xfrm>
            <a:off x="1016891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1067108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114912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160301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71492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linds(horizontal)">
                                      <p:cBhvr>
                                        <p:cTn id="7" dur="750"/>
                                        <p:tgtEl>
                                          <p:spTgt spid="11">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blinds(horizontal)">
                                      <p:cBhvr>
                                        <p:cTn id="11" dur="75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478582" y="1617975"/>
            <a:ext cx="11296938" cy="3323987"/>
          </a:xfrm>
          <a:prstGeom prst="rect">
            <a:avLst/>
          </a:prstGeom>
        </p:spPr>
        <p:txBody>
          <a:bodyPr>
            <a:spAutoFit/>
          </a:bodyPr>
          <a:lstStyle/>
          <a:p>
            <a:pPr algn="just">
              <a:lnSpc>
                <a:spcPct val="150000"/>
              </a:lnSpc>
              <a:spcAft>
                <a:spcPts val="0"/>
              </a:spcAft>
              <a:tabLst>
                <a:tab pos="2250440" algn="l"/>
              </a:tabLst>
            </a:pPr>
            <a:r>
              <a:rPr lang="zh-CN" altLang="zh-CN" sz="2800" b="1" kern="100" dirty="0">
                <a:solidFill>
                  <a:srgbClr val="0000FF"/>
                </a:solidFill>
                <a:latin typeface="Times New Roman"/>
                <a:cs typeface="Times New Roman"/>
              </a:rPr>
              <a:t>答案</a:t>
            </a:r>
            <a:r>
              <a:rPr lang="zh-CN" altLang="zh-CN" sz="2800" kern="100" dirty="0">
                <a:latin typeface="Times New Roman"/>
                <a:ea typeface="华文细黑"/>
                <a:cs typeface="Times New Roman"/>
              </a:rPr>
              <a:t>　</a:t>
            </a:r>
            <a:r>
              <a:rPr lang="en-US" altLang="zh-CN" sz="2800" kern="100" dirty="0">
                <a:solidFill>
                  <a:schemeClr val="accent6">
                    <a:lumMod val="75000"/>
                  </a:schemeClr>
                </a:solidFill>
                <a:latin typeface="Times New Roman"/>
                <a:ea typeface="华文细黑"/>
                <a:cs typeface="Courier New"/>
              </a:rPr>
              <a:t>(1)</a:t>
            </a:r>
            <a:r>
              <a:rPr lang="zh-CN" altLang="zh-CN" sz="2800" kern="100" dirty="0">
                <a:solidFill>
                  <a:schemeClr val="accent6">
                    <a:lumMod val="75000"/>
                  </a:schemeClr>
                </a:solidFill>
                <a:latin typeface="Times New Roman"/>
                <a:ea typeface="华文细黑"/>
                <a:cs typeface="Times New Roman"/>
              </a:rPr>
              <a:t>有气泡逸出，澄清石灰水变浑浊　</a:t>
            </a:r>
            <a:r>
              <a:rPr lang="en-US" altLang="zh-CN" sz="2800" kern="100" dirty="0">
                <a:solidFill>
                  <a:schemeClr val="accent6">
                    <a:lumMod val="75000"/>
                  </a:schemeClr>
                </a:solidFill>
                <a:latin typeface="Times New Roman"/>
                <a:ea typeface="华文细黑"/>
                <a:cs typeface="Courier New"/>
              </a:rPr>
              <a:t>CO</a:t>
            </a:r>
            <a:r>
              <a:rPr lang="en-US" altLang="zh-CN" sz="2800" kern="100" baseline="-250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　冷凝</a:t>
            </a:r>
            <a:r>
              <a:rPr lang="en-US" altLang="zh-CN" sz="2800" kern="100" dirty="0">
                <a:solidFill>
                  <a:schemeClr val="accent6">
                    <a:lumMod val="75000"/>
                  </a:schemeClr>
                </a:solidFill>
                <a:latin typeface="Times New Roman"/>
                <a:ea typeface="华文细黑"/>
                <a:cs typeface="Courier New"/>
              </a:rPr>
              <a:t>(</a:t>
            </a:r>
            <a:r>
              <a:rPr lang="zh-CN" altLang="zh-CN" sz="2800" kern="100" dirty="0">
                <a:solidFill>
                  <a:schemeClr val="accent6">
                    <a:lumMod val="75000"/>
                  </a:schemeClr>
                </a:solidFill>
                <a:latin typeface="Times New Roman"/>
                <a:ea typeface="华文细黑"/>
                <a:cs typeface="Times New Roman"/>
              </a:rPr>
              <a:t>水蒸气、草酸等</a:t>
            </a:r>
            <a:r>
              <a:rPr lang="en-US" altLang="zh-CN" sz="2800" kern="100" dirty="0">
                <a:solidFill>
                  <a:schemeClr val="accent6">
                    <a:lumMod val="75000"/>
                  </a:schemeClr>
                </a:solidFill>
                <a:latin typeface="Times New Roman"/>
                <a:ea typeface="华文细黑"/>
                <a:cs typeface="Courier New"/>
              </a:rPr>
              <a:t>) </a:t>
            </a:r>
            <a:r>
              <a:rPr lang="zh-CN" altLang="zh-CN" sz="2800" kern="100" dirty="0">
                <a:solidFill>
                  <a:schemeClr val="accent6">
                    <a:lumMod val="75000"/>
                  </a:schemeClr>
                </a:solidFill>
                <a:latin typeface="Times New Roman"/>
                <a:ea typeface="华文细黑"/>
                <a:cs typeface="Times New Roman"/>
              </a:rPr>
              <a:t>，防止草酸进入装置</a:t>
            </a:r>
            <a:r>
              <a:rPr lang="en-US" altLang="zh-CN" sz="2800" kern="100" dirty="0">
                <a:solidFill>
                  <a:schemeClr val="accent6">
                    <a:lumMod val="75000"/>
                  </a:schemeClr>
                </a:solidFill>
                <a:latin typeface="Times New Roman"/>
                <a:ea typeface="华文细黑"/>
                <a:cs typeface="Courier New"/>
              </a:rPr>
              <a:t>C</a:t>
            </a:r>
            <a:r>
              <a:rPr lang="zh-CN" altLang="zh-CN" sz="2800" kern="100" dirty="0">
                <a:solidFill>
                  <a:schemeClr val="accent6">
                    <a:lumMod val="75000"/>
                  </a:schemeClr>
                </a:solidFill>
                <a:latin typeface="Times New Roman"/>
                <a:ea typeface="华文细黑"/>
                <a:cs typeface="Times New Roman"/>
              </a:rPr>
              <a:t>反应生成沉淀，干扰</a:t>
            </a:r>
            <a:r>
              <a:rPr lang="en-US" altLang="zh-CN" sz="2800" kern="100" dirty="0">
                <a:solidFill>
                  <a:schemeClr val="accent6">
                    <a:lumMod val="75000"/>
                  </a:schemeClr>
                </a:solidFill>
                <a:latin typeface="Times New Roman"/>
                <a:ea typeface="华文细黑"/>
                <a:cs typeface="Courier New"/>
              </a:rPr>
              <a:t>CO</a:t>
            </a:r>
            <a:r>
              <a:rPr lang="en-US" altLang="zh-CN" sz="2800" kern="100" baseline="-250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的检验</a:t>
            </a:r>
            <a:endParaRPr lang="zh-CN" altLang="zh-CN" sz="2800" kern="100" dirty="0">
              <a:solidFill>
                <a:schemeClr val="accent6">
                  <a:lumMod val="75000"/>
                </a:schemeClr>
              </a:solidFill>
              <a:latin typeface="宋体"/>
              <a:cs typeface="Courier New"/>
            </a:endParaRPr>
          </a:p>
          <a:p>
            <a:pPr algn="just">
              <a:lnSpc>
                <a:spcPct val="150000"/>
              </a:lnSpc>
              <a:spcAft>
                <a:spcPts val="0"/>
              </a:spcAft>
              <a:tabLst>
                <a:tab pos="2250440" algn="l"/>
              </a:tabLst>
            </a:pPr>
            <a:r>
              <a:rPr lang="en-US" altLang="zh-CN" sz="2800" kern="1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宋体"/>
                <a:ea typeface="华文细黑"/>
                <a:cs typeface="Times New Roman"/>
              </a:rPr>
              <a:t>①</a:t>
            </a:r>
            <a:r>
              <a:rPr lang="en-US" altLang="zh-CN" sz="2800" kern="100" dirty="0">
                <a:solidFill>
                  <a:schemeClr val="accent6">
                    <a:lumMod val="75000"/>
                  </a:schemeClr>
                </a:solidFill>
                <a:latin typeface="Times New Roman"/>
                <a:ea typeface="华文细黑"/>
                <a:cs typeface="Courier New"/>
              </a:rPr>
              <a:t>F</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D</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G</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H</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D</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I</a:t>
            </a:r>
            <a:r>
              <a:rPr lang="zh-CN" altLang="zh-CN" sz="2800" kern="100" dirty="0">
                <a:solidFill>
                  <a:schemeClr val="accent6">
                    <a:lumMod val="75000"/>
                  </a:schemeClr>
                </a:solidFill>
                <a:latin typeface="Times New Roman"/>
                <a:ea typeface="华文细黑"/>
                <a:cs typeface="Times New Roman"/>
              </a:rPr>
              <a:t>　</a:t>
            </a:r>
            <a:r>
              <a:rPr lang="en-US" altLang="zh-CN" sz="2800" kern="100" dirty="0" err="1">
                <a:solidFill>
                  <a:schemeClr val="accent6">
                    <a:lumMod val="75000"/>
                  </a:schemeClr>
                </a:solidFill>
                <a:latin typeface="Times New Roman"/>
                <a:ea typeface="华文细黑"/>
                <a:cs typeface="Courier New"/>
              </a:rPr>
              <a:t>CuO</a:t>
            </a:r>
            <a:r>
              <a:rPr lang="en-US" altLang="zh-CN" sz="2800" kern="100" dirty="0">
                <a:solidFill>
                  <a:schemeClr val="accent6">
                    <a:lumMod val="75000"/>
                  </a:schemeClr>
                </a:solidFill>
                <a:latin typeface="Times New Roman"/>
                <a:ea typeface="华文细黑"/>
                <a:cs typeface="Courier New"/>
              </a:rPr>
              <a:t>(</a:t>
            </a:r>
            <a:r>
              <a:rPr lang="zh-CN" altLang="zh-CN" sz="2800" kern="100" dirty="0">
                <a:solidFill>
                  <a:schemeClr val="accent6">
                    <a:lumMod val="75000"/>
                  </a:schemeClr>
                </a:solidFill>
                <a:latin typeface="Times New Roman"/>
                <a:ea typeface="华文细黑"/>
                <a:cs typeface="Times New Roman"/>
              </a:rPr>
              <a:t>或氧化铜</a:t>
            </a:r>
            <a:r>
              <a:rPr lang="en-US" altLang="zh-CN" sz="2800" kern="100" dirty="0">
                <a:solidFill>
                  <a:schemeClr val="accent6">
                    <a:lumMod val="75000"/>
                  </a:schemeClr>
                </a:solidFill>
                <a:latin typeface="Times New Roman"/>
                <a:ea typeface="华文细黑"/>
                <a:cs typeface="Courier New"/>
              </a:rPr>
              <a:t>) </a:t>
            </a:r>
            <a:endParaRPr lang="zh-CN" altLang="zh-CN" sz="2800" kern="100" dirty="0">
              <a:solidFill>
                <a:schemeClr val="accent6">
                  <a:lumMod val="75000"/>
                </a:schemeClr>
              </a:solidFill>
              <a:latin typeface="宋体"/>
              <a:cs typeface="Courier New"/>
            </a:endParaRPr>
          </a:p>
          <a:p>
            <a:pPr algn="just">
              <a:lnSpc>
                <a:spcPct val="150000"/>
              </a:lnSpc>
            </a:pPr>
            <a:r>
              <a:rPr lang="en-US" altLang="zh-CN" sz="2800" kern="100" dirty="0" smtClean="0">
                <a:solidFill>
                  <a:schemeClr val="accent6">
                    <a:lumMod val="75000"/>
                  </a:schemeClr>
                </a:solidFill>
                <a:latin typeface="宋体"/>
                <a:ea typeface="华文细黑"/>
                <a:cs typeface="Times New Roman"/>
              </a:rPr>
              <a:t>②</a:t>
            </a:r>
            <a:r>
              <a:rPr lang="zh-CN" altLang="zh-CN" sz="2800" kern="100" dirty="0">
                <a:solidFill>
                  <a:schemeClr val="accent6">
                    <a:lumMod val="75000"/>
                  </a:schemeClr>
                </a:solidFill>
                <a:latin typeface="Times New Roman"/>
                <a:ea typeface="华文细黑"/>
                <a:cs typeface="Times New Roman"/>
              </a:rPr>
              <a:t>前面</a:t>
            </a:r>
            <a:r>
              <a:rPr lang="en-US" altLang="zh-CN" sz="2800" kern="100" dirty="0">
                <a:solidFill>
                  <a:schemeClr val="accent6">
                    <a:lumMod val="75000"/>
                  </a:schemeClr>
                </a:solidFill>
                <a:latin typeface="Times New Roman"/>
                <a:ea typeface="华文细黑"/>
              </a:rPr>
              <a:t>D</a:t>
            </a:r>
            <a:r>
              <a:rPr lang="zh-CN" altLang="zh-CN" sz="2800" kern="100" dirty="0">
                <a:solidFill>
                  <a:schemeClr val="accent6">
                    <a:lumMod val="75000"/>
                  </a:schemeClr>
                </a:solidFill>
                <a:latin typeface="Times New Roman"/>
                <a:ea typeface="华文细黑"/>
                <a:cs typeface="Times New Roman"/>
              </a:rPr>
              <a:t>中澄清石灰水无现象，</a:t>
            </a:r>
            <a:r>
              <a:rPr lang="en-US" altLang="zh-CN" sz="2800" kern="100" dirty="0">
                <a:solidFill>
                  <a:schemeClr val="accent6">
                    <a:lumMod val="75000"/>
                  </a:schemeClr>
                </a:solidFill>
                <a:latin typeface="Times New Roman"/>
                <a:ea typeface="华文细黑"/>
              </a:rPr>
              <a:t>H</a:t>
            </a:r>
            <a:r>
              <a:rPr lang="zh-CN" altLang="zh-CN" sz="2800" kern="100" dirty="0">
                <a:solidFill>
                  <a:schemeClr val="accent6">
                    <a:lumMod val="75000"/>
                  </a:schemeClr>
                </a:solidFill>
                <a:latin typeface="Times New Roman"/>
                <a:ea typeface="华文细黑"/>
                <a:cs typeface="Times New Roman"/>
              </a:rPr>
              <a:t>中黑色粉末变红色，其后面的</a:t>
            </a:r>
            <a:r>
              <a:rPr lang="en-US" altLang="zh-CN" sz="2800" kern="100" dirty="0">
                <a:solidFill>
                  <a:schemeClr val="accent6">
                    <a:lumMod val="75000"/>
                  </a:schemeClr>
                </a:solidFill>
                <a:latin typeface="Times New Roman"/>
                <a:ea typeface="华文细黑"/>
              </a:rPr>
              <a:t>D</a:t>
            </a:r>
            <a:r>
              <a:rPr lang="zh-CN" altLang="zh-CN" sz="2800" kern="100" dirty="0">
                <a:solidFill>
                  <a:schemeClr val="accent6">
                    <a:lumMod val="75000"/>
                  </a:schemeClr>
                </a:solidFill>
                <a:latin typeface="Times New Roman"/>
                <a:ea typeface="华文细黑"/>
                <a:cs typeface="Times New Roman"/>
              </a:rPr>
              <a:t>中澄清石灰水变</a:t>
            </a:r>
            <a:r>
              <a:rPr lang="zh-CN" altLang="zh-CN" sz="2800" kern="100" dirty="0" smtClean="0">
                <a:solidFill>
                  <a:schemeClr val="accent6">
                    <a:lumMod val="75000"/>
                  </a:schemeClr>
                </a:solidFill>
                <a:latin typeface="Times New Roman"/>
                <a:ea typeface="华文细黑"/>
                <a:cs typeface="Times New Roman"/>
              </a:rPr>
              <a:t>浑浊</a:t>
            </a:r>
            <a:r>
              <a:rPr lang="en-US" altLang="zh-CN" sz="2800" kern="100" dirty="0" smtClean="0">
                <a:solidFill>
                  <a:schemeClr val="accent6">
                    <a:lumMod val="75000"/>
                  </a:schemeClr>
                </a:solidFill>
                <a:latin typeface="Times New Roman"/>
                <a:ea typeface="华文细黑"/>
                <a:cs typeface="Times New Roman"/>
              </a:rPr>
              <a:t> </a:t>
            </a:r>
            <a:endParaRPr lang="zh-CN" altLang="en-US" sz="2800" dirty="0">
              <a:solidFill>
                <a:schemeClr val="accent6">
                  <a:lumMod val="75000"/>
                </a:schemeClr>
              </a:solidFill>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a:hlinkClick r:id="rId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6" name="Rectangle 21">
            <a:hlinkClick r:id="rId3" action="ppaction://hlinksldjump"/>
          </p:cNvPr>
          <p:cNvSpPr>
            <a:spLocks noChangeArrowheads="1"/>
          </p:cNvSpPr>
          <p:nvPr/>
        </p:nvSpPr>
        <p:spPr bwMode="auto">
          <a:xfrm>
            <a:off x="1016891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4" action="ppaction://hlinksldjump"/>
          </p:cNvPr>
          <p:cNvSpPr>
            <a:spLocks noChangeArrowheads="1"/>
          </p:cNvSpPr>
          <p:nvPr/>
        </p:nvSpPr>
        <p:spPr bwMode="auto">
          <a:xfrm>
            <a:off x="1067108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5" action="ppaction://hlinksldjump"/>
          </p:cNvPr>
          <p:cNvSpPr>
            <a:spLocks noChangeArrowheads="1"/>
          </p:cNvSpPr>
          <p:nvPr/>
        </p:nvSpPr>
        <p:spPr bwMode="auto">
          <a:xfrm>
            <a:off x="1114912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6" action="ppaction://hlinksldjump"/>
          </p:cNvPr>
          <p:cNvSpPr>
            <a:spLocks noChangeArrowheads="1"/>
          </p:cNvSpPr>
          <p:nvPr/>
        </p:nvSpPr>
        <p:spPr bwMode="auto">
          <a:xfrm>
            <a:off x="1160301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495176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750"/>
                                        <p:tgtEl>
                                          <p:spTgt spid="7">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blinds(horizontal)">
                                      <p:cBhvr>
                                        <p:cTn id="11" dur="750"/>
                                        <p:tgtEl>
                                          <p:spTgt spid="7">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blinds(horizontal)">
                                      <p:cBhvr>
                                        <p:cTn id="15" dur="7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11" name="文本框 1"/>
          <p:cNvSpPr txBox="1"/>
          <p:nvPr/>
        </p:nvSpPr>
        <p:spPr>
          <a:xfrm>
            <a:off x="478582" y="2566618"/>
            <a:ext cx="11305256" cy="1237262"/>
          </a:xfrm>
          <a:prstGeom prst="rect">
            <a:avLst/>
          </a:prstGeom>
          <a:noFill/>
        </p:spPr>
        <p:txBody>
          <a:bodyPr wrap="square" rtlCol="0" anchor="ctr">
            <a:spAutoFit/>
          </a:bodyPr>
          <a:lstStyle/>
          <a:p>
            <a:pPr>
              <a:lnSpc>
                <a:spcPct val="120000"/>
              </a:lnSpc>
              <a:defRPr/>
            </a:pPr>
            <a:r>
              <a:rPr lang="zh-CN" altLang="en-US" sz="6200" b="1" dirty="0">
                <a:solidFill>
                  <a:schemeClr val="bg1"/>
                </a:solidFill>
                <a:latin typeface="+mj-ea"/>
                <a:ea typeface="+mj-ea"/>
              </a:rPr>
              <a:t>热点一　</a:t>
            </a:r>
            <a:r>
              <a:rPr lang="zh-CN" altLang="en-US" sz="6200" b="1" dirty="0" smtClean="0">
                <a:solidFill>
                  <a:schemeClr val="bg1"/>
                </a:solidFill>
                <a:latin typeface="+mj-ea"/>
                <a:ea typeface="+mj-ea"/>
              </a:rPr>
              <a:t>物质</a:t>
            </a:r>
            <a:r>
              <a:rPr lang="zh-CN" altLang="en-US" sz="6200" b="1" dirty="0">
                <a:solidFill>
                  <a:schemeClr val="bg1"/>
                </a:solidFill>
                <a:latin typeface="+mj-ea"/>
                <a:ea typeface="+mj-ea"/>
              </a:rPr>
              <a:t>性质的验证与探究</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98598"/>
            <a:ext cx="12190413" cy="695818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11" name="文本框 1"/>
          <p:cNvSpPr txBox="1"/>
          <p:nvPr/>
        </p:nvSpPr>
        <p:spPr>
          <a:xfrm>
            <a:off x="262558" y="1915833"/>
            <a:ext cx="11732699" cy="2214452"/>
          </a:xfrm>
          <a:prstGeom prst="rect">
            <a:avLst/>
          </a:prstGeom>
          <a:noFill/>
        </p:spPr>
        <p:txBody>
          <a:bodyPr wrap="none" rtlCol="0" anchor="ctr">
            <a:spAutoFit/>
          </a:bodyPr>
          <a:lstStyle/>
          <a:p>
            <a:pPr>
              <a:lnSpc>
                <a:spcPct val="120000"/>
              </a:lnSpc>
              <a:defRPr/>
            </a:pPr>
            <a:r>
              <a:rPr lang="zh-CN" altLang="en-US" sz="6000" b="1" dirty="0">
                <a:solidFill>
                  <a:schemeClr val="bg1"/>
                </a:solidFill>
                <a:latin typeface="+mj-ea"/>
                <a:ea typeface="+mj-ea"/>
              </a:rPr>
              <a:t>热点二　</a:t>
            </a:r>
            <a:r>
              <a:rPr lang="zh-CN" altLang="en-US" sz="6000" b="1" dirty="0" smtClean="0">
                <a:solidFill>
                  <a:schemeClr val="bg1"/>
                </a:solidFill>
                <a:latin typeface="+mj-ea"/>
                <a:ea typeface="+mj-ea"/>
              </a:rPr>
              <a:t>以</a:t>
            </a:r>
            <a:r>
              <a:rPr lang="zh-CN" altLang="en-US" sz="6000" b="1" dirty="0">
                <a:solidFill>
                  <a:schemeClr val="bg1"/>
                </a:solidFill>
                <a:latin typeface="宋体" pitchFamily="2" charset="-122"/>
                <a:ea typeface="宋体" pitchFamily="2" charset="-122"/>
              </a:rPr>
              <a:t>“</a:t>
            </a:r>
            <a:r>
              <a:rPr lang="zh-CN" altLang="en-US" sz="6000" b="1" dirty="0">
                <a:solidFill>
                  <a:schemeClr val="bg1"/>
                </a:solidFill>
                <a:latin typeface="+mj-ea"/>
                <a:ea typeface="+mj-ea"/>
              </a:rPr>
              <a:t>气体制备</a:t>
            </a:r>
            <a:r>
              <a:rPr lang="zh-CN" altLang="en-US" sz="6000" b="1" dirty="0">
                <a:solidFill>
                  <a:schemeClr val="bg1"/>
                </a:solidFill>
                <a:latin typeface="宋体" pitchFamily="2" charset="-122"/>
                <a:ea typeface="宋体" pitchFamily="2" charset="-122"/>
              </a:rPr>
              <a:t>”</a:t>
            </a:r>
            <a:r>
              <a:rPr lang="zh-CN" altLang="en-US" sz="6000" b="1" dirty="0">
                <a:solidFill>
                  <a:schemeClr val="bg1"/>
                </a:solidFill>
                <a:latin typeface="+mj-ea"/>
                <a:ea typeface="+mj-ea"/>
              </a:rPr>
              <a:t>为纽带</a:t>
            </a:r>
            <a:r>
              <a:rPr lang="zh-CN" altLang="en-US" sz="6000" b="1" dirty="0" smtClean="0">
                <a:solidFill>
                  <a:schemeClr val="bg1"/>
                </a:solidFill>
                <a:latin typeface="+mj-ea"/>
                <a:ea typeface="+mj-ea"/>
              </a:rPr>
              <a:t>的</a:t>
            </a:r>
            <a:endParaRPr lang="en-US" altLang="zh-CN" sz="6000" b="1" dirty="0" smtClean="0">
              <a:solidFill>
                <a:schemeClr val="bg1"/>
              </a:solidFill>
              <a:latin typeface="+mj-ea"/>
              <a:ea typeface="+mj-ea"/>
            </a:endParaRPr>
          </a:p>
          <a:p>
            <a:pPr>
              <a:lnSpc>
                <a:spcPct val="120000"/>
              </a:lnSpc>
              <a:defRPr/>
            </a:pPr>
            <a:r>
              <a:rPr lang="en-US" altLang="zh-CN" sz="6000" b="1" dirty="0">
                <a:solidFill>
                  <a:schemeClr val="bg1"/>
                </a:solidFill>
                <a:latin typeface="+mj-ea"/>
                <a:ea typeface="+mj-ea"/>
              </a:rPr>
              <a:t> </a:t>
            </a:r>
            <a:r>
              <a:rPr lang="en-US" altLang="zh-CN" sz="6000" b="1" dirty="0" smtClean="0">
                <a:solidFill>
                  <a:schemeClr val="bg1"/>
                </a:solidFill>
                <a:latin typeface="+mj-ea"/>
                <a:ea typeface="+mj-ea"/>
              </a:rPr>
              <a:t>            </a:t>
            </a:r>
            <a:r>
              <a:rPr lang="zh-CN" altLang="en-US" sz="6000" b="1" dirty="0" smtClean="0">
                <a:solidFill>
                  <a:schemeClr val="bg1"/>
                </a:solidFill>
                <a:latin typeface="+mj-ea"/>
                <a:ea typeface="+mj-ea"/>
              </a:rPr>
              <a:t>综合</a:t>
            </a:r>
            <a:r>
              <a:rPr lang="zh-CN" altLang="en-US" sz="6000" b="1" dirty="0">
                <a:solidFill>
                  <a:schemeClr val="bg1"/>
                </a:solidFill>
                <a:latin typeface="+mj-ea"/>
                <a:ea typeface="+mj-ea"/>
              </a:rPr>
              <a:t>实验探究</a:t>
            </a:r>
          </a:p>
        </p:txBody>
      </p:sp>
    </p:spTree>
    <p:extLst>
      <p:ext uri="{BB962C8B-B14F-4D97-AF65-F5344CB8AC3E}">
        <p14:creationId xmlns:p14="http://schemas.microsoft.com/office/powerpoint/2010/main" val="3681481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06480" y="1197546"/>
            <a:ext cx="2608406" cy="656846"/>
          </a:xfrm>
          <a:prstGeom prst="rect">
            <a:avLst/>
          </a:prstGeom>
        </p:spPr>
        <p:txBody>
          <a:bodyPr wrap="none">
            <a:spAutoFit/>
          </a:bodyPr>
          <a:lstStyle/>
          <a:p>
            <a:pPr algn="just">
              <a:lnSpc>
                <a:spcPct val="150000"/>
              </a:lnSpc>
              <a:spcAft>
                <a:spcPts val="0"/>
              </a:spcAft>
            </a:pPr>
            <a:r>
              <a:rPr lang="en-US" altLang="zh-CN" sz="2800" kern="100">
                <a:latin typeface="Times New Roman"/>
                <a:ea typeface="华文细黑"/>
                <a:cs typeface="Courier New"/>
              </a:rPr>
              <a:t>1.</a:t>
            </a:r>
            <a:r>
              <a:rPr lang="zh-CN" altLang="zh-CN" sz="2800" kern="100" dirty="0">
                <a:latin typeface="Times New Roman"/>
                <a:ea typeface="华文细黑"/>
                <a:cs typeface="Times New Roman"/>
              </a:rPr>
              <a:t>物质制备流程</a:t>
            </a:r>
            <a:endParaRPr lang="zh-CN" altLang="zh-CN" sz="2800" kern="100" dirty="0">
              <a:effectLst/>
              <a:latin typeface="宋体"/>
              <a:cs typeface="Courier New"/>
            </a:endParaRPr>
          </a:p>
        </p:txBody>
      </p:sp>
      <p:pic>
        <p:nvPicPr>
          <p:cNvPr id="8" name="Picture 2" descr="HX6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662" y="2133650"/>
            <a:ext cx="9094881" cy="247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694606" y="4500710"/>
            <a:ext cx="6092825" cy="1953420"/>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2.</a:t>
            </a:r>
            <a:r>
              <a:rPr lang="zh-CN" altLang="zh-CN" sz="2800" kern="100" dirty="0">
                <a:latin typeface="Times New Roman"/>
                <a:ea typeface="华文细黑"/>
                <a:cs typeface="Times New Roman"/>
              </a:rPr>
              <a:t>操作先后流程</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装配仪器时：先下后上，先左后右。</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(2)</a:t>
            </a:r>
            <a:r>
              <a:rPr lang="zh-CN" altLang="zh-CN" sz="2800" kern="100" dirty="0">
                <a:latin typeface="Times New Roman"/>
                <a:ea typeface="华文细黑"/>
                <a:cs typeface="Times New Roman"/>
              </a:rPr>
              <a:t>加入试剂时：先固后液。</a:t>
            </a:r>
            <a:endParaRPr lang="zh-CN" altLang="en-US" sz="2800" dirty="0"/>
          </a:p>
        </p:txBody>
      </p:sp>
      <p:sp>
        <p:nvSpPr>
          <p:cNvPr id="10" name="矩形 9"/>
          <p:cNvSpPr/>
          <p:nvPr/>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11" name="组合 10"/>
          <p:cNvGrpSpPr/>
          <p:nvPr/>
        </p:nvGrpSpPr>
        <p:grpSpPr>
          <a:xfrm>
            <a:off x="1" y="-2"/>
            <a:ext cx="1836949" cy="634848"/>
            <a:chOff x="0" y="-2"/>
            <a:chExt cx="1377891" cy="634701"/>
          </a:xfrm>
          <a:solidFill>
            <a:srgbClr val="FFC000"/>
          </a:solidFill>
        </p:grpSpPr>
        <p:sp>
          <p:nvSpPr>
            <p:cNvPr id="12" name="矩形 11"/>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3" name="直角三角形 12"/>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4" name="矩形 13"/>
          <p:cNvSpPr/>
          <p:nvPr/>
        </p:nvSpPr>
        <p:spPr>
          <a:xfrm>
            <a:off x="1774726" y="36707"/>
            <a:ext cx="1826141" cy="584775"/>
          </a:xfrm>
          <a:prstGeom prst="rect">
            <a:avLst/>
          </a:prstGeom>
        </p:spPr>
        <p:txBody>
          <a:bodyPr wrap="none">
            <a:spAutoFit/>
          </a:bodyPr>
          <a:lstStyle/>
          <a:p>
            <a:pPr>
              <a:defRPr/>
            </a:pPr>
            <a:r>
              <a:rPr lang="zh-CN" altLang="en-US" sz="3200" b="1" dirty="0">
                <a:solidFill>
                  <a:schemeClr val="bg1"/>
                </a:solidFill>
                <a:latin typeface="+mj-ea"/>
                <a:ea typeface="+mj-ea"/>
              </a:rPr>
              <a:t>思维流程</a:t>
            </a:r>
          </a:p>
        </p:txBody>
      </p:sp>
      <p:sp>
        <p:nvSpPr>
          <p:cNvPr id="15" name="文本框 39"/>
          <p:cNvSpPr txBox="1"/>
          <p:nvPr/>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5751669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7314" y="765498"/>
            <a:ext cx="11688154" cy="5185074"/>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实验开始时：先检查装置气密性，再加药品，然后点酒精灯。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净化气体时：一般先除去有毒、有刺激性气味的气体，后除去无毒、无味的气体，最后除水蒸气。</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防倒吸实验：往往是最后停止加热或停止通气。</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(6)</a:t>
            </a:r>
            <a:r>
              <a:rPr lang="zh-CN" altLang="zh-CN" sz="2800" kern="100" dirty="0">
                <a:latin typeface="Times New Roman"/>
                <a:ea typeface="华文细黑"/>
                <a:cs typeface="Times New Roman"/>
              </a:rPr>
              <a:t>防氧化实验：往往是最后停止通气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有气体参与实验中应注意的事项</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爆炸：可燃性气体的点燃、不纯气体受热、气体导管堵塞导致。</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(2)</a:t>
            </a:r>
            <a:r>
              <a:rPr lang="zh-CN" altLang="zh-CN" sz="2800" kern="100" dirty="0">
                <a:latin typeface="Times New Roman"/>
                <a:ea typeface="华文细黑"/>
                <a:cs typeface="Times New Roman"/>
              </a:rPr>
              <a:t>炸裂：玻璃仪器的骤冷骤热、受热不均等导致。</a:t>
            </a:r>
            <a:endParaRPr lang="zh-CN" altLang="en-US" sz="2800" dirty="0"/>
          </a:p>
        </p:txBody>
      </p:sp>
    </p:spTree>
    <p:extLst>
      <p:ext uri="{BB962C8B-B14F-4D97-AF65-F5344CB8AC3E}">
        <p14:creationId xmlns:p14="http://schemas.microsoft.com/office/powerpoint/2010/main" val="13835770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6229" y="1197546"/>
            <a:ext cx="11524005" cy="3216180"/>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(3)</a:t>
            </a:r>
            <a:r>
              <a:rPr lang="zh-CN" altLang="zh-CN" sz="2800" kern="100" dirty="0">
                <a:latin typeface="Times New Roman"/>
                <a:ea typeface="华文细黑"/>
                <a:cs typeface="Times New Roman"/>
              </a:rPr>
              <a:t>倒吸：气体在用液体吸收或与液态试剂反应时，由于极易溶解或反应导致。</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堵塞：生成的蒸气易凝结、生成气体的同时产生粉尘等导致。</a:t>
            </a:r>
            <a:endParaRPr lang="zh-CN" altLang="zh-CN" sz="2800" kern="100" dirty="0">
              <a:latin typeface="宋体"/>
              <a:cs typeface="Courier New"/>
            </a:endParaRPr>
          </a:p>
          <a:p>
            <a:pPr algn="just">
              <a:lnSpc>
                <a:spcPct val="150000"/>
              </a:lnSpc>
            </a:pPr>
            <a:r>
              <a:rPr lang="en-US" altLang="zh-CN" sz="2800" kern="100" dirty="0">
                <a:latin typeface="Times New Roman"/>
                <a:ea typeface="华文细黑"/>
              </a:rPr>
              <a:t>(5)</a:t>
            </a:r>
            <a:r>
              <a:rPr lang="zh-CN" altLang="zh-CN" sz="2800" kern="100" dirty="0">
                <a:latin typeface="Times New Roman"/>
                <a:ea typeface="华文细黑"/>
                <a:cs typeface="Times New Roman"/>
              </a:rPr>
              <a:t>空气污染：生成的气体有毒，缺少尾气处理措施或措施不当导致。</a:t>
            </a:r>
            <a:endParaRPr lang="zh-CN" altLang="en-US" sz="2800" dirty="0"/>
          </a:p>
        </p:txBody>
      </p:sp>
    </p:spTree>
    <p:extLst>
      <p:ext uri="{BB962C8B-B14F-4D97-AF65-F5344CB8AC3E}">
        <p14:creationId xmlns:p14="http://schemas.microsoft.com/office/powerpoint/2010/main" val="28400270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05001" y="981522"/>
            <a:ext cx="11388152" cy="133393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smtClean="0">
                <a:latin typeface="Times New Roman"/>
                <a:ea typeface="华文细黑"/>
              </a:rPr>
              <a:t>1</a:t>
            </a:r>
            <a:r>
              <a:rPr lang="en-US" altLang="zh-CN" sz="2800" kern="100" dirty="0">
                <a:latin typeface="Times New Roman"/>
                <a:ea typeface="华文细黑"/>
              </a:rPr>
              <a:t>.</a:t>
            </a:r>
            <a:r>
              <a:rPr lang="zh-CN" altLang="zh-CN" sz="2800" kern="100" dirty="0">
                <a:latin typeface="Times New Roman"/>
                <a:ea typeface="华文细黑"/>
                <a:cs typeface="Times New Roman"/>
              </a:rPr>
              <a:t>实验室用贝壳与稀盐酸反应制备并收集</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气体，下列装置中合理的是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solidFill>
                <a:prstClr val="black"/>
              </a:solidFill>
              <a:latin typeface="宋体"/>
              <a:cs typeface="Courier New"/>
            </a:endParaRPr>
          </a:p>
        </p:txBody>
      </p:sp>
      <p:pic>
        <p:nvPicPr>
          <p:cNvPr id="214018" name="Picture 2" descr="HX66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42537" y="1989634"/>
            <a:ext cx="6172949" cy="2201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19" name="Picture 3" descr="HX66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4824" y="4296268"/>
            <a:ext cx="6234678" cy="2055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9" name="组合 8"/>
          <p:cNvGrpSpPr/>
          <p:nvPr/>
        </p:nvGrpSpPr>
        <p:grpSpPr>
          <a:xfrm>
            <a:off x="1" y="-2"/>
            <a:ext cx="1836949" cy="634848"/>
            <a:chOff x="0" y="-2"/>
            <a:chExt cx="1377891" cy="634701"/>
          </a:xfrm>
          <a:solidFill>
            <a:srgbClr val="FFC000"/>
          </a:solidFill>
        </p:grpSpPr>
        <p:sp>
          <p:nvSpPr>
            <p:cNvPr id="10" name="矩形 9"/>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3" name="直角三角形 12"/>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4" name="矩形 13"/>
          <p:cNvSpPr/>
          <p:nvPr/>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15" name="文本框 39"/>
          <p:cNvSpPr txBox="1"/>
          <p:nvPr/>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a:hlinkClick r:id="rId4"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8" name="Rectangle 21">
            <a:hlinkClick r:id="rId5" action="ppaction://hlinksldjump"/>
          </p:cNvPr>
          <p:cNvSpPr>
            <a:spLocks noChangeArrowheads="1"/>
          </p:cNvSpPr>
          <p:nvPr/>
        </p:nvSpPr>
        <p:spPr bwMode="auto">
          <a:xfrm>
            <a:off x="9767614" y="121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6" action="ppaction://hlinksldjump"/>
          </p:cNvPr>
          <p:cNvSpPr>
            <a:spLocks noChangeArrowheads="1"/>
          </p:cNvSpPr>
          <p:nvPr/>
        </p:nvSpPr>
        <p:spPr bwMode="auto">
          <a:xfrm>
            <a:off x="10252364" y="443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7" action="ppaction://hlinksldjump"/>
          </p:cNvPr>
          <p:cNvSpPr>
            <a:spLocks noChangeArrowheads="1"/>
          </p:cNvSpPr>
          <p:nvPr/>
        </p:nvSpPr>
        <p:spPr bwMode="auto">
          <a:xfrm>
            <a:off x="10712972" y="766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8" action="ppaction://hlinksldjump"/>
          </p:cNvPr>
          <p:cNvSpPr>
            <a:spLocks noChangeArrowheads="1"/>
          </p:cNvSpPr>
          <p:nvPr/>
        </p:nvSpPr>
        <p:spPr bwMode="auto">
          <a:xfrm>
            <a:off x="1114943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9" action="ppaction://hlinksldjump"/>
          </p:cNvPr>
          <p:cNvSpPr>
            <a:spLocks noChangeArrowheads="1"/>
          </p:cNvSpPr>
          <p:nvPr/>
        </p:nvSpPr>
        <p:spPr bwMode="auto">
          <a:xfrm>
            <a:off x="11633770" y="-2012"/>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7898420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766614" y="1773610"/>
            <a:ext cx="7372319" cy="2677656"/>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项，收集装置应长进短出</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项，气体发生装置中长颈漏斗未液封</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项，收集装置全密封，无法排气。</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kern="100" dirty="0">
                <a:latin typeface="Times New Roman"/>
                <a:ea typeface="华文细黑"/>
                <a:cs typeface="Times New Roman"/>
              </a:rPr>
              <a:t>　</a:t>
            </a:r>
            <a:r>
              <a:rPr lang="en-US" altLang="zh-CN" sz="2800" b="1" kern="100" dirty="0" smtClean="0">
                <a:solidFill>
                  <a:schemeClr val="accent6">
                    <a:lumMod val="75000"/>
                  </a:schemeClr>
                </a:solidFill>
                <a:latin typeface="Times New Roman"/>
                <a:ea typeface="华文细黑"/>
                <a:cs typeface="Courier New"/>
              </a:rPr>
              <a:t>B</a:t>
            </a:r>
            <a:r>
              <a:rPr lang="en-US" altLang="zh-CN" sz="2800" kern="100" dirty="0" smtClean="0">
                <a:solidFill>
                  <a:schemeClr val="accent6">
                    <a:lumMod val="75000"/>
                  </a:schemeClr>
                </a:solidFill>
                <a:latin typeface="Times New Roman"/>
                <a:ea typeface="华文细黑"/>
                <a:cs typeface="Courier New"/>
              </a:rPr>
              <a:t> </a:t>
            </a:r>
            <a:endParaRPr lang="zh-CN" altLang="zh-CN" sz="2800" kern="100" dirty="0">
              <a:solidFill>
                <a:schemeClr val="accent6">
                  <a:lumMod val="75000"/>
                </a:schemeClr>
              </a:solidFill>
              <a:effectLst/>
              <a:latin typeface="宋体"/>
              <a:cs typeface="Courier New"/>
            </a:endParaRPr>
          </a:p>
        </p:txBody>
      </p:sp>
      <p:sp>
        <p:nvSpPr>
          <p:cNvPr id="3" name="Rectangle 21">
            <a:hlinkClick r:id="rId2" action="ppaction://hlinksldjump"/>
          </p:cNvPr>
          <p:cNvSpPr>
            <a:spLocks noChangeArrowheads="1"/>
          </p:cNvSpPr>
          <p:nvPr/>
        </p:nvSpPr>
        <p:spPr bwMode="auto">
          <a:xfrm>
            <a:off x="9767614" y="121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252364" y="443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712972" y="766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114943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633770" y="-2012"/>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711769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89028" y="549474"/>
            <a:ext cx="11010769" cy="1949714"/>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2.</a:t>
            </a:r>
            <a:r>
              <a:rPr lang="zh-CN" altLang="zh-CN" sz="2800" kern="100" dirty="0">
                <a:latin typeface="Times New Roman"/>
                <a:ea typeface="华文细黑"/>
                <a:cs typeface="Times New Roman"/>
              </a:rPr>
              <a:t>用二氧化氯</a:t>
            </a:r>
            <a:r>
              <a:rPr lang="en-US" altLang="zh-CN" sz="2800" kern="100" dirty="0">
                <a:latin typeface="Times New Roman"/>
                <a:ea typeface="华文细黑"/>
                <a:cs typeface="Courier New"/>
              </a:rPr>
              <a:t>(ClO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可制备用途广泛的亚氯酸钠</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，实验室可用下列装置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略去部分夹持仪器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制备少量的亚氯酸钠。</a:t>
            </a:r>
            <a:endParaRPr lang="zh-CN" altLang="zh-CN" sz="2800" kern="100" dirty="0">
              <a:effectLst/>
              <a:latin typeface="宋体"/>
              <a:cs typeface="Courier New"/>
            </a:endParaRPr>
          </a:p>
        </p:txBody>
      </p:sp>
      <p:pic>
        <p:nvPicPr>
          <p:cNvPr id="209922" name="Picture 2" descr="HX676"/>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88790" y="2133650"/>
            <a:ext cx="7690792" cy="4022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1">
            <a:hlinkClick r:id="rId3" action="ppaction://hlinksldjump"/>
          </p:cNvPr>
          <p:cNvSpPr>
            <a:spLocks noChangeArrowheads="1"/>
          </p:cNvSpPr>
          <p:nvPr/>
        </p:nvSpPr>
        <p:spPr bwMode="auto">
          <a:xfrm>
            <a:off x="9767614" y="121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4" action="ppaction://hlinksldjump"/>
          </p:cNvPr>
          <p:cNvSpPr>
            <a:spLocks noChangeArrowheads="1"/>
          </p:cNvSpPr>
          <p:nvPr/>
        </p:nvSpPr>
        <p:spPr bwMode="auto">
          <a:xfrm>
            <a:off x="10252364" y="443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5" action="ppaction://hlinksldjump"/>
          </p:cNvPr>
          <p:cNvSpPr>
            <a:spLocks noChangeArrowheads="1"/>
          </p:cNvSpPr>
          <p:nvPr/>
        </p:nvSpPr>
        <p:spPr bwMode="auto">
          <a:xfrm>
            <a:off x="10712972" y="766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6" action="ppaction://hlinksldjump"/>
          </p:cNvPr>
          <p:cNvSpPr>
            <a:spLocks noChangeArrowheads="1"/>
          </p:cNvSpPr>
          <p:nvPr/>
        </p:nvSpPr>
        <p:spPr bwMode="auto">
          <a:xfrm>
            <a:off x="1114943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7" action="ppaction://hlinksldjump"/>
          </p:cNvPr>
          <p:cNvSpPr>
            <a:spLocks noChangeArrowheads="1"/>
          </p:cNvSpPr>
          <p:nvPr/>
        </p:nvSpPr>
        <p:spPr bwMode="auto">
          <a:xfrm>
            <a:off x="11633770" y="-2012"/>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2085650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400804"/>
            <a:ext cx="11409907" cy="5909310"/>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中发生反应：</a:t>
            </a:r>
            <a:r>
              <a:rPr lang="en-US" altLang="zh-CN" sz="2800" kern="100" dirty="0">
                <a:latin typeface="Times New Roman"/>
                <a:ea typeface="华文细黑"/>
                <a:cs typeface="Courier New"/>
              </a:rPr>
              <a:t>2NaClO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Ⅰ</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中发生反应：</a:t>
            </a:r>
            <a:r>
              <a:rPr lang="en-US" altLang="zh-CN" sz="2800" kern="100" dirty="0">
                <a:latin typeface="Times New Roman"/>
                <a:ea typeface="华文细黑"/>
                <a:cs typeface="Courier New"/>
              </a:rPr>
              <a:t>2ClO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2NaOH</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Ⅱ</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仪器组装完毕，关闭两个弹簧夹，打开</a:t>
            </a:r>
            <a:r>
              <a:rPr lang="en-US" altLang="zh-CN" sz="2800" kern="100" dirty="0">
                <a:latin typeface="Times New Roman"/>
                <a:ea typeface="华文细黑"/>
              </a:rPr>
              <a:t>A</a:t>
            </a:r>
            <a:r>
              <a:rPr lang="zh-CN" altLang="zh-CN" sz="2800" kern="100" dirty="0">
                <a:latin typeface="Times New Roman"/>
                <a:ea typeface="华文细黑"/>
                <a:cs typeface="Times New Roman"/>
              </a:rPr>
              <a:t>中活塞，向</a:t>
            </a:r>
            <a:r>
              <a:rPr lang="en-US" altLang="zh-CN" sz="2800" kern="100" dirty="0">
                <a:latin typeface="Times New Roman"/>
                <a:ea typeface="华文细黑"/>
              </a:rPr>
              <a:t>A</a:t>
            </a:r>
            <a:r>
              <a:rPr lang="zh-CN" altLang="zh-CN" sz="2800" kern="100" dirty="0">
                <a:latin typeface="Times New Roman"/>
                <a:ea typeface="华文细黑"/>
                <a:cs typeface="Times New Roman"/>
              </a:rPr>
              <a:t>中注入水可检验装置气密性，装置气密性良好的现象是</a:t>
            </a:r>
            <a:r>
              <a:rPr lang="en-US" altLang="zh-CN" sz="2800" kern="100" dirty="0" smtClean="0">
                <a:latin typeface="Times New Roman"/>
                <a:ea typeface="华文细黑"/>
              </a:rPr>
              <a:t>___________________________</a:t>
            </a:r>
          </a:p>
          <a:p>
            <a:pPr algn="just">
              <a:lnSpc>
                <a:spcPct val="150000"/>
              </a:lnSpc>
              <a:spcAft>
                <a:spcPts val="0"/>
              </a:spcAft>
            </a:pPr>
            <a:r>
              <a:rPr lang="en-US" altLang="zh-CN" sz="2800" kern="100" dirty="0" smtClean="0">
                <a:latin typeface="Times New Roman"/>
                <a:ea typeface="华文细黑"/>
                <a:cs typeface="Times New Roman"/>
              </a:rPr>
              <a:t>_________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实验开始时，打开</a:t>
            </a:r>
            <a:r>
              <a:rPr lang="en-US" altLang="zh-CN" sz="2800" kern="100" dirty="0">
                <a:latin typeface="Times New Roman"/>
                <a:ea typeface="华文细黑"/>
              </a:rPr>
              <a:t>A</a:t>
            </a:r>
            <a:r>
              <a:rPr lang="zh-CN" altLang="zh-CN" sz="2800" kern="100" dirty="0">
                <a:latin typeface="Times New Roman"/>
                <a:ea typeface="华文细黑"/>
                <a:cs typeface="Times New Roman"/>
              </a:rPr>
              <a:t>的活塞，两个弹簧夹的开关操作是</a:t>
            </a:r>
            <a:r>
              <a:rPr lang="en-US" altLang="zh-CN" sz="2800" kern="100" dirty="0" smtClean="0">
                <a:latin typeface="Times New Roman"/>
                <a:ea typeface="华文细黑"/>
              </a:rPr>
              <a:t>_______________</a:t>
            </a:r>
            <a:r>
              <a:rPr lang="zh-CN" altLang="zh-CN" sz="2800" kern="100" dirty="0">
                <a:latin typeface="Times New Roman"/>
                <a:ea typeface="华文细黑"/>
                <a:cs typeface="Times New Roman"/>
              </a:rPr>
              <a:t>，</a:t>
            </a:r>
            <a:r>
              <a:rPr lang="en-US" altLang="zh-CN" sz="2800" kern="100" dirty="0">
                <a:latin typeface="Times New Roman"/>
                <a:ea typeface="华文细黑"/>
              </a:rPr>
              <a:t>F</a:t>
            </a:r>
            <a:r>
              <a:rPr lang="zh-CN" altLang="zh-CN" sz="2800" kern="100" dirty="0">
                <a:latin typeface="Times New Roman"/>
                <a:ea typeface="华文细黑"/>
                <a:cs typeface="Times New Roman"/>
              </a:rPr>
              <a:t>中盛有的液体为</a:t>
            </a:r>
            <a:r>
              <a:rPr lang="en-US" altLang="zh-CN" sz="2800" kern="100" dirty="0" smtClean="0">
                <a:latin typeface="Times New Roman"/>
                <a:ea typeface="华文细黑"/>
              </a:rPr>
              <a:t>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kern="100" dirty="0">
                <a:latin typeface="Times New Roman"/>
                <a:ea typeface="华文细黑"/>
                <a:cs typeface="Times New Roman"/>
              </a:rPr>
              <a:t>　若装置气密性良好，水滴入的速度会越来越慢，直到最后停止滴入。弹簧夹甲打开后的作用是调节装置内气压与大气压平衡，弹簧夹乙打开后，可以使装置</a:t>
            </a:r>
            <a:r>
              <a:rPr lang="en-US" altLang="zh-CN" sz="2800" kern="100" dirty="0">
                <a:latin typeface="Times New Roman"/>
                <a:ea typeface="华文细黑"/>
              </a:rPr>
              <a:t>F</a:t>
            </a:r>
            <a:r>
              <a:rPr lang="zh-CN" altLang="zh-CN" sz="2800" kern="100" dirty="0">
                <a:latin typeface="Times New Roman"/>
                <a:ea typeface="华文细黑"/>
                <a:cs typeface="Times New Roman"/>
              </a:rPr>
              <a:t>中的</a:t>
            </a:r>
            <a:r>
              <a:rPr lang="en-US" altLang="zh-CN" sz="2800" kern="100" dirty="0" err="1">
                <a:latin typeface="Times New Roman"/>
                <a:ea typeface="华文细黑"/>
              </a:rPr>
              <a:t>NaOH</a:t>
            </a:r>
            <a:r>
              <a:rPr lang="zh-CN" altLang="zh-CN" sz="2800" kern="100" dirty="0">
                <a:latin typeface="Times New Roman"/>
                <a:ea typeface="华文细黑"/>
                <a:cs typeface="Times New Roman"/>
              </a:rPr>
              <a:t>溶液吸收尾气。</a:t>
            </a:r>
            <a:endParaRPr lang="zh-CN" altLang="zh-CN" sz="2800" kern="100" dirty="0">
              <a:effectLst/>
              <a:latin typeface="宋体"/>
              <a:cs typeface="Courier New"/>
            </a:endParaRPr>
          </a:p>
        </p:txBody>
      </p:sp>
      <p:sp>
        <p:nvSpPr>
          <p:cNvPr id="5" name="矩形 4"/>
          <p:cNvSpPr/>
          <p:nvPr/>
        </p:nvSpPr>
        <p:spPr>
          <a:xfrm>
            <a:off x="6815286" y="2397864"/>
            <a:ext cx="4852610"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水滴入的速度逐渐变慢，</a:t>
            </a:r>
            <a:r>
              <a:rPr lang="zh-CN" altLang="zh-CN" sz="2800" kern="100" dirty="0" smtClean="0">
                <a:solidFill>
                  <a:schemeClr val="accent6">
                    <a:lumMod val="75000"/>
                  </a:schemeClr>
                </a:solidFill>
                <a:latin typeface="Times New Roman"/>
                <a:ea typeface="华文细黑"/>
                <a:cs typeface="Times New Roman"/>
              </a:rPr>
              <a:t>最后</a:t>
            </a:r>
            <a:endParaRPr lang="zh-CN" altLang="en-US" sz="2800" dirty="0">
              <a:solidFill>
                <a:schemeClr val="accent6">
                  <a:lumMod val="75000"/>
                </a:schemeClr>
              </a:solidFill>
            </a:endParaRPr>
          </a:p>
        </p:txBody>
      </p:sp>
      <p:sp>
        <p:nvSpPr>
          <p:cNvPr id="7" name="矩形 6"/>
          <p:cNvSpPr/>
          <p:nvPr/>
        </p:nvSpPr>
        <p:spPr>
          <a:xfrm>
            <a:off x="441801" y="3065100"/>
            <a:ext cx="1620957" cy="523220"/>
          </a:xfrm>
          <a:prstGeom prst="rect">
            <a:avLst/>
          </a:prstGeom>
        </p:spPr>
        <p:txBody>
          <a:bodyPr wrap="none">
            <a:spAutoFit/>
          </a:bodyPr>
          <a:lstStyle/>
          <a:p>
            <a:pPr lvl="0"/>
            <a:r>
              <a:rPr lang="zh-CN" altLang="zh-CN" sz="2800" kern="100">
                <a:solidFill>
                  <a:srgbClr val="F79646">
                    <a:lumMod val="75000"/>
                  </a:srgbClr>
                </a:solidFill>
                <a:latin typeface="Times New Roman"/>
                <a:ea typeface="华文细黑"/>
                <a:cs typeface="Times New Roman"/>
              </a:rPr>
              <a:t>停止滴入</a:t>
            </a:r>
            <a:endParaRPr lang="zh-CN" altLang="en-US" sz="2800" dirty="0">
              <a:solidFill>
                <a:srgbClr val="F79646">
                  <a:lumMod val="75000"/>
                </a:srgbClr>
              </a:solidFill>
            </a:endParaRPr>
          </a:p>
        </p:txBody>
      </p:sp>
      <p:sp>
        <p:nvSpPr>
          <p:cNvPr id="8" name="矩形 7"/>
          <p:cNvSpPr/>
          <p:nvPr/>
        </p:nvSpPr>
        <p:spPr>
          <a:xfrm>
            <a:off x="406574" y="3687011"/>
            <a:ext cx="2698175" cy="575542"/>
          </a:xfrm>
          <a:prstGeom prst="rect">
            <a:avLst/>
          </a:prstGeom>
        </p:spPr>
        <p:txBody>
          <a:bodyPr wrap="none">
            <a:spAutoFit/>
          </a:bodyPr>
          <a:lstStyle/>
          <a:p>
            <a:r>
              <a:rPr lang="zh-CN" altLang="zh-CN" sz="2800" kern="100">
                <a:solidFill>
                  <a:srgbClr val="F79646">
                    <a:lumMod val="75000"/>
                  </a:srgbClr>
                </a:solidFill>
                <a:latin typeface="Times New Roman"/>
                <a:ea typeface="华文细黑"/>
                <a:cs typeface="Times New Roman"/>
              </a:rPr>
              <a:t>打开两个弹簧夹</a:t>
            </a:r>
            <a:endParaRPr lang="zh-CN" altLang="en-US" sz="2800" kern="100">
              <a:solidFill>
                <a:srgbClr val="F79646">
                  <a:lumMod val="75000"/>
                </a:srgbClr>
              </a:solidFill>
              <a:latin typeface="Times New Roman"/>
              <a:ea typeface="华文细黑"/>
              <a:cs typeface="Times New Roman"/>
            </a:endParaRPr>
          </a:p>
        </p:txBody>
      </p:sp>
      <p:sp>
        <p:nvSpPr>
          <p:cNvPr id="10" name="矩形 9"/>
          <p:cNvSpPr/>
          <p:nvPr/>
        </p:nvSpPr>
        <p:spPr>
          <a:xfrm>
            <a:off x="6167214" y="3713172"/>
            <a:ext cx="1840568"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NaOH</a:t>
            </a:r>
            <a:r>
              <a:rPr lang="zh-CN" altLang="zh-CN" sz="2800" kern="100" dirty="0">
                <a:solidFill>
                  <a:schemeClr val="accent6">
                    <a:lumMod val="75000"/>
                  </a:schemeClr>
                </a:solidFill>
                <a:latin typeface="Times New Roman"/>
                <a:ea typeface="华文细黑"/>
                <a:cs typeface="Times New Roman"/>
              </a:rPr>
              <a:t>溶液</a:t>
            </a:r>
            <a:endParaRPr lang="zh-CN" altLang="en-US" sz="2800" dirty="0">
              <a:solidFill>
                <a:schemeClr val="accent6">
                  <a:lumMod val="75000"/>
                </a:schemeClr>
              </a:solidFill>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2" name="Rectangle 21">
            <a:hlinkClick r:id="rId2" action="ppaction://hlinksldjump"/>
          </p:cNvPr>
          <p:cNvSpPr>
            <a:spLocks noChangeArrowheads="1"/>
          </p:cNvSpPr>
          <p:nvPr/>
        </p:nvSpPr>
        <p:spPr bwMode="auto">
          <a:xfrm>
            <a:off x="9767614" y="121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10252364" y="443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10712972" y="766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5" action="ppaction://hlinksldjump"/>
          </p:cNvPr>
          <p:cNvSpPr>
            <a:spLocks noChangeArrowheads="1"/>
          </p:cNvSpPr>
          <p:nvPr/>
        </p:nvSpPr>
        <p:spPr bwMode="auto">
          <a:xfrm>
            <a:off x="1114943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6" name="Rectangle 21">
            <a:hlinkClick r:id="rId6" action="ppaction://hlinksldjump"/>
          </p:cNvPr>
          <p:cNvSpPr>
            <a:spLocks noChangeArrowheads="1"/>
          </p:cNvSpPr>
          <p:nvPr/>
        </p:nvSpPr>
        <p:spPr bwMode="auto">
          <a:xfrm>
            <a:off x="11633770" y="-2012"/>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7278941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
                                            <p:txEl>
                                              <p:pRg st="4" end="4"/>
                                            </p:txEl>
                                          </p:spTgt>
                                        </p:tgtEl>
                                      </p:cBhvr>
                                    </p:animEffect>
                                    <p:set>
                                      <p:cBhvr>
                                        <p:cTn id="26" dur="1" fill="hold">
                                          <p:stCondLst>
                                            <p:cond delay="499"/>
                                          </p:stCondLst>
                                        </p:cTn>
                                        <p:tgtEl>
                                          <p:spTgt spid="3">
                                            <p:txEl>
                                              <p:pRg st="4" end="4"/>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5" grpId="0"/>
      <p:bldP spid="5" grpId="1"/>
      <p:bldP spid="7" grpId="0"/>
      <p:bldP spid="7" grpId="1"/>
      <p:bldP spid="8" grpId="0"/>
      <p:bldP spid="8" grpId="1"/>
      <p:bldP spid="10" grpId="0"/>
      <p:bldP spid="1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1247" y="1545967"/>
            <a:ext cx="11737268" cy="3323987"/>
          </a:xfrm>
          <a:prstGeom prst="rect">
            <a:avLst/>
          </a:prstGeom>
        </p:spPr>
        <p:txBody>
          <a:bodyPr>
            <a:spAutoFit/>
          </a:bodyPr>
          <a:lstStyle/>
          <a:p>
            <a:pPr>
              <a:lnSpc>
                <a:spcPct val="150000"/>
              </a:lnSpc>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中进行的是用硫酸与亚硫酸钠制备二氧化硫的反应，该处使用的是</a:t>
            </a:r>
            <a:r>
              <a:rPr lang="en-US" altLang="zh-CN" sz="2800" kern="100" dirty="0">
                <a:latin typeface="Times New Roman"/>
                <a:ea typeface="华文细黑"/>
                <a:cs typeface="Courier New"/>
              </a:rPr>
              <a:t>70%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80%</a:t>
            </a:r>
            <a:r>
              <a:rPr lang="zh-CN" altLang="zh-CN" sz="2800" kern="100" dirty="0">
                <a:latin typeface="Times New Roman"/>
                <a:ea typeface="华文细黑"/>
                <a:cs typeface="Times New Roman"/>
              </a:rPr>
              <a:t>的硫酸，而不是</a:t>
            </a:r>
            <a:r>
              <a:rPr lang="en-US" altLang="zh-CN" sz="2800" kern="100" dirty="0">
                <a:latin typeface="Times New Roman"/>
                <a:ea typeface="华文细黑"/>
                <a:cs typeface="Courier New"/>
              </a:rPr>
              <a:t>98%</a:t>
            </a:r>
            <a:r>
              <a:rPr lang="zh-CN" altLang="zh-CN" sz="2800" kern="100" dirty="0">
                <a:latin typeface="Times New Roman"/>
                <a:ea typeface="华文细黑"/>
                <a:cs typeface="Times New Roman"/>
              </a:rPr>
              <a:t>的浓硫酸或极稀的硫酸，原因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a:t>
            </a:r>
          </a:p>
          <a:p>
            <a:pPr>
              <a:lnSpc>
                <a:spcPct val="150000"/>
              </a:lnSpc>
            </a:pPr>
            <a:r>
              <a:rPr lang="en-US" altLang="zh-CN" sz="2800" kern="100" dirty="0" smtClean="0">
                <a:latin typeface="Times New Roman"/>
                <a:ea typeface="华文细黑"/>
                <a:cs typeface="Courier New"/>
              </a:rPr>
              <a:t>__________________________________</a:t>
            </a:r>
            <a:r>
              <a:rPr lang="en-US" altLang="zh-CN" sz="2800" kern="100" dirty="0" smtClean="0">
                <a:latin typeface="Times New Roman"/>
                <a:ea typeface="华文细黑"/>
              </a:rPr>
              <a:t>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p>
          <a:p>
            <a:pPr>
              <a:lnSpc>
                <a:spcPct val="150000"/>
              </a:lnSpc>
            </a:pPr>
            <a:r>
              <a:rPr lang="zh-CN" altLang="zh-CN" sz="2800" b="1" kern="100" dirty="0">
                <a:solidFill>
                  <a:srgbClr val="0000FF"/>
                </a:solidFill>
                <a:latin typeface="Times New Roman"/>
                <a:cs typeface="Times New Roman"/>
              </a:rPr>
              <a:t>解析</a:t>
            </a:r>
            <a:r>
              <a:rPr lang="en-US" altLang="zh-CN" sz="2800" kern="100" dirty="0">
                <a:latin typeface="Times New Roman"/>
                <a:ea typeface="华文细黑"/>
              </a:rPr>
              <a:t>  </a:t>
            </a:r>
            <a:r>
              <a:rPr lang="zh-CN" altLang="zh-CN" sz="2800" kern="100" dirty="0">
                <a:latin typeface="Times New Roman"/>
                <a:ea typeface="华文细黑"/>
                <a:cs typeface="Times New Roman"/>
              </a:rPr>
              <a:t>硫酸与亚硫酸钠反应制备二氧化硫的反应为离子反应，</a:t>
            </a:r>
            <a:r>
              <a:rPr lang="en-US" altLang="zh-CN" sz="2800" kern="100" dirty="0">
                <a:latin typeface="Times New Roman"/>
                <a:ea typeface="华文细黑"/>
              </a:rPr>
              <a:t>70%</a:t>
            </a:r>
            <a:r>
              <a:rPr lang="zh-CN" altLang="zh-CN" sz="2800" kern="100" dirty="0">
                <a:latin typeface="Times New Roman"/>
                <a:ea typeface="华文细黑"/>
                <a:cs typeface="Times New Roman"/>
              </a:rPr>
              <a:t>～</a:t>
            </a:r>
            <a:r>
              <a:rPr lang="en-US" altLang="zh-CN" sz="2800" kern="100" dirty="0">
                <a:latin typeface="Times New Roman"/>
                <a:ea typeface="华文细黑"/>
              </a:rPr>
              <a:t>80%</a:t>
            </a:r>
            <a:r>
              <a:rPr lang="zh-CN" altLang="zh-CN" sz="2800" kern="100" dirty="0">
                <a:latin typeface="Times New Roman"/>
                <a:ea typeface="华文细黑"/>
                <a:cs typeface="Times New Roman"/>
              </a:rPr>
              <a:t>的硫酸能提供该反应所需的足够的</a:t>
            </a:r>
            <a:r>
              <a:rPr lang="en-US" altLang="zh-CN" sz="2800" kern="100" dirty="0">
                <a:latin typeface="Times New Roman"/>
                <a:ea typeface="华文细黑"/>
              </a:rPr>
              <a:t>H</a:t>
            </a:r>
            <a:r>
              <a:rPr lang="zh-CN" altLang="zh-CN" sz="2800" kern="100" baseline="30000" dirty="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endParaRPr lang="zh-CN" altLang="en-US" sz="2800" dirty="0"/>
          </a:p>
        </p:txBody>
      </p:sp>
      <p:sp>
        <p:nvSpPr>
          <p:cNvPr id="5" name="矩形 4"/>
          <p:cNvSpPr/>
          <p:nvPr/>
        </p:nvSpPr>
        <p:spPr>
          <a:xfrm>
            <a:off x="451079" y="2906574"/>
            <a:ext cx="7372319" cy="523220"/>
          </a:xfrm>
          <a:prstGeom prst="rect">
            <a:avLst/>
          </a:prstGeom>
        </p:spPr>
        <p:txBody>
          <a:bodyPr>
            <a:spAutoFit/>
          </a:bodyPr>
          <a:lstStyle/>
          <a:p>
            <a:pPr lvl="0"/>
            <a:r>
              <a:rPr lang="en-US" altLang="zh-CN" sz="2800" kern="100" dirty="0">
                <a:solidFill>
                  <a:srgbClr val="F79646">
                    <a:lumMod val="75000"/>
                  </a:srgbClr>
                </a:solidFill>
                <a:latin typeface="Times New Roman"/>
                <a:ea typeface="华文细黑"/>
              </a:rPr>
              <a:t>80</a:t>
            </a:r>
            <a:r>
              <a:rPr lang="en-US" altLang="zh-CN" sz="2800" kern="100" dirty="0" smtClean="0">
                <a:solidFill>
                  <a:srgbClr val="F79646">
                    <a:lumMod val="75000"/>
                  </a:srgbClr>
                </a:solidFill>
                <a:latin typeface="Times New Roman"/>
                <a:ea typeface="华文细黑"/>
              </a:rPr>
              <a:t>%</a:t>
            </a:r>
            <a:r>
              <a:rPr lang="zh-CN" altLang="zh-CN" sz="2800" kern="100" dirty="0" smtClean="0">
                <a:solidFill>
                  <a:schemeClr val="accent6">
                    <a:lumMod val="75000"/>
                  </a:schemeClr>
                </a:solidFill>
                <a:latin typeface="Times New Roman"/>
                <a:ea typeface="华文细黑"/>
                <a:cs typeface="Times New Roman"/>
              </a:rPr>
              <a:t>的硫酸能提供反应所需的足够的</a:t>
            </a:r>
            <a:r>
              <a:rPr lang="en-US" altLang="zh-CN" sz="2800" kern="100" dirty="0" smtClean="0">
                <a:solidFill>
                  <a:schemeClr val="accent6">
                    <a:lumMod val="75000"/>
                  </a:schemeClr>
                </a:solidFill>
                <a:latin typeface="Times New Roman"/>
                <a:ea typeface="华文细黑"/>
              </a:rPr>
              <a:t>H</a:t>
            </a:r>
            <a:r>
              <a:rPr lang="zh-CN" altLang="zh-CN" sz="2800" kern="100" baseline="30000" dirty="0" smtClean="0">
                <a:solidFill>
                  <a:schemeClr val="accent6">
                    <a:lumMod val="75000"/>
                  </a:schemeClr>
                </a:solidFill>
                <a:latin typeface="Times New Roman"/>
                <a:ea typeface="华文细黑"/>
                <a:cs typeface="Times New Roman"/>
              </a:rPr>
              <a:t>＋</a:t>
            </a:r>
            <a:endParaRPr lang="zh-CN" altLang="en-US" sz="2800" dirty="0">
              <a:solidFill>
                <a:schemeClr val="accent6">
                  <a:lumMod val="75000"/>
                </a:schemeClr>
              </a:solidFill>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7" name="矩形 6"/>
          <p:cNvSpPr/>
          <p:nvPr/>
        </p:nvSpPr>
        <p:spPr>
          <a:xfrm>
            <a:off x="10437249" y="2277666"/>
            <a:ext cx="1202573" cy="523220"/>
          </a:xfrm>
          <a:prstGeom prst="rect">
            <a:avLst/>
          </a:prstGeom>
        </p:spPr>
        <p:txBody>
          <a:bodyPr wrap="none">
            <a:spAutoFit/>
          </a:bodyPr>
          <a:lstStyle/>
          <a:p>
            <a:r>
              <a:rPr lang="en-US" altLang="zh-CN" sz="2800" kern="100" dirty="0">
                <a:solidFill>
                  <a:srgbClr val="F79646">
                    <a:lumMod val="75000"/>
                  </a:srgbClr>
                </a:solidFill>
                <a:latin typeface="Times New Roman"/>
                <a:ea typeface="华文细黑"/>
              </a:rPr>
              <a:t>70%</a:t>
            </a:r>
            <a:r>
              <a:rPr lang="zh-CN" altLang="zh-CN" sz="2800" kern="100" dirty="0" smtClean="0">
                <a:solidFill>
                  <a:srgbClr val="F79646">
                    <a:lumMod val="75000"/>
                  </a:srgbClr>
                </a:solidFill>
                <a:latin typeface="Times New Roman"/>
                <a:ea typeface="华文细黑"/>
                <a:cs typeface="Times New Roman"/>
              </a:rPr>
              <a:t>～</a:t>
            </a:r>
            <a:endParaRPr lang="zh-CN" altLang="en-US" dirty="0"/>
          </a:p>
        </p:txBody>
      </p:sp>
      <p:sp>
        <p:nvSpPr>
          <p:cNvPr id="8" name="Rectangle 21">
            <a:hlinkClick r:id="rId2" action="ppaction://hlinksldjump"/>
          </p:cNvPr>
          <p:cNvSpPr>
            <a:spLocks noChangeArrowheads="1"/>
          </p:cNvSpPr>
          <p:nvPr/>
        </p:nvSpPr>
        <p:spPr bwMode="auto">
          <a:xfrm>
            <a:off x="9767614" y="121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3" action="ppaction://hlinksldjump"/>
          </p:cNvPr>
          <p:cNvSpPr>
            <a:spLocks noChangeArrowheads="1"/>
          </p:cNvSpPr>
          <p:nvPr/>
        </p:nvSpPr>
        <p:spPr bwMode="auto">
          <a:xfrm>
            <a:off x="10252364" y="443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4" action="ppaction://hlinksldjump"/>
          </p:cNvPr>
          <p:cNvSpPr>
            <a:spLocks noChangeArrowheads="1"/>
          </p:cNvSpPr>
          <p:nvPr/>
        </p:nvSpPr>
        <p:spPr bwMode="auto">
          <a:xfrm>
            <a:off x="10712972" y="766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5" action="ppaction://hlinksldjump"/>
          </p:cNvPr>
          <p:cNvSpPr>
            <a:spLocks noChangeArrowheads="1"/>
          </p:cNvSpPr>
          <p:nvPr/>
        </p:nvSpPr>
        <p:spPr bwMode="auto">
          <a:xfrm>
            <a:off x="1114943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6" action="ppaction://hlinksldjump"/>
          </p:cNvPr>
          <p:cNvSpPr>
            <a:spLocks noChangeArrowheads="1"/>
          </p:cNvSpPr>
          <p:nvPr/>
        </p:nvSpPr>
        <p:spPr bwMode="auto">
          <a:xfrm>
            <a:off x="11633770" y="-2012"/>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0581382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xEl>
                                              <p:pRg st="2" end="2"/>
                                            </p:txEl>
                                          </p:spTgt>
                                        </p:tgtEl>
                                      </p:cBhvr>
                                    </p:animEffect>
                                    <p:set>
                                      <p:cBhvr>
                                        <p:cTn id="20" dur="1" fill="hold">
                                          <p:stCondLst>
                                            <p:cond delay="499"/>
                                          </p:stCondLst>
                                        </p:cTn>
                                        <p:tgtEl>
                                          <p:spTgt spid="3">
                                            <p:txEl>
                                              <p:pRg st="2" end="2"/>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5" grpId="0"/>
      <p:bldP spid="5" grpId="1"/>
      <p:bldP spid="7" grpId="0"/>
      <p:bldP spid="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5487" y="608122"/>
            <a:ext cx="11457851" cy="3323987"/>
          </a:xfrm>
          <a:prstGeom prst="rect">
            <a:avLst/>
          </a:prstGeom>
        </p:spPr>
        <p:txBody>
          <a:bodyPr>
            <a:spAutoFit/>
          </a:bodyPr>
          <a:lstStyle/>
          <a:p>
            <a:pPr>
              <a:lnSpc>
                <a:spcPct val="150000"/>
              </a:lnSpc>
            </a:pPr>
            <a:r>
              <a:rPr lang="en-US" altLang="zh-CN" sz="2800" kern="100" dirty="0" smtClean="0">
                <a:latin typeface="Times New Roman"/>
                <a:ea typeface="华文细黑"/>
              </a:rPr>
              <a:t>(3)</a:t>
            </a:r>
            <a:r>
              <a:rPr lang="zh-CN" altLang="zh-CN" sz="2800" kern="100" dirty="0" smtClean="0">
                <a:latin typeface="Times New Roman"/>
                <a:ea typeface="华文细黑"/>
                <a:cs typeface="Times New Roman"/>
              </a:rPr>
              <a:t>装置</a:t>
            </a:r>
            <a:r>
              <a:rPr lang="en-US" altLang="zh-CN" sz="2800" kern="100" dirty="0" smtClean="0">
                <a:latin typeface="Times New Roman"/>
                <a:ea typeface="华文细黑"/>
              </a:rPr>
              <a:t>C</a:t>
            </a:r>
            <a:r>
              <a:rPr lang="zh-CN" altLang="zh-CN" sz="2800" kern="100" dirty="0" smtClean="0">
                <a:latin typeface="Times New Roman"/>
                <a:ea typeface="华文细黑"/>
                <a:cs typeface="Times New Roman"/>
              </a:rPr>
              <a:t>的作用是</a:t>
            </a:r>
            <a:r>
              <a:rPr lang="en-US" altLang="zh-CN" sz="2800" kern="100" dirty="0" smtClean="0">
                <a:latin typeface="Times New Roman"/>
                <a:ea typeface="华文细黑"/>
              </a:rPr>
              <a:t>______________________________________________</a:t>
            </a:r>
            <a:r>
              <a:rPr lang="zh-CN" altLang="zh-CN" sz="2800" kern="100" dirty="0" smtClean="0">
                <a:latin typeface="Times New Roman"/>
                <a:ea typeface="华文细黑"/>
                <a:cs typeface="Times New Roman"/>
              </a:rPr>
              <a:t>，装置</a:t>
            </a:r>
            <a:r>
              <a:rPr lang="en-US" altLang="zh-CN" sz="2800" kern="100" dirty="0" smtClean="0">
                <a:latin typeface="Times New Roman"/>
                <a:ea typeface="华文细黑"/>
              </a:rPr>
              <a:t>E</a:t>
            </a:r>
            <a:r>
              <a:rPr lang="zh-CN" altLang="zh-CN" sz="2800" kern="100" dirty="0" smtClean="0">
                <a:latin typeface="Times New Roman"/>
                <a:ea typeface="华文细黑"/>
                <a:cs typeface="Times New Roman"/>
              </a:rPr>
              <a:t>的作用是</a:t>
            </a:r>
            <a:r>
              <a:rPr lang="en-US" altLang="zh-CN" sz="2800" kern="100" dirty="0" smtClean="0">
                <a:latin typeface="Times New Roman"/>
                <a:ea typeface="华文细黑"/>
              </a:rPr>
              <a:t>____________________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p>
          <a:p>
            <a:pPr>
              <a:lnSpc>
                <a:spcPct val="150000"/>
              </a:lnSpc>
            </a:pPr>
            <a:r>
              <a:rPr lang="zh-CN" altLang="zh-CN" sz="2800" b="1" kern="100" dirty="0" smtClean="0">
                <a:solidFill>
                  <a:srgbClr val="0000FF"/>
                </a:solidFill>
                <a:latin typeface="Times New Roman"/>
                <a:cs typeface="Times New Roman"/>
              </a:rPr>
              <a:t>解析</a:t>
            </a:r>
            <a:r>
              <a:rPr lang="en-US" altLang="zh-CN" sz="2800" kern="100" dirty="0" smtClean="0">
                <a:latin typeface="Times New Roman"/>
                <a:ea typeface="华文细黑"/>
              </a:rPr>
              <a:t>  </a:t>
            </a:r>
            <a:r>
              <a:rPr lang="zh-CN" altLang="zh-CN" sz="2800" kern="100" dirty="0" smtClean="0">
                <a:latin typeface="Times New Roman"/>
                <a:ea typeface="华文细黑"/>
                <a:cs typeface="Times New Roman"/>
              </a:rPr>
              <a:t>装置</a:t>
            </a:r>
            <a:r>
              <a:rPr lang="en-US" altLang="zh-CN" sz="2800" kern="100" dirty="0" smtClean="0">
                <a:latin typeface="Times New Roman"/>
                <a:ea typeface="华文细黑"/>
              </a:rPr>
              <a:t>C</a:t>
            </a:r>
            <a:r>
              <a:rPr lang="zh-CN" altLang="zh-CN" sz="2800" kern="100" dirty="0" smtClean="0">
                <a:latin typeface="Times New Roman"/>
                <a:ea typeface="华文细黑"/>
                <a:cs typeface="Times New Roman"/>
              </a:rPr>
              <a:t>的作用是制备</a:t>
            </a:r>
            <a:r>
              <a:rPr lang="en-US" altLang="zh-CN" sz="2800" kern="100" dirty="0" smtClean="0">
                <a:latin typeface="Times New Roman"/>
                <a:ea typeface="华文细黑"/>
              </a:rPr>
              <a:t>ClO</a:t>
            </a:r>
            <a:r>
              <a:rPr lang="en-US" altLang="zh-CN" sz="2800" kern="100" baseline="-25000" dirty="0" smtClean="0">
                <a:latin typeface="Times New Roman"/>
                <a:ea typeface="华文细黑"/>
              </a:rPr>
              <a:t>2</a:t>
            </a:r>
            <a:r>
              <a:rPr lang="zh-CN" altLang="zh-CN" sz="2800" kern="100" dirty="0" smtClean="0">
                <a:latin typeface="Times New Roman"/>
                <a:ea typeface="华文细黑"/>
                <a:cs typeface="Times New Roman"/>
              </a:rPr>
              <a:t>气体，并可通过观察气泡判断反应的快慢，由此可调节反应进行的快慢；装置</a:t>
            </a:r>
            <a:r>
              <a:rPr lang="en-US" altLang="zh-CN" sz="2800" kern="100" dirty="0" smtClean="0">
                <a:latin typeface="Times New Roman"/>
                <a:ea typeface="华文细黑"/>
              </a:rPr>
              <a:t>E</a:t>
            </a:r>
            <a:r>
              <a:rPr lang="zh-CN" altLang="zh-CN" sz="2800" kern="100" dirty="0" smtClean="0">
                <a:latin typeface="Times New Roman"/>
                <a:ea typeface="华文细黑"/>
                <a:cs typeface="Times New Roman"/>
              </a:rPr>
              <a:t>可起到安全瓶的作用，即防止液体倒吸入装置</a:t>
            </a:r>
            <a:r>
              <a:rPr lang="en-US" altLang="zh-CN" sz="2800" kern="100" dirty="0" smtClean="0">
                <a:latin typeface="Times New Roman"/>
                <a:ea typeface="华文细黑"/>
              </a:rPr>
              <a:t>D</a:t>
            </a:r>
            <a:r>
              <a:rPr lang="zh-CN" altLang="zh-CN" sz="2800" kern="100" dirty="0" smtClean="0">
                <a:latin typeface="Times New Roman"/>
                <a:ea typeface="华文细黑"/>
                <a:cs typeface="Times New Roman"/>
              </a:rPr>
              <a:t>中。</a:t>
            </a:r>
            <a:endParaRPr lang="zh-CN" altLang="en-US" sz="2800" dirty="0"/>
          </a:p>
        </p:txBody>
      </p:sp>
      <p:sp>
        <p:nvSpPr>
          <p:cNvPr id="5" name="矩形 4"/>
          <p:cNvSpPr/>
          <p:nvPr/>
        </p:nvSpPr>
        <p:spPr>
          <a:xfrm>
            <a:off x="3142878" y="693490"/>
            <a:ext cx="8920506" cy="954107"/>
          </a:xfrm>
          <a:prstGeom prst="rect">
            <a:avLst/>
          </a:prstGeom>
        </p:spPr>
        <p:txBody>
          <a:bodyPr>
            <a:spAutoFit/>
          </a:bodyPr>
          <a:lstStyle/>
          <a:p>
            <a:r>
              <a:rPr lang="zh-CN" altLang="zh-CN" sz="2800" kern="100" dirty="0">
                <a:solidFill>
                  <a:schemeClr val="accent6">
                    <a:lumMod val="75000"/>
                  </a:schemeClr>
                </a:solidFill>
                <a:latin typeface="Times New Roman"/>
                <a:ea typeface="华文细黑"/>
                <a:cs typeface="Times New Roman"/>
              </a:rPr>
              <a:t>制备气体</a:t>
            </a:r>
            <a:r>
              <a:rPr lang="en-US" altLang="zh-CN" sz="2800" kern="100" dirty="0">
                <a:solidFill>
                  <a:schemeClr val="accent6">
                    <a:lumMod val="75000"/>
                  </a:schemeClr>
                </a:solidFill>
                <a:latin typeface="Times New Roman"/>
                <a:ea typeface="华文细黑"/>
              </a:rPr>
              <a:t>ClO</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、观察反应快慢并调节反应进行的快慢</a:t>
            </a:r>
            <a:endParaRPr lang="zh-CN" altLang="en-US" sz="2800" dirty="0">
              <a:solidFill>
                <a:schemeClr val="accent6">
                  <a:lumMod val="75000"/>
                </a:schemeClr>
              </a:solidFill>
            </a:endParaRPr>
          </a:p>
        </p:txBody>
      </p:sp>
      <p:sp>
        <p:nvSpPr>
          <p:cNvPr id="6" name="矩形 5"/>
          <p:cNvSpPr/>
          <p:nvPr/>
        </p:nvSpPr>
        <p:spPr>
          <a:xfrm>
            <a:off x="2744100" y="1341562"/>
            <a:ext cx="3639138" cy="523220"/>
          </a:xfrm>
          <a:prstGeom prst="rect">
            <a:avLst/>
          </a:prstGeom>
        </p:spPr>
        <p:txBody>
          <a:bodyPr wrap="none">
            <a:spAutoFit/>
          </a:bodyPr>
          <a:lstStyle/>
          <a:p>
            <a:r>
              <a:rPr lang="zh-CN" altLang="zh-CN" sz="2800" kern="100" dirty="0">
                <a:solidFill>
                  <a:srgbClr val="F79646">
                    <a:lumMod val="75000"/>
                  </a:srgbClr>
                </a:solidFill>
                <a:latin typeface="Times New Roman"/>
                <a:ea typeface="华文细黑"/>
                <a:cs typeface="Times New Roman"/>
              </a:rPr>
              <a:t>安全瓶</a:t>
            </a:r>
            <a:r>
              <a:rPr lang="en-US" altLang="zh-CN" sz="2800" kern="100" dirty="0">
                <a:solidFill>
                  <a:srgbClr val="F79646">
                    <a:lumMod val="75000"/>
                  </a:srgbClr>
                </a:solidFill>
                <a:latin typeface="Times New Roman"/>
                <a:ea typeface="华文细黑"/>
                <a:cs typeface="Times New Roman"/>
              </a:rPr>
              <a:t>(</a:t>
            </a:r>
            <a:r>
              <a:rPr lang="zh-CN" altLang="zh-CN" sz="2800" kern="100" dirty="0">
                <a:solidFill>
                  <a:srgbClr val="F79646">
                    <a:lumMod val="75000"/>
                  </a:srgbClr>
                </a:solidFill>
                <a:latin typeface="Times New Roman"/>
                <a:ea typeface="华文细黑"/>
                <a:cs typeface="Times New Roman"/>
              </a:rPr>
              <a:t>防止液体倒吸</a:t>
            </a:r>
            <a:r>
              <a:rPr lang="en-US" altLang="zh-CN" sz="2800" kern="100" dirty="0">
                <a:solidFill>
                  <a:srgbClr val="F79646">
                    <a:lumMod val="75000"/>
                  </a:srgbClr>
                </a:solidFill>
                <a:latin typeface="Times New Roman"/>
                <a:ea typeface="华文细黑"/>
                <a:cs typeface="Times New Roman"/>
              </a:rPr>
              <a:t>)</a:t>
            </a:r>
            <a:endParaRPr lang="zh-CN" altLang="en-US" sz="2800" kern="100" dirty="0">
              <a:solidFill>
                <a:srgbClr val="F79646">
                  <a:lumMod val="75000"/>
                </a:srgbClr>
              </a:solidFill>
              <a:latin typeface="Times New Roman"/>
              <a:ea typeface="华文细黑"/>
              <a:cs typeface="Times New Roman"/>
            </a:endParaRPr>
          </a:p>
        </p:txBody>
      </p:sp>
      <p:sp>
        <p:nvSpPr>
          <p:cNvPr id="7" name="矩形 6"/>
          <p:cNvSpPr/>
          <p:nvPr/>
        </p:nvSpPr>
        <p:spPr>
          <a:xfrm>
            <a:off x="334566" y="3704466"/>
            <a:ext cx="11524006"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在碱性溶液中</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比较稳定，所以装置</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中应维持</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稍过量，判断</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是否过量所需要的试剂是</a:t>
            </a:r>
            <a:r>
              <a:rPr lang="en-US" altLang="zh-CN" sz="2800" kern="100" dirty="0" smtClean="0">
                <a:latin typeface="Times New Roman"/>
                <a:ea typeface="华文细黑"/>
                <a:cs typeface="Courier New"/>
              </a:rPr>
              <a:t>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稀盐酸</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品红</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石蕊溶液</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酚酞</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p>
          <a:p>
            <a:pPr algn="just">
              <a:lnSpc>
                <a:spcPct val="150000"/>
              </a:lnSpc>
              <a:spcAft>
                <a:spcPts val="0"/>
              </a:spcAft>
            </a:pPr>
            <a:r>
              <a:rPr lang="zh-CN" altLang="zh-CN" sz="2800" b="1" kern="100" dirty="0">
                <a:solidFill>
                  <a:srgbClr val="0000FF"/>
                </a:solidFill>
                <a:latin typeface="Times New Roman"/>
                <a:cs typeface="Times New Roman"/>
              </a:rPr>
              <a:t>解析</a:t>
            </a:r>
            <a:r>
              <a:rPr lang="en-US" altLang="zh-CN" sz="2800" kern="100" dirty="0">
                <a:latin typeface="Times New Roman"/>
                <a:ea typeface="华文细黑"/>
              </a:rPr>
              <a:t>  </a:t>
            </a:r>
            <a:r>
              <a:rPr lang="zh-CN" altLang="zh-CN" sz="2800" kern="100" dirty="0">
                <a:latin typeface="Times New Roman"/>
                <a:ea typeface="华文细黑"/>
                <a:cs typeface="Times New Roman"/>
              </a:rPr>
              <a:t>检验碱液的存在可用酸碱指示剂。</a:t>
            </a:r>
            <a:endParaRPr lang="zh-CN" altLang="zh-CN" sz="2800" kern="100" dirty="0">
              <a:effectLst/>
              <a:latin typeface="宋体"/>
              <a:cs typeface="Courier New"/>
            </a:endParaRPr>
          </a:p>
        </p:txBody>
      </p:sp>
      <p:sp>
        <p:nvSpPr>
          <p:cNvPr id="8" name="矩形 7"/>
          <p:cNvSpPr/>
          <p:nvPr/>
        </p:nvSpPr>
        <p:spPr>
          <a:xfrm>
            <a:off x="5586125" y="4477390"/>
            <a:ext cx="522900"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cd</a:t>
            </a:r>
            <a:endParaRPr lang="zh-CN" altLang="en-US" sz="2800" dirty="0">
              <a:solidFill>
                <a:schemeClr val="accent6">
                  <a:lumMod val="75000"/>
                </a:schemeClr>
              </a:solidFill>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1" name="Rectangle 21">
            <a:hlinkClick r:id="rId2" action="ppaction://hlinksldjump"/>
          </p:cNvPr>
          <p:cNvSpPr>
            <a:spLocks noChangeArrowheads="1"/>
          </p:cNvSpPr>
          <p:nvPr/>
        </p:nvSpPr>
        <p:spPr bwMode="auto">
          <a:xfrm>
            <a:off x="9767614" y="121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252364" y="443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712972" y="766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14943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Rectangle 21">
            <a:hlinkClick r:id="rId6" action="ppaction://hlinksldjump"/>
          </p:cNvPr>
          <p:cNvSpPr>
            <a:spLocks noChangeArrowheads="1"/>
          </p:cNvSpPr>
          <p:nvPr/>
        </p:nvSpPr>
        <p:spPr bwMode="auto">
          <a:xfrm>
            <a:off x="11633770" y="-2012"/>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931437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blinds(horizontal)">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7">
                                            <p:txEl>
                                              <p:pRg st="2" end="2"/>
                                            </p:txEl>
                                          </p:spTgt>
                                        </p:tgtEl>
                                      </p:cBhvr>
                                    </p:animEffect>
                                    <p:set>
                                      <p:cBhvr>
                                        <p:cTn id="30" dur="1" fill="hold">
                                          <p:stCondLst>
                                            <p:cond delay="499"/>
                                          </p:stCondLst>
                                        </p:cTn>
                                        <p:tgtEl>
                                          <p:spTgt spid="7">
                                            <p:txEl>
                                              <p:pRg st="2" end="2"/>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
                                            <p:txEl>
                                              <p:pRg st="1" end="1"/>
                                            </p:txEl>
                                          </p:spTgt>
                                        </p:tgtEl>
                                      </p:cBhvr>
                                    </p:animEffect>
                                    <p:set>
                                      <p:cBhvr>
                                        <p:cTn id="33" dur="1" fill="hold">
                                          <p:stCondLst>
                                            <p:cond delay="499"/>
                                          </p:stCondLst>
                                        </p:cTn>
                                        <p:tgtEl>
                                          <p:spTgt spid="3">
                                            <p:txEl>
                                              <p:pRg st="1" end="1"/>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5" grpId="0"/>
      <p:bldP spid="5" grpId="1"/>
      <p:bldP spid="6" grpId="0"/>
      <p:bldP spid="6" grpId="1"/>
      <p:bldP spid="8" grpId="0"/>
      <p:bldP spid="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126654" y="1125538"/>
            <a:ext cx="1082348" cy="523220"/>
          </a:xfrm>
          <a:prstGeom prst="rect">
            <a:avLst/>
          </a:prstGeom>
        </p:spPr>
        <p:txBody>
          <a:bodyPr wrap="none">
            <a:spAutoFit/>
          </a:bodyPr>
          <a:lstStyle/>
          <a:p>
            <a:r>
              <a:rPr lang="zh-CN" altLang="zh-CN" sz="2800" kern="100">
                <a:latin typeface="Times New Roman"/>
                <a:ea typeface="华文细黑"/>
                <a:cs typeface="Times New Roman"/>
              </a:rPr>
              <a:t>第</a:t>
            </a:r>
            <a:r>
              <a:rPr lang="en-US" altLang="zh-CN" sz="2800" kern="100" dirty="0">
                <a:latin typeface="Times New Roman"/>
                <a:ea typeface="华文细黑"/>
              </a:rPr>
              <a:t>1</a:t>
            </a:r>
            <a:r>
              <a:rPr lang="zh-CN" altLang="zh-CN" sz="2800" kern="100" dirty="0">
                <a:latin typeface="Times New Roman"/>
                <a:ea typeface="华文细黑"/>
                <a:cs typeface="Times New Roman"/>
              </a:rPr>
              <a:t>步</a:t>
            </a:r>
            <a:endParaRPr lang="zh-CN" altLang="en-US" sz="2800" dirty="0"/>
          </a:p>
        </p:txBody>
      </p:sp>
      <p:graphicFrame>
        <p:nvGraphicFramePr>
          <p:cNvPr id="15" name="表格 14"/>
          <p:cNvGraphicFramePr>
            <a:graphicFrameLocks noGrp="1"/>
          </p:cNvGraphicFramePr>
          <p:nvPr>
            <p:extLst>
              <p:ext uri="{D42A27DB-BD31-4B8C-83A1-F6EECF244321}">
                <p14:modId xmlns:p14="http://schemas.microsoft.com/office/powerpoint/2010/main" val="621504500"/>
              </p:ext>
            </p:extLst>
          </p:nvPr>
        </p:nvGraphicFramePr>
        <p:xfrm>
          <a:off x="1198662" y="1701602"/>
          <a:ext cx="8856984" cy="936104"/>
        </p:xfrm>
        <a:graphic>
          <a:graphicData uri="http://schemas.openxmlformats.org/drawingml/2006/table">
            <a:tbl>
              <a:tblPr/>
              <a:tblGrid>
                <a:gridCol w="2671543"/>
                <a:gridCol w="6185441"/>
              </a:tblGrid>
              <a:tr h="936104">
                <a:tc>
                  <a:txBody>
                    <a:bodyPr/>
                    <a:lstStyle/>
                    <a:p>
                      <a:pPr algn="l">
                        <a:lnSpc>
                          <a:spcPct val="150000"/>
                        </a:lnSpc>
                        <a:spcAft>
                          <a:spcPts val="0"/>
                        </a:spcAft>
                      </a:pPr>
                      <a:r>
                        <a:rPr lang="zh-CN" sz="2800" kern="100" dirty="0">
                          <a:effectLst/>
                          <a:latin typeface="Times New Roman"/>
                          <a:ea typeface="华文细黑"/>
                          <a:cs typeface="Times New Roman"/>
                        </a:rPr>
                        <a:t>明确实验干什么</a:t>
                      </a:r>
                      <a:endParaRPr lang="zh-CN" sz="280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审题干及设问，明确实验目的。</a:t>
                      </a:r>
                      <a:endParaRPr lang="zh-CN" sz="280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7" name="矩形 16"/>
          <p:cNvSpPr/>
          <p:nvPr/>
        </p:nvSpPr>
        <p:spPr>
          <a:xfrm>
            <a:off x="1125394" y="2762558"/>
            <a:ext cx="1441420" cy="523220"/>
          </a:xfrm>
          <a:prstGeom prst="rect">
            <a:avLst/>
          </a:prstGeom>
        </p:spPr>
        <p:txBody>
          <a:bodyPr wrap="none">
            <a:spAutoFit/>
          </a:bodyPr>
          <a:lstStyle/>
          <a:p>
            <a:r>
              <a:rPr lang="zh-CN" altLang="zh-CN" sz="2800" kern="100" dirty="0">
                <a:latin typeface="Times New Roman"/>
                <a:ea typeface="华文细黑"/>
                <a:cs typeface="Times New Roman"/>
              </a:rPr>
              <a:t>第</a:t>
            </a:r>
            <a:r>
              <a:rPr lang="en-US" altLang="zh-CN" sz="2800" kern="100" dirty="0">
                <a:latin typeface="Times New Roman"/>
                <a:ea typeface="华文细黑"/>
              </a:rPr>
              <a:t>2</a:t>
            </a:r>
            <a:r>
              <a:rPr lang="zh-CN" altLang="zh-CN" sz="2800" kern="100" dirty="0">
                <a:latin typeface="Times New Roman"/>
                <a:ea typeface="华文细黑"/>
                <a:cs typeface="Times New Roman"/>
              </a:rPr>
              <a:t>步</a:t>
            </a:r>
            <a:r>
              <a:rPr lang="en-US" altLang="zh-CN" sz="2800" kern="100" dirty="0">
                <a:latin typeface="Times New Roman"/>
                <a:ea typeface="华文细黑"/>
              </a:rPr>
              <a:t>  </a:t>
            </a:r>
            <a:r>
              <a:rPr lang="zh-CN" altLang="zh-CN" sz="2800" kern="100" dirty="0">
                <a:latin typeface="Times New Roman"/>
                <a:ea typeface="华文细黑"/>
                <a:cs typeface="Times New Roman"/>
              </a:rPr>
              <a:t>↓</a:t>
            </a:r>
            <a:endParaRPr lang="zh-CN" altLang="en-US" sz="2800" dirty="0"/>
          </a:p>
        </p:txBody>
      </p:sp>
      <p:graphicFrame>
        <p:nvGraphicFramePr>
          <p:cNvPr id="20" name="表格 19"/>
          <p:cNvGraphicFramePr>
            <a:graphicFrameLocks noGrp="1"/>
          </p:cNvGraphicFramePr>
          <p:nvPr>
            <p:extLst>
              <p:ext uri="{D42A27DB-BD31-4B8C-83A1-F6EECF244321}">
                <p14:modId xmlns:p14="http://schemas.microsoft.com/office/powerpoint/2010/main" val="1838780076"/>
              </p:ext>
            </p:extLst>
          </p:nvPr>
        </p:nvGraphicFramePr>
        <p:xfrm>
          <a:off x="1126654" y="3357785"/>
          <a:ext cx="9073008" cy="936105"/>
        </p:xfrm>
        <a:graphic>
          <a:graphicData uri="http://schemas.openxmlformats.org/drawingml/2006/table">
            <a:tbl>
              <a:tblPr/>
              <a:tblGrid>
                <a:gridCol w="2828693"/>
                <a:gridCol w="6244315"/>
              </a:tblGrid>
              <a:tr h="936105">
                <a:tc>
                  <a:txBody>
                    <a:bodyPr/>
                    <a:lstStyle/>
                    <a:p>
                      <a:pPr algn="l">
                        <a:lnSpc>
                          <a:spcPct val="150000"/>
                        </a:lnSpc>
                        <a:spcAft>
                          <a:spcPts val="0"/>
                        </a:spcAft>
                      </a:pPr>
                      <a:r>
                        <a:rPr lang="zh-CN" sz="2800" kern="100" dirty="0">
                          <a:effectLst/>
                          <a:latin typeface="Times New Roman"/>
                          <a:ea typeface="华文细黑"/>
                          <a:cs typeface="Times New Roman"/>
                        </a:rPr>
                        <a:t>题干信息有</a:t>
                      </a:r>
                      <a:r>
                        <a:rPr lang="zh-CN" sz="2800" kern="100" dirty="0" smtClean="0">
                          <a:effectLst/>
                          <a:latin typeface="Times New Roman"/>
                          <a:ea typeface="华文细黑"/>
                          <a:cs typeface="Times New Roman"/>
                        </a:rPr>
                        <a:t>什么</a:t>
                      </a:r>
                      <a:endParaRPr lang="zh-CN" sz="280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审题干明确物质的特性及其他有效信息。</a:t>
                      </a:r>
                      <a:endParaRPr lang="zh-CN" sz="280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2" name="矩形 21"/>
          <p:cNvSpPr/>
          <p:nvPr/>
        </p:nvSpPr>
        <p:spPr>
          <a:xfrm>
            <a:off x="1125394" y="4490750"/>
            <a:ext cx="1441420" cy="523220"/>
          </a:xfrm>
          <a:prstGeom prst="rect">
            <a:avLst/>
          </a:prstGeom>
        </p:spPr>
        <p:txBody>
          <a:bodyPr wrap="none">
            <a:spAutoFit/>
          </a:bodyPr>
          <a:lstStyle/>
          <a:p>
            <a:r>
              <a:rPr lang="zh-CN" altLang="zh-CN" sz="2800" kern="100">
                <a:latin typeface="Times New Roman"/>
                <a:ea typeface="华文细黑"/>
                <a:cs typeface="Times New Roman"/>
              </a:rPr>
              <a:t>第</a:t>
            </a:r>
            <a:r>
              <a:rPr lang="en-US" altLang="zh-CN" sz="2800" kern="100" dirty="0">
                <a:latin typeface="Times New Roman"/>
                <a:ea typeface="华文细黑"/>
              </a:rPr>
              <a:t>3</a:t>
            </a:r>
            <a:r>
              <a:rPr lang="zh-CN" altLang="zh-CN" sz="2800" kern="100" dirty="0">
                <a:latin typeface="Times New Roman"/>
                <a:ea typeface="华文细黑"/>
                <a:cs typeface="Times New Roman"/>
              </a:rPr>
              <a:t>步</a:t>
            </a:r>
            <a:r>
              <a:rPr lang="en-US" altLang="zh-CN" sz="2800" kern="100" dirty="0">
                <a:latin typeface="Times New Roman"/>
                <a:ea typeface="华文细黑"/>
              </a:rPr>
              <a:t>  </a:t>
            </a:r>
            <a:r>
              <a:rPr lang="zh-CN" altLang="zh-CN" sz="2800" kern="100" dirty="0">
                <a:latin typeface="Times New Roman"/>
                <a:ea typeface="华文细黑"/>
                <a:cs typeface="Times New Roman"/>
              </a:rPr>
              <a:t>↓</a:t>
            </a:r>
            <a:endParaRPr lang="zh-CN" altLang="en-US" sz="2800" dirty="0"/>
          </a:p>
        </p:txBody>
      </p:sp>
      <p:graphicFrame>
        <p:nvGraphicFramePr>
          <p:cNvPr id="24" name="表格 23"/>
          <p:cNvGraphicFramePr>
            <a:graphicFrameLocks noGrp="1"/>
          </p:cNvGraphicFramePr>
          <p:nvPr>
            <p:extLst>
              <p:ext uri="{D42A27DB-BD31-4B8C-83A1-F6EECF244321}">
                <p14:modId xmlns:p14="http://schemas.microsoft.com/office/powerpoint/2010/main" val="3677199525"/>
              </p:ext>
            </p:extLst>
          </p:nvPr>
        </p:nvGraphicFramePr>
        <p:xfrm>
          <a:off x="1054646" y="5013969"/>
          <a:ext cx="9145016" cy="1584177"/>
        </p:xfrm>
        <a:graphic>
          <a:graphicData uri="http://schemas.openxmlformats.org/drawingml/2006/table">
            <a:tbl>
              <a:tblPr/>
              <a:tblGrid>
                <a:gridCol w="2880320"/>
                <a:gridCol w="6264696"/>
              </a:tblGrid>
              <a:tr h="1584177">
                <a:tc>
                  <a:txBody>
                    <a:bodyPr/>
                    <a:lstStyle/>
                    <a:p>
                      <a:pPr algn="just">
                        <a:lnSpc>
                          <a:spcPct val="150000"/>
                        </a:lnSpc>
                        <a:spcAft>
                          <a:spcPts val="0"/>
                        </a:spcAft>
                      </a:pPr>
                      <a:r>
                        <a:rPr lang="zh-CN" sz="2800" kern="100">
                          <a:effectLst/>
                          <a:latin typeface="Times New Roman"/>
                          <a:ea typeface="华文细黑"/>
                          <a:cs typeface="Times New Roman"/>
                        </a:rPr>
                        <a:t>思考实验原理是干什么</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根据实验目的、题干信息及已有知识，设想探究、验证物质性质的实验原理。</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5" name="矩形 24"/>
          <p:cNvSpPr/>
          <p:nvPr/>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26" name="组合 25"/>
          <p:cNvGrpSpPr/>
          <p:nvPr/>
        </p:nvGrpSpPr>
        <p:grpSpPr>
          <a:xfrm>
            <a:off x="1" y="-2"/>
            <a:ext cx="1836949" cy="634848"/>
            <a:chOff x="0" y="-2"/>
            <a:chExt cx="1377891" cy="634701"/>
          </a:xfrm>
          <a:solidFill>
            <a:srgbClr val="FFC000"/>
          </a:solidFill>
        </p:grpSpPr>
        <p:sp>
          <p:nvSpPr>
            <p:cNvPr id="27" name="矩形 2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28" name="直角三角形 27"/>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29" name="矩形 28"/>
          <p:cNvSpPr/>
          <p:nvPr/>
        </p:nvSpPr>
        <p:spPr>
          <a:xfrm>
            <a:off x="1774726" y="36707"/>
            <a:ext cx="1826141" cy="584775"/>
          </a:xfrm>
          <a:prstGeom prst="rect">
            <a:avLst/>
          </a:prstGeom>
        </p:spPr>
        <p:txBody>
          <a:bodyPr wrap="none">
            <a:spAutoFit/>
          </a:bodyPr>
          <a:lstStyle/>
          <a:p>
            <a:pPr>
              <a:defRPr/>
            </a:pPr>
            <a:r>
              <a:rPr lang="zh-CN" altLang="en-US" sz="3200" b="1" dirty="0">
                <a:solidFill>
                  <a:schemeClr val="bg1"/>
                </a:solidFill>
                <a:latin typeface="+mj-ea"/>
                <a:ea typeface="+mj-ea"/>
              </a:rPr>
              <a:t>思维流程</a:t>
            </a:r>
          </a:p>
        </p:txBody>
      </p:sp>
      <p:sp>
        <p:nvSpPr>
          <p:cNvPr id="30" name="文本框 39"/>
          <p:cNvSpPr txBox="1"/>
          <p:nvPr/>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7413017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8608" y="831111"/>
            <a:ext cx="11639246" cy="5262979"/>
          </a:xfrm>
          <a:prstGeom prst="rect">
            <a:avLst/>
          </a:prstGeom>
        </p:spPr>
        <p:txBody>
          <a:bodyPr>
            <a:spAutoFit/>
          </a:bodyPr>
          <a:lstStyle/>
          <a:p>
            <a:pPr>
              <a:lnSpc>
                <a:spcPct val="150000"/>
              </a:lnSpc>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一次实验制备中，通过检验发现制备的</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中含有</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，出现这些杂质的可能原因是</a:t>
            </a: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。检验</a:t>
            </a:r>
            <a:r>
              <a:rPr lang="zh-CN" altLang="zh-CN" sz="2800" kern="100" dirty="0">
                <a:latin typeface="Times New Roman"/>
                <a:ea typeface="华文细黑"/>
                <a:cs typeface="Times New Roman"/>
              </a:rPr>
              <a:t>产物中含有</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杂质的实验操作和现象</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a:t>
            </a:r>
          </a:p>
          <a:p>
            <a:pPr>
              <a:lnSpc>
                <a:spcPct val="150000"/>
              </a:lnSpc>
            </a:pPr>
            <a:r>
              <a:rPr lang="en-US" altLang="zh-CN" sz="2800" kern="100" dirty="0" smtClean="0">
                <a:latin typeface="Times New Roman"/>
                <a:ea typeface="华文细黑"/>
                <a:cs typeface="Courier New"/>
              </a:rPr>
              <a:t>______________________________________________________________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a:latin typeface="Times New Roman"/>
                <a:ea typeface="华文细黑"/>
              </a:rPr>
              <a:t>(</a:t>
            </a:r>
            <a:r>
              <a:rPr lang="zh-CN" altLang="zh-CN" sz="2800" kern="100" dirty="0">
                <a:latin typeface="Times New Roman"/>
                <a:ea typeface="华文细黑"/>
                <a:cs typeface="Times New Roman"/>
              </a:rPr>
              <a:t>供选择的试剂有：</a:t>
            </a:r>
            <a:r>
              <a:rPr lang="en-US" altLang="zh-CN" sz="2800" kern="100" dirty="0">
                <a:latin typeface="Times New Roman"/>
                <a:ea typeface="华文细黑"/>
              </a:rPr>
              <a:t>Ba(OH)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溶液、</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溶液、</a:t>
            </a:r>
            <a:r>
              <a:rPr lang="en-US" altLang="zh-CN" sz="2800" kern="100" dirty="0">
                <a:latin typeface="Times New Roman"/>
                <a:ea typeface="华文细黑"/>
              </a:rPr>
              <a:t>AgNO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溶液、品红溶液、</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溶液</a:t>
            </a:r>
            <a:r>
              <a:rPr lang="en-US" altLang="zh-CN" sz="2800" kern="100" dirty="0" smtClean="0">
                <a:latin typeface="Times New Roman"/>
                <a:ea typeface="华文细黑"/>
              </a:rPr>
              <a:t>) </a:t>
            </a:r>
          </a:p>
          <a:p>
            <a:pPr>
              <a:lnSpc>
                <a:spcPct val="150000"/>
              </a:lnSpc>
            </a:pPr>
            <a:r>
              <a:rPr lang="zh-CN" altLang="zh-CN" sz="2800" b="1" kern="100" dirty="0">
                <a:solidFill>
                  <a:srgbClr val="0000FF"/>
                </a:solidFill>
                <a:latin typeface="Times New Roman"/>
                <a:cs typeface="Times New Roman"/>
              </a:rPr>
              <a:t>解析</a:t>
            </a:r>
            <a:r>
              <a:rPr lang="en-US" altLang="zh-CN" sz="2800" kern="100" dirty="0">
                <a:latin typeface="Times New Roman"/>
                <a:ea typeface="华文细黑"/>
              </a:rPr>
              <a:t>  </a:t>
            </a:r>
            <a:r>
              <a:rPr lang="zh-CN" altLang="zh-CN" sz="2800" kern="100" dirty="0">
                <a:latin typeface="Times New Roman"/>
                <a:ea typeface="华文细黑"/>
                <a:cs typeface="Times New Roman"/>
              </a:rPr>
              <a:t>过量的</a:t>
            </a:r>
            <a:r>
              <a:rPr lang="en-US" altLang="zh-CN" sz="2800" kern="100" dirty="0">
                <a:latin typeface="Times New Roman"/>
                <a:ea typeface="华文细黑"/>
              </a:rPr>
              <a:t>SO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和过量的</a:t>
            </a:r>
            <a:r>
              <a:rPr lang="en-US" altLang="zh-CN" sz="2800" kern="100" dirty="0" err="1">
                <a:latin typeface="Times New Roman"/>
                <a:ea typeface="华文细黑"/>
              </a:rPr>
              <a:t>NaOH</a:t>
            </a:r>
            <a:r>
              <a:rPr lang="zh-CN" altLang="zh-CN" sz="2800" kern="100" dirty="0">
                <a:latin typeface="Times New Roman"/>
                <a:ea typeface="华文细黑"/>
                <a:cs typeface="Times New Roman"/>
              </a:rPr>
              <a:t>反应生成</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与</a:t>
            </a:r>
            <a:r>
              <a:rPr lang="en-US" altLang="zh-CN" sz="2800" kern="100" dirty="0">
                <a:latin typeface="Times New Roman"/>
                <a:ea typeface="华文细黑"/>
              </a:rPr>
              <a:t>Ba(OH)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反应生成白色沉淀</a:t>
            </a:r>
            <a:r>
              <a:rPr lang="en-US" altLang="zh-CN" sz="2800" kern="100" dirty="0">
                <a:latin typeface="Times New Roman"/>
                <a:ea typeface="华文细黑"/>
              </a:rPr>
              <a:t>BaSO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，滴加稀盐酸，有无色刺激性气体产生。</a:t>
            </a:r>
            <a:endParaRPr lang="zh-CN" altLang="zh-CN" sz="2800" kern="100" dirty="0">
              <a:effectLst/>
              <a:latin typeface="宋体"/>
              <a:cs typeface="Courier New"/>
            </a:endParaRPr>
          </a:p>
        </p:txBody>
      </p:sp>
      <p:sp>
        <p:nvSpPr>
          <p:cNvPr id="4" name="矩形 3"/>
          <p:cNvSpPr/>
          <p:nvPr/>
        </p:nvSpPr>
        <p:spPr>
          <a:xfrm>
            <a:off x="4590284" y="1551191"/>
            <a:ext cx="6271269" cy="523220"/>
          </a:xfrm>
          <a:prstGeom prst="rect">
            <a:avLst/>
          </a:prstGeom>
        </p:spPr>
        <p:txBody>
          <a:bodyPr wrap="none">
            <a:spAutoFit/>
          </a:bodyPr>
          <a:lstStyle/>
          <a:p>
            <a:r>
              <a:rPr lang="zh-CN" altLang="zh-CN" sz="2800" kern="100">
                <a:solidFill>
                  <a:schemeClr val="accent6">
                    <a:lumMod val="75000"/>
                  </a:schemeClr>
                </a:solidFill>
                <a:latin typeface="Times New Roman"/>
                <a:ea typeface="华文细黑"/>
                <a:cs typeface="Times New Roman"/>
              </a:rPr>
              <a:t>制备的</a:t>
            </a:r>
            <a:r>
              <a:rPr lang="en-US" altLang="zh-CN" sz="2800" kern="100" dirty="0">
                <a:solidFill>
                  <a:schemeClr val="accent6">
                    <a:lumMod val="75000"/>
                  </a:schemeClr>
                </a:solidFill>
                <a:latin typeface="Times New Roman"/>
                <a:ea typeface="华文细黑"/>
              </a:rPr>
              <a:t>SO</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和装置</a:t>
            </a:r>
            <a:r>
              <a:rPr lang="en-US" altLang="zh-CN" sz="2800" kern="100" dirty="0">
                <a:solidFill>
                  <a:schemeClr val="accent6">
                    <a:lumMod val="75000"/>
                  </a:schemeClr>
                </a:solidFill>
                <a:latin typeface="Times New Roman"/>
                <a:ea typeface="华文细黑"/>
              </a:rPr>
              <a:t>D</a:t>
            </a:r>
            <a:r>
              <a:rPr lang="zh-CN" altLang="zh-CN" sz="2800" kern="100" dirty="0">
                <a:solidFill>
                  <a:schemeClr val="accent6">
                    <a:lumMod val="75000"/>
                  </a:schemeClr>
                </a:solidFill>
                <a:latin typeface="Times New Roman"/>
                <a:ea typeface="华文细黑"/>
                <a:cs typeface="Times New Roman"/>
              </a:rPr>
              <a:t>中的</a:t>
            </a:r>
            <a:r>
              <a:rPr lang="en-US" altLang="zh-CN" sz="2800" kern="100" dirty="0" err="1">
                <a:solidFill>
                  <a:schemeClr val="accent6">
                    <a:lumMod val="75000"/>
                  </a:schemeClr>
                </a:solidFill>
                <a:latin typeface="Times New Roman"/>
                <a:ea typeface="华文细黑"/>
              </a:rPr>
              <a:t>NaOH</a:t>
            </a:r>
            <a:r>
              <a:rPr lang="zh-CN" altLang="zh-CN" sz="2800" kern="100" dirty="0">
                <a:solidFill>
                  <a:schemeClr val="accent6">
                    <a:lumMod val="75000"/>
                  </a:schemeClr>
                </a:solidFill>
                <a:latin typeface="Times New Roman"/>
                <a:ea typeface="华文细黑"/>
                <a:cs typeface="Times New Roman"/>
              </a:rPr>
              <a:t>同时过量</a:t>
            </a:r>
            <a:endParaRPr lang="zh-CN" altLang="en-US" sz="2800" dirty="0">
              <a:solidFill>
                <a:schemeClr val="accent6">
                  <a:lumMod val="75000"/>
                </a:schemeClr>
              </a:solidFill>
            </a:endParaRPr>
          </a:p>
        </p:txBody>
      </p:sp>
      <p:sp>
        <p:nvSpPr>
          <p:cNvPr id="6" name="矩形 5"/>
          <p:cNvSpPr/>
          <p:nvPr/>
        </p:nvSpPr>
        <p:spPr>
          <a:xfrm>
            <a:off x="363671" y="2055247"/>
            <a:ext cx="11457851" cy="1384995"/>
          </a:xfrm>
          <a:prstGeom prst="rect">
            <a:avLst/>
          </a:prstGeom>
        </p:spPr>
        <p:txBody>
          <a:bodyPr>
            <a:spAutoFit/>
          </a:bodyPr>
          <a:lstStyle/>
          <a:p>
            <a:pPr>
              <a:lnSpc>
                <a:spcPct val="150000"/>
              </a:lnSpc>
            </a:pPr>
            <a:r>
              <a:rPr lang="en-US" altLang="zh-CN" sz="2800" kern="100" dirty="0" smtClean="0">
                <a:solidFill>
                  <a:schemeClr val="accent6">
                    <a:lumMod val="75000"/>
                  </a:schemeClr>
                </a:solidFill>
                <a:latin typeface="Times New Roman"/>
                <a:ea typeface="华文细黑"/>
                <a:cs typeface="Times New Roman"/>
              </a:rPr>
              <a:t>                                                                            </a:t>
            </a:r>
            <a:r>
              <a:rPr lang="zh-CN" altLang="zh-CN" sz="2800" kern="100" dirty="0" smtClean="0">
                <a:solidFill>
                  <a:schemeClr val="accent6">
                    <a:lumMod val="75000"/>
                  </a:schemeClr>
                </a:solidFill>
                <a:latin typeface="Times New Roman"/>
                <a:ea typeface="华文细黑"/>
                <a:cs typeface="Times New Roman"/>
              </a:rPr>
              <a:t>取</a:t>
            </a:r>
            <a:r>
              <a:rPr lang="zh-CN" altLang="zh-CN" sz="2800" kern="100" dirty="0">
                <a:solidFill>
                  <a:schemeClr val="accent6">
                    <a:lumMod val="75000"/>
                  </a:schemeClr>
                </a:solidFill>
                <a:latin typeface="Times New Roman"/>
                <a:ea typeface="华文细黑"/>
                <a:cs typeface="Times New Roman"/>
              </a:rPr>
              <a:t>少量溶液于试管中，加入</a:t>
            </a:r>
            <a:r>
              <a:rPr lang="en-US" altLang="zh-CN" sz="2800" kern="100" dirty="0">
                <a:solidFill>
                  <a:schemeClr val="accent6">
                    <a:lumMod val="75000"/>
                  </a:schemeClr>
                </a:solidFill>
                <a:latin typeface="Times New Roman"/>
                <a:ea typeface="华文细黑"/>
              </a:rPr>
              <a:t>Ba(OH)</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溶液，有白色沉淀生成，滴加稀盐酸，有无色刺激性气体</a:t>
            </a:r>
            <a:r>
              <a:rPr lang="zh-CN" altLang="zh-CN" sz="2800" kern="100" dirty="0" smtClean="0">
                <a:solidFill>
                  <a:schemeClr val="accent6">
                    <a:lumMod val="75000"/>
                  </a:schemeClr>
                </a:solidFill>
                <a:latin typeface="Times New Roman"/>
                <a:ea typeface="华文细黑"/>
                <a:cs typeface="Times New Roman"/>
              </a:rPr>
              <a:t>产生</a:t>
            </a:r>
            <a:r>
              <a:rPr lang="en-US" altLang="zh-CN" sz="2800" kern="100" dirty="0" smtClean="0">
                <a:solidFill>
                  <a:schemeClr val="accent6">
                    <a:lumMod val="75000"/>
                  </a:schemeClr>
                </a:solidFill>
                <a:latin typeface="Times New Roman"/>
                <a:ea typeface="华文细黑"/>
                <a:cs typeface="Times New Roman"/>
              </a:rPr>
              <a:t>  </a:t>
            </a:r>
            <a:endParaRPr lang="zh-CN" altLang="en-US" sz="2800" dirty="0">
              <a:solidFill>
                <a:schemeClr val="accent6">
                  <a:lumMod val="75000"/>
                </a:schemeClr>
              </a:solidFill>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8" name="Rectangle 21">
            <a:hlinkClick r:id="rId2" action="ppaction://hlinksldjump"/>
          </p:cNvPr>
          <p:cNvSpPr>
            <a:spLocks noChangeArrowheads="1"/>
          </p:cNvSpPr>
          <p:nvPr/>
        </p:nvSpPr>
        <p:spPr bwMode="auto">
          <a:xfrm>
            <a:off x="9767614" y="121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3" action="ppaction://hlinksldjump"/>
          </p:cNvPr>
          <p:cNvSpPr>
            <a:spLocks noChangeArrowheads="1"/>
          </p:cNvSpPr>
          <p:nvPr/>
        </p:nvSpPr>
        <p:spPr bwMode="auto">
          <a:xfrm>
            <a:off x="10252364" y="443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4" action="ppaction://hlinksldjump"/>
          </p:cNvPr>
          <p:cNvSpPr>
            <a:spLocks noChangeArrowheads="1"/>
          </p:cNvSpPr>
          <p:nvPr/>
        </p:nvSpPr>
        <p:spPr bwMode="auto">
          <a:xfrm>
            <a:off x="10712972" y="766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5" action="ppaction://hlinksldjump"/>
          </p:cNvPr>
          <p:cNvSpPr>
            <a:spLocks noChangeArrowheads="1"/>
          </p:cNvSpPr>
          <p:nvPr/>
        </p:nvSpPr>
        <p:spPr bwMode="auto">
          <a:xfrm>
            <a:off x="1114943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6" action="ppaction://hlinksldjump"/>
          </p:cNvPr>
          <p:cNvSpPr>
            <a:spLocks noChangeArrowheads="1"/>
          </p:cNvSpPr>
          <p:nvPr/>
        </p:nvSpPr>
        <p:spPr bwMode="auto">
          <a:xfrm>
            <a:off x="11633770" y="-2012"/>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5853928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xEl>
                                              <p:pRg st="3" end="3"/>
                                            </p:txEl>
                                          </p:spTgt>
                                        </p:tgtEl>
                                      </p:cBhvr>
                                    </p:animEffect>
                                    <p:set>
                                      <p:cBhvr>
                                        <p:cTn id="20" dur="1" fill="hold">
                                          <p:stCondLst>
                                            <p:cond delay="499"/>
                                          </p:stCondLst>
                                        </p:cTn>
                                        <p:tgtEl>
                                          <p:spTgt spid="3">
                                            <p:txEl>
                                              <p:pRg st="3" end="3"/>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4" grpId="0"/>
      <p:bldP spid="4" grpId="1"/>
      <p:bldP spid="6" grpId="0"/>
      <p:bldP spid="6"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5122" y="1043652"/>
            <a:ext cx="10948676" cy="397031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纳米碳酸钙广泛应用于橡胶、塑料、造纸、化学建材、油墨、涂料、密封胶与胶粘剂等行业。在浓</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溶液中通入</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可以制得纳米级碳酸钙。某校学生实验小组设计如图所示装置制取该产品。</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中装有蘸稀硫酸的脱脂棉，图中夹持装置已略去。</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可选用的药品有</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石灰石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饱和氯化钙溶液</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c.6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盐酸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rPr>
              <a:t>d</a:t>
            </a:r>
            <a:r>
              <a:rPr lang="en-US" altLang="zh-CN" sz="2800" kern="100" dirty="0">
                <a:latin typeface="Times New Roman"/>
                <a:ea typeface="华文细黑"/>
              </a:rPr>
              <a:t>.</a:t>
            </a:r>
            <a:r>
              <a:rPr lang="zh-CN" altLang="zh-CN" sz="2800" kern="100" dirty="0">
                <a:latin typeface="Times New Roman"/>
                <a:ea typeface="华文细黑"/>
                <a:cs typeface="Times New Roman"/>
              </a:rPr>
              <a:t>氯化铵固体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rPr>
              <a:t>e</a:t>
            </a:r>
            <a:r>
              <a:rPr lang="en-US" altLang="zh-CN" sz="2800" kern="100" dirty="0">
                <a:latin typeface="Times New Roman"/>
                <a:ea typeface="华文细黑"/>
              </a:rPr>
              <a:t>.</a:t>
            </a:r>
            <a:r>
              <a:rPr lang="zh-CN" altLang="zh-CN" sz="2800" kern="100" dirty="0">
                <a:latin typeface="Times New Roman"/>
                <a:ea typeface="华文细黑"/>
                <a:cs typeface="Times New Roman"/>
              </a:rPr>
              <a:t>氢氧化钙固体</a:t>
            </a:r>
            <a:endParaRPr lang="zh-CN" altLang="zh-CN" sz="280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9767614" y="121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0252364" y="443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712972" y="766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114943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1633770" y="-2012"/>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96961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90" name="Picture 2" descr="HX6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179" y="189434"/>
            <a:ext cx="8104685" cy="370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51951" y="4206781"/>
            <a:ext cx="11991927" cy="203132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a:t>
            </a:r>
            <a:r>
              <a:rPr lang="zh-CN" altLang="zh-CN" sz="2800" kern="100" dirty="0">
                <a:latin typeface="Times New Roman"/>
                <a:ea typeface="华文细黑"/>
                <a:cs typeface="Times New Roman"/>
              </a:rPr>
              <a:t>中制备气体时，所需的药品是</a:t>
            </a:r>
            <a:r>
              <a:rPr lang="en-US" altLang="zh-CN" sz="2800" kern="100" dirty="0" smtClean="0">
                <a:latin typeface="Times New Roman"/>
                <a:ea typeface="华文细黑"/>
                <a:cs typeface="Courier New"/>
              </a:rPr>
              <a:t>____ (</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kern="100" dirty="0">
                <a:latin typeface="Times New Roman"/>
                <a:ea typeface="华文细黑"/>
                <a:cs typeface="Times New Roman"/>
              </a:rPr>
              <a:t>　</a:t>
            </a: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图可知，</a:t>
            </a:r>
            <a:r>
              <a:rPr lang="en-US" altLang="zh-CN" sz="2800" kern="100" dirty="0">
                <a:latin typeface="Times New Roman"/>
                <a:ea typeface="华文细黑"/>
              </a:rPr>
              <a:t>A</a:t>
            </a:r>
            <a:r>
              <a:rPr lang="zh-CN" altLang="zh-CN" sz="2800" kern="100" dirty="0">
                <a:latin typeface="Times New Roman"/>
                <a:ea typeface="华文细黑"/>
                <a:cs typeface="Times New Roman"/>
              </a:rPr>
              <a:t>制备的气体为</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，所以选择药品为石灰石和</a:t>
            </a:r>
            <a:r>
              <a:rPr lang="en-US" altLang="zh-CN" sz="2800" kern="100" dirty="0">
                <a:latin typeface="Times New Roman"/>
                <a:ea typeface="华文细黑"/>
              </a:rPr>
              <a:t>6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盐酸。</a:t>
            </a:r>
            <a:endParaRPr lang="zh-CN" altLang="zh-CN" sz="2800" kern="100" dirty="0">
              <a:effectLst/>
              <a:latin typeface="宋体"/>
              <a:cs typeface="Courier New"/>
            </a:endParaRPr>
          </a:p>
        </p:txBody>
      </p:sp>
      <p:sp>
        <p:nvSpPr>
          <p:cNvPr id="6" name="矩形 5"/>
          <p:cNvSpPr/>
          <p:nvPr/>
        </p:nvSpPr>
        <p:spPr>
          <a:xfrm>
            <a:off x="5572306" y="4274726"/>
            <a:ext cx="522900" cy="523220"/>
          </a:xfrm>
          <a:prstGeom prst="rect">
            <a:avLst/>
          </a:prstGeom>
        </p:spPr>
        <p:txBody>
          <a:bodyPr wrap="none">
            <a:spAutoFit/>
          </a:bodyPr>
          <a:lstStyle/>
          <a:p>
            <a:r>
              <a:rPr lang="en-US" altLang="zh-CN" sz="2800" b="1" kern="100" dirty="0">
                <a:solidFill>
                  <a:srgbClr val="E36C0A"/>
                </a:solidFill>
                <a:latin typeface="Times New Roman"/>
                <a:ea typeface="华文细黑"/>
              </a:rPr>
              <a:t>ac</a:t>
            </a:r>
            <a:endParaRPr lang="zh-CN" altLang="en-US" sz="2800" b="1" dirty="0"/>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8" name="Rectangle 21">
            <a:hlinkClick r:id="rId3" action="ppaction://hlinksldjump"/>
          </p:cNvPr>
          <p:cNvSpPr>
            <a:spLocks noChangeArrowheads="1"/>
          </p:cNvSpPr>
          <p:nvPr/>
        </p:nvSpPr>
        <p:spPr bwMode="auto">
          <a:xfrm>
            <a:off x="9767614" y="121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4" action="ppaction://hlinksldjump"/>
          </p:cNvPr>
          <p:cNvSpPr>
            <a:spLocks noChangeArrowheads="1"/>
          </p:cNvSpPr>
          <p:nvPr/>
        </p:nvSpPr>
        <p:spPr bwMode="auto">
          <a:xfrm>
            <a:off x="10252364" y="443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5" action="ppaction://hlinksldjump"/>
          </p:cNvPr>
          <p:cNvSpPr>
            <a:spLocks noChangeArrowheads="1"/>
          </p:cNvSpPr>
          <p:nvPr/>
        </p:nvSpPr>
        <p:spPr bwMode="auto">
          <a:xfrm>
            <a:off x="10712972" y="766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6" action="ppaction://hlinksldjump"/>
          </p:cNvPr>
          <p:cNvSpPr>
            <a:spLocks noChangeArrowheads="1"/>
          </p:cNvSpPr>
          <p:nvPr/>
        </p:nvSpPr>
        <p:spPr bwMode="auto">
          <a:xfrm>
            <a:off x="1114943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7" action="ppaction://hlinksldjump"/>
          </p:cNvPr>
          <p:cNvSpPr>
            <a:spLocks noChangeArrowheads="1"/>
          </p:cNvSpPr>
          <p:nvPr/>
        </p:nvSpPr>
        <p:spPr bwMode="auto">
          <a:xfrm>
            <a:off x="11633770" y="-2012"/>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5918600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1" end="1"/>
                                            </p:txEl>
                                          </p:spTgt>
                                        </p:tgtEl>
                                      </p:cBhvr>
                                    </p:animEffect>
                                    <p:set>
                                      <p:cBhvr>
                                        <p:cTn id="17" dur="1" fill="hold">
                                          <p:stCondLst>
                                            <p:cond delay="499"/>
                                          </p:stCondLst>
                                        </p:cTn>
                                        <p:tgtEl>
                                          <p:spTgt spid="3">
                                            <p:txEl>
                                              <p:pRg st="1" end="1"/>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6" grpId="0"/>
      <p:bldP spid="6"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7425" y="477466"/>
            <a:ext cx="11344405" cy="5909310"/>
          </a:xfrm>
          <a:prstGeom prst="rect">
            <a:avLst/>
          </a:prstGeom>
        </p:spPr>
        <p:txBody>
          <a:bodyPr>
            <a:spAutoFit/>
          </a:bodyPr>
          <a:lstStyle/>
          <a:p>
            <a:pPr>
              <a:lnSpc>
                <a:spcPct val="150000"/>
              </a:lnSpc>
            </a:pPr>
            <a:r>
              <a:rPr lang="en-US" altLang="zh-CN" sz="2800" kern="100" dirty="0">
                <a:latin typeface="Times New Roman"/>
                <a:ea typeface="华文细黑"/>
                <a:cs typeface="Courier New"/>
              </a:rPr>
              <a:t>(2)B</a:t>
            </a:r>
            <a:r>
              <a:rPr lang="zh-CN" altLang="zh-CN" sz="2800" kern="100" dirty="0">
                <a:latin typeface="Times New Roman"/>
                <a:ea typeface="华文细黑"/>
                <a:cs typeface="Times New Roman"/>
              </a:rPr>
              <a:t>中盛有</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溶液</a:t>
            </a:r>
            <a:r>
              <a:rPr lang="zh-CN" altLang="zh-CN" sz="2800" kern="100" dirty="0">
                <a:latin typeface="Times New Roman"/>
                <a:ea typeface="华文细黑"/>
                <a:cs typeface="Times New Roman"/>
              </a:rPr>
              <a:t>，其作用是</a:t>
            </a:r>
            <a:r>
              <a:rPr lang="en-US" altLang="zh-CN" sz="2800" kern="100" dirty="0" smtClean="0">
                <a:latin typeface="Times New Roman"/>
                <a:ea typeface="华文细黑"/>
                <a:cs typeface="Courier New"/>
              </a:rPr>
              <a:t>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nSpc>
                <a:spcPct val="150000"/>
              </a:lnSpc>
            </a:pPr>
            <a:r>
              <a:rPr lang="zh-CN" altLang="zh-CN" sz="2800" b="1" kern="100" dirty="0">
                <a:solidFill>
                  <a:srgbClr val="0000FF"/>
                </a:solidFill>
                <a:latin typeface="Times New Roman"/>
                <a:cs typeface="Times New Roman"/>
              </a:rPr>
              <a:t>解析</a:t>
            </a:r>
            <a:r>
              <a:rPr lang="en-US" altLang="zh-CN" sz="2800" b="1" kern="100" dirty="0">
                <a:solidFill>
                  <a:srgbClr val="0000FF"/>
                </a:solidFill>
                <a:latin typeface="Times New Roman"/>
                <a:cs typeface="Times New Roman"/>
              </a:rPr>
              <a:t>  </a:t>
            </a:r>
            <a:r>
              <a:rPr lang="en-US" altLang="zh-CN" sz="2800" kern="100" dirty="0">
                <a:latin typeface="Times New Roman"/>
                <a:ea typeface="华文细黑"/>
              </a:rPr>
              <a:t> </a:t>
            </a:r>
            <a:r>
              <a:rPr lang="zh-CN" altLang="zh-CN" sz="2800" kern="100" dirty="0">
                <a:latin typeface="Times New Roman"/>
                <a:ea typeface="华文细黑"/>
                <a:cs typeface="Times New Roman"/>
              </a:rPr>
              <a:t>制出的</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中不能有</a:t>
            </a:r>
            <a:r>
              <a:rPr lang="en-US" altLang="zh-CN" sz="2800" kern="100" dirty="0" err="1">
                <a:latin typeface="Times New Roman"/>
                <a:ea typeface="华文细黑"/>
              </a:rPr>
              <a:t>HCl</a:t>
            </a:r>
            <a:r>
              <a:rPr lang="zh-CN" altLang="zh-CN" sz="2800" kern="100" dirty="0">
                <a:latin typeface="Times New Roman"/>
                <a:ea typeface="华文细黑"/>
                <a:cs typeface="Times New Roman"/>
              </a:rPr>
              <a:t>，否则会在</a:t>
            </a:r>
            <a:r>
              <a:rPr lang="en-US" altLang="zh-CN" sz="2800" kern="100" dirty="0">
                <a:latin typeface="Times New Roman"/>
                <a:ea typeface="华文细黑"/>
              </a:rPr>
              <a:t>C</a:t>
            </a:r>
            <a:r>
              <a:rPr lang="zh-CN" altLang="zh-CN" sz="2800" kern="100" dirty="0">
                <a:latin typeface="Times New Roman"/>
                <a:ea typeface="华文细黑"/>
                <a:cs typeface="Times New Roman"/>
              </a:rPr>
              <a:t>中与</a:t>
            </a:r>
            <a:r>
              <a:rPr lang="en-US" altLang="zh-CN" sz="2800" kern="100" dirty="0">
                <a:latin typeface="Times New Roman"/>
                <a:ea typeface="华文细黑"/>
              </a:rPr>
              <a:t>NH</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反应，除去</a:t>
            </a:r>
            <a:r>
              <a:rPr lang="en-US" altLang="zh-CN" sz="2800" kern="100" dirty="0" err="1">
                <a:latin typeface="Times New Roman"/>
                <a:ea typeface="华文细黑"/>
              </a:rPr>
              <a:t>HCl</a:t>
            </a:r>
            <a:r>
              <a:rPr lang="zh-CN" altLang="zh-CN" sz="2800" kern="100" dirty="0">
                <a:latin typeface="Times New Roman"/>
                <a:ea typeface="华文细黑"/>
                <a:cs typeface="Times New Roman"/>
              </a:rPr>
              <a:t>应该用饱和</a:t>
            </a:r>
            <a:r>
              <a:rPr lang="en-US" altLang="zh-CN" sz="2800" kern="100" dirty="0">
                <a:latin typeface="Times New Roman"/>
                <a:ea typeface="华文细黑"/>
              </a:rPr>
              <a:t>NaHCO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溶液。</a:t>
            </a:r>
            <a:endParaRPr lang="en-US" altLang="zh-CN" sz="2800" kern="100" dirty="0">
              <a:latin typeface="Times New Roman"/>
              <a:ea typeface="华文细黑"/>
              <a:cs typeface="Times New Roman"/>
            </a:endParaRPr>
          </a:p>
          <a:p>
            <a:pPr>
              <a:lnSpc>
                <a:spcPct val="150000"/>
              </a:lnSpc>
            </a:pPr>
            <a:r>
              <a:rPr lang="en-US" altLang="zh-CN" sz="2800" kern="100" dirty="0" smtClean="0">
                <a:latin typeface="Times New Roman"/>
                <a:ea typeface="华文细黑"/>
              </a:rPr>
              <a:t>(</a:t>
            </a:r>
            <a:r>
              <a:rPr lang="en-US" altLang="zh-CN" sz="2800" kern="100" dirty="0">
                <a:latin typeface="Times New Roman"/>
                <a:ea typeface="华文细黑"/>
              </a:rPr>
              <a:t>3)</a:t>
            </a:r>
            <a:r>
              <a:rPr lang="zh-CN" altLang="zh-CN" sz="2800" kern="100" dirty="0">
                <a:latin typeface="Times New Roman"/>
                <a:ea typeface="华文细黑"/>
                <a:cs typeface="Times New Roman"/>
              </a:rPr>
              <a:t>写出制取氨气的化学方程式：</a:t>
            </a:r>
            <a:r>
              <a:rPr lang="zh-CN" altLang="zh-CN" sz="2800" kern="100" dirty="0">
                <a:ea typeface="Times New Roman"/>
              </a:rPr>
              <a:t> </a:t>
            </a:r>
            <a:r>
              <a:rPr lang="en-US" altLang="zh-CN" sz="2800" kern="100" dirty="0" smtClean="0">
                <a:latin typeface="Times New Roman" pitchFamily="18" charset="0"/>
                <a:ea typeface="Times New Roman"/>
                <a:cs typeface="Times New Roman" pitchFamily="18" charset="0"/>
              </a:rPr>
              <a:t>_________________________________</a:t>
            </a:r>
          </a:p>
          <a:p>
            <a:pPr>
              <a:lnSpc>
                <a:spcPct val="150000"/>
              </a:lnSpc>
            </a:pPr>
            <a:r>
              <a:rPr lang="en-US" altLang="zh-CN" sz="2800" kern="100" dirty="0" smtClean="0">
                <a:latin typeface="Times New Roman" pitchFamily="18" charset="0"/>
                <a:ea typeface="华文细黑"/>
                <a:cs typeface="Times New Roman" pitchFamily="18" charset="0"/>
              </a:rPr>
              <a:t>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a:latin typeface="Times New Roman"/>
                <a:ea typeface="华文细黑"/>
              </a:rPr>
              <a:t>(4)</a:t>
            </a:r>
            <a:r>
              <a:rPr lang="zh-CN" altLang="zh-CN" sz="2800" kern="100" dirty="0">
                <a:latin typeface="Times New Roman"/>
                <a:ea typeface="华文细黑"/>
                <a:cs typeface="Times New Roman"/>
              </a:rPr>
              <a:t>在实验过程中，向</a:t>
            </a:r>
            <a:r>
              <a:rPr lang="en-US" altLang="zh-CN" sz="2800" kern="100" dirty="0">
                <a:latin typeface="Times New Roman"/>
                <a:ea typeface="华文细黑"/>
              </a:rPr>
              <a:t>C</a:t>
            </a:r>
            <a:r>
              <a:rPr lang="zh-CN" altLang="zh-CN" sz="2800" kern="100" dirty="0">
                <a:latin typeface="Times New Roman"/>
                <a:ea typeface="华文细黑"/>
                <a:cs typeface="Times New Roman"/>
              </a:rPr>
              <a:t>中通入气体是有先后顺序的，应先通入的气体是</a:t>
            </a:r>
            <a:r>
              <a:rPr lang="en-US" altLang="zh-CN" sz="2800" kern="100" dirty="0" smtClean="0">
                <a:latin typeface="Times New Roman"/>
                <a:ea typeface="华文细黑"/>
              </a:rPr>
              <a:t>______ (</a:t>
            </a:r>
            <a:r>
              <a:rPr lang="zh-CN" altLang="zh-CN" sz="2800" kern="100" dirty="0">
                <a:latin typeface="Times New Roman"/>
                <a:ea typeface="华文细黑"/>
                <a:cs typeface="Times New Roman"/>
              </a:rPr>
              <a:t>写化学式</a:t>
            </a:r>
            <a:r>
              <a:rPr lang="en-US" altLang="zh-CN" sz="2800" kern="100" dirty="0">
                <a:latin typeface="Times New Roman"/>
                <a:ea typeface="华文细黑"/>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b="1" kern="100" dirty="0" smtClean="0">
                <a:solidFill>
                  <a:srgbClr val="0000FF"/>
                </a:solidFill>
                <a:latin typeface="Times New Roman"/>
                <a:cs typeface="Times New Roman"/>
              </a:rPr>
              <a:t>解析</a:t>
            </a:r>
            <a:r>
              <a:rPr lang="en-US" altLang="zh-CN" sz="2800" b="1" kern="100" dirty="0" smtClean="0">
                <a:solidFill>
                  <a:srgbClr val="0000FF"/>
                </a:solidFill>
                <a:latin typeface="Times New Roman"/>
                <a:cs typeface="Times New Roman"/>
              </a:rPr>
              <a:t>        </a:t>
            </a:r>
            <a:r>
              <a:rPr lang="en-US" altLang="zh-CN" sz="2800" kern="100" dirty="0" smtClean="0">
                <a:latin typeface="Times New Roman"/>
                <a:ea typeface="华文细黑"/>
              </a:rPr>
              <a:t>NH</a:t>
            </a:r>
            <a:r>
              <a:rPr lang="en-US" altLang="zh-CN" sz="2800" kern="100" baseline="-25000" dirty="0" smtClean="0">
                <a:latin typeface="Times New Roman"/>
                <a:ea typeface="华文细黑"/>
              </a:rPr>
              <a:t>3</a:t>
            </a:r>
            <a:r>
              <a:rPr lang="zh-CN" altLang="zh-CN" sz="2800" kern="100" dirty="0">
                <a:latin typeface="Times New Roman"/>
                <a:ea typeface="华文细黑"/>
                <a:cs typeface="Times New Roman"/>
              </a:rPr>
              <a:t>的溶解度大于</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，所以先通入</a:t>
            </a:r>
            <a:r>
              <a:rPr lang="en-US" altLang="zh-CN" sz="2800" kern="100" dirty="0">
                <a:latin typeface="Times New Roman"/>
                <a:ea typeface="华文细黑"/>
              </a:rPr>
              <a:t>NH</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使溶液呈碱性，</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才能被充分的吸收参与反应。</a:t>
            </a:r>
            <a:endParaRPr lang="zh-CN" altLang="en-US" sz="2800" dirty="0"/>
          </a:p>
        </p:txBody>
      </p:sp>
      <p:sp>
        <p:nvSpPr>
          <p:cNvPr id="5" name="矩形 4"/>
          <p:cNvSpPr/>
          <p:nvPr/>
        </p:nvSpPr>
        <p:spPr>
          <a:xfrm>
            <a:off x="2206774" y="554128"/>
            <a:ext cx="2199641"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饱和</a:t>
            </a:r>
            <a:r>
              <a:rPr lang="en-US" altLang="zh-CN" sz="2800" kern="100" dirty="0">
                <a:solidFill>
                  <a:srgbClr val="E36C0A"/>
                </a:solidFill>
                <a:latin typeface="Times New Roman"/>
                <a:ea typeface="华文细黑"/>
              </a:rPr>
              <a:t>NaHCO</a:t>
            </a:r>
            <a:r>
              <a:rPr lang="en-US" altLang="zh-CN" sz="2800" kern="100" baseline="-25000" dirty="0">
                <a:solidFill>
                  <a:srgbClr val="E36C0A"/>
                </a:solidFill>
                <a:latin typeface="Times New Roman"/>
                <a:ea typeface="华文细黑"/>
              </a:rPr>
              <a:t>3</a:t>
            </a:r>
            <a:endParaRPr lang="zh-CN" altLang="en-US" sz="2800" dirty="0"/>
          </a:p>
        </p:txBody>
      </p:sp>
      <p:sp>
        <p:nvSpPr>
          <p:cNvPr id="7" name="矩形 6"/>
          <p:cNvSpPr/>
          <p:nvPr/>
        </p:nvSpPr>
        <p:spPr>
          <a:xfrm>
            <a:off x="6857970" y="554128"/>
            <a:ext cx="2837636" cy="523220"/>
          </a:xfrm>
          <a:prstGeom prst="rect">
            <a:avLst/>
          </a:prstGeom>
        </p:spPr>
        <p:txBody>
          <a:bodyPr wrap="none">
            <a:spAutoFit/>
          </a:bodyPr>
          <a:lstStyle/>
          <a:p>
            <a:r>
              <a:rPr lang="zh-CN" altLang="zh-CN" sz="2800" kern="100">
                <a:solidFill>
                  <a:srgbClr val="E36C0A"/>
                </a:solidFill>
                <a:latin typeface="Times New Roman"/>
                <a:ea typeface="华文细黑"/>
                <a:cs typeface="Times New Roman"/>
              </a:rPr>
              <a:t>除去</a:t>
            </a:r>
            <a:r>
              <a:rPr lang="en-US" altLang="zh-CN" sz="2800" kern="100" dirty="0">
                <a:solidFill>
                  <a:srgbClr val="E36C0A"/>
                </a:solidFill>
                <a:latin typeface="Times New Roman"/>
                <a:ea typeface="华文细黑"/>
              </a:rPr>
              <a:t>CO</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中的</a:t>
            </a:r>
            <a:r>
              <a:rPr lang="en-US" altLang="zh-CN" sz="2800" kern="100" dirty="0" err="1">
                <a:solidFill>
                  <a:srgbClr val="E36C0A"/>
                </a:solidFill>
                <a:latin typeface="Times New Roman"/>
                <a:ea typeface="华文细黑"/>
              </a:rPr>
              <a:t>HCl</a:t>
            </a:r>
            <a:endParaRPr lang="zh-CN" altLang="en-US" sz="2800" dirty="0"/>
          </a:p>
        </p:txBody>
      </p:sp>
      <p:graphicFrame>
        <p:nvGraphicFramePr>
          <p:cNvPr id="8" name="对象 7"/>
          <p:cNvGraphicFramePr>
            <a:graphicFrameLocks noChangeAspect="1"/>
          </p:cNvGraphicFramePr>
          <p:nvPr>
            <p:extLst>
              <p:ext uri="{D42A27DB-BD31-4B8C-83A1-F6EECF244321}">
                <p14:modId xmlns:p14="http://schemas.microsoft.com/office/powerpoint/2010/main" val="1511925803"/>
              </p:ext>
            </p:extLst>
          </p:nvPr>
        </p:nvGraphicFramePr>
        <p:xfrm>
          <a:off x="5591150" y="2260587"/>
          <a:ext cx="8105775" cy="1152525"/>
        </p:xfrm>
        <a:graphic>
          <a:graphicData uri="http://schemas.openxmlformats.org/presentationml/2006/ole">
            <mc:AlternateContent xmlns:mc="http://schemas.openxmlformats.org/markup-compatibility/2006">
              <mc:Choice xmlns:v="urn:schemas-microsoft-com:vml" Requires="v">
                <p:oleObj spid="_x0000_s211995" name="文档" r:id="rId4" imgW="8108844" imgH="1155815" progId="Word.Document.12">
                  <p:embed/>
                </p:oleObj>
              </mc:Choice>
              <mc:Fallback>
                <p:oleObj name="文档" r:id="rId4" imgW="8108844" imgH="1155815" progId="Word.Document.12">
                  <p:embed/>
                  <p:pic>
                    <p:nvPicPr>
                      <p:cNvPr id="0" name=""/>
                      <p:cNvPicPr/>
                      <p:nvPr/>
                    </p:nvPicPr>
                    <p:blipFill>
                      <a:blip r:embed="rId5"/>
                      <a:stretch>
                        <a:fillRect/>
                      </a:stretch>
                    </p:blipFill>
                    <p:spPr>
                      <a:xfrm>
                        <a:off x="5591150" y="2260587"/>
                        <a:ext cx="8105775" cy="1152525"/>
                      </a:xfrm>
                      <a:prstGeom prst="rect">
                        <a:avLst/>
                      </a:prstGeom>
                    </p:spPr>
                  </p:pic>
                </p:oleObj>
              </mc:Fallback>
            </mc:AlternateContent>
          </a:graphicData>
        </a:graphic>
      </p:graphicFrame>
      <p:sp>
        <p:nvSpPr>
          <p:cNvPr id="10" name="矩形 9"/>
          <p:cNvSpPr/>
          <p:nvPr/>
        </p:nvSpPr>
        <p:spPr>
          <a:xfrm>
            <a:off x="478582" y="3127970"/>
            <a:ext cx="1721946" cy="575542"/>
          </a:xfrm>
          <a:prstGeom prst="rect">
            <a:avLst/>
          </a:prstGeom>
        </p:spPr>
        <p:txBody>
          <a:bodyPr wrap="none">
            <a:spAutoFit/>
          </a:bodyPr>
          <a:lstStyle/>
          <a:p>
            <a:r>
              <a:rPr lang="zh-CN" altLang="zh-CN" sz="2800" dirty="0">
                <a:solidFill>
                  <a:srgbClr val="E36C0A"/>
                </a:solidFill>
                <a:latin typeface="Times New Roman"/>
                <a:ea typeface="华文细黑"/>
                <a:cs typeface="Times New Roman"/>
              </a:rPr>
              <a:t>＋</a:t>
            </a:r>
            <a:r>
              <a:rPr lang="en-US" altLang="zh-CN" sz="2800" dirty="0">
                <a:solidFill>
                  <a:srgbClr val="E36C0A"/>
                </a:solidFill>
                <a:latin typeface="Times New Roman"/>
                <a:ea typeface="华文细黑"/>
              </a:rPr>
              <a:t>2NH</a:t>
            </a:r>
            <a:r>
              <a:rPr lang="en-US" altLang="zh-CN" sz="2800" baseline="-25000" dirty="0">
                <a:solidFill>
                  <a:srgbClr val="E36C0A"/>
                </a:solidFill>
                <a:latin typeface="Times New Roman"/>
                <a:ea typeface="华文细黑"/>
              </a:rPr>
              <a:t>3</a:t>
            </a:r>
            <a:r>
              <a:rPr lang="en-US" altLang="zh-CN" sz="2800" dirty="0">
                <a:solidFill>
                  <a:srgbClr val="E36C0A"/>
                </a:solidFill>
                <a:latin typeface="宋体"/>
                <a:ea typeface="华文细黑"/>
                <a:cs typeface="Times New Roman"/>
              </a:rPr>
              <a:t>↑</a:t>
            </a:r>
            <a:endParaRPr lang="zh-CN" altLang="en-US" sz="2800" dirty="0"/>
          </a:p>
        </p:txBody>
      </p:sp>
      <p:sp>
        <p:nvSpPr>
          <p:cNvPr id="12" name="矩形 11"/>
          <p:cNvSpPr/>
          <p:nvPr/>
        </p:nvSpPr>
        <p:spPr>
          <a:xfrm>
            <a:off x="631325" y="4407680"/>
            <a:ext cx="840833" cy="592981"/>
          </a:xfrm>
          <a:prstGeom prst="rect">
            <a:avLst/>
          </a:prstGeom>
        </p:spPr>
        <p:txBody>
          <a:bodyPr wrap="none">
            <a:spAutoFit/>
          </a:bodyPr>
          <a:lstStyle/>
          <a:p>
            <a:r>
              <a:rPr lang="en-US" altLang="zh-CN" sz="2800" kern="100">
                <a:solidFill>
                  <a:srgbClr val="E36C0A"/>
                </a:solidFill>
                <a:latin typeface="Times New Roman"/>
                <a:ea typeface="华文细黑"/>
              </a:rPr>
              <a:t>NH</a:t>
            </a:r>
            <a:r>
              <a:rPr lang="en-US" altLang="zh-CN" sz="2800" kern="100" baseline="-25000">
                <a:solidFill>
                  <a:srgbClr val="E36C0A"/>
                </a:solidFill>
                <a:latin typeface="Times New Roman"/>
                <a:ea typeface="华文细黑"/>
              </a:rPr>
              <a:t>3</a:t>
            </a:r>
            <a:endParaRPr lang="zh-CN" altLang="en-US" sz="2800" dirty="0"/>
          </a:p>
        </p:txBody>
      </p:sp>
      <p:sp>
        <p:nvSpPr>
          <p:cNvPr id="9" name="Rectangle 21">
            <a:hlinkClick r:id="rId6" action="ppaction://hlinksldjump"/>
          </p:cNvPr>
          <p:cNvSpPr>
            <a:spLocks noChangeArrowheads="1"/>
          </p:cNvSpPr>
          <p:nvPr/>
        </p:nvSpPr>
        <p:spPr bwMode="auto">
          <a:xfrm>
            <a:off x="9767614" y="121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7" action="ppaction://hlinksldjump"/>
          </p:cNvPr>
          <p:cNvSpPr>
            <a:spLocks noChangeArrowheads="1"/>
          </p:cNvSpPr>
          <p:nvPr/>
        </p:nvSpPr>
        <p:spPr bwMode="auto">
          <a:xfrm>
            <a:off x="10252364" y="443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8" action="ppaction://hlinksldjump"/>
          </p:cNvPr>
          <p:cNvSpPr>
            <a:spLocks noChangeArrowheads="1"/>
          </p:cNvSpPr>
          <p:nvPr/>
        </p:nvSpPr>
        <p:spPr bwMode="auto">
          <a:xfrm>
            <a:off x="10712972" y="766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9" action="ppaction://hlinksldjump"/>
          </p:cNvPr>
          <p:cNvSpPr>
            <a:spLocks noChangeArrowheads="1"/>
          </p:cNvSpPr>
          <p:nvPr/>
        </p:nvSpPr>
        <p:spPr bwMode="auto">
          <a:xfrm>
            <a:off x="1114943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Rectangle 21">
            <a:hlinkClick r:id="rId10" action="ppaction://hlinksldjump"/>
          </p:cNvPr>
          <p:cNvSpPr>
            <a:spLocks noChangeArrowheads="1"/>
          </p:cNvSpPr>
          <p:nvPr/>
        </p:nvSpPr>
        <p:spPr bwMode="auto">
          <a:xfrm>
            <a:off x="11633770" y="-2012"/>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838737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3">
                                            <p:txEl>
                                              <p:pRg st="1" end="1"/>
                                            </p:txEl>
                                          </p:spTgt>
                                        </p:tgtEl>
                                      </p:cBhvr>
                                    </p:animEffect>
                                    <p:set>
                                      <p:cBhvr>
                                        <p:cTn id="38" dur="1" fill="hold">
                                          <p:stCondLst>
                                            <p:cond delay="499"/>
                                          </p:stCondLst>
                                        </p:cTn>
                                        <p:tgtEl>
                                          <p:spTgt spid="3">
                                            <p:txEl>
                                              <p:pRg st="1" end="1"/>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
                                            <p:txEl>
                                              <p:pRg st="5" end="5"/>
                                            </p:txEl>
                                          </p:spTgt>
                                        </p:tgtEl>
                                      </p:cBhvr>
                                    </p:animEffect>
                                    <p:set>
                                      <p:cBhvr>
                                        <p:cTn id="41" dur="1" fill="hold">
                                          <p:stCondLst>
                                            <p:cond delay="499"/>
                                          </p:stCondLst>
                                        </p:cTn>
                                        <p:tgtEl>
                                          <p:spTgt spid="3">
                                            <p:txEl>
                                              <p:pRg st="5" end="5"/>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12"/>
                                        </p:tgtEl>
                                      </p:cBhvr>
                                    </p:animEffect>
                                    <p:set>
                                      <p:cBhvr>
                                        <p:cTn id="56"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7"/>
                  </p:tgtEl>
                </p:cond>
              </p:nextCondLst>
            </p:seq>
          </p:childTnLst>
        </p:cTn>
      </p:par>
    </p:tnLst>
    <p:bldLst>
      <p:bldP spid="5" grpId="0"/>
      <p:bldP spid="5" grpId="1"/>
      <p:bldP spid="7" grpId="0"/>
      <p:bldP spid="7" grpId="1"/>
      <p:bldP spid="10" grpId="0"/>
      <p:bldP spid="10" grpId="1"/>
      <p:bldP spid="12" grpId="0"/>
      <p:bldP spid="1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5222" y="1117402"/>
            <a:ext cx="10793813" cy="4616648"/>
          </a:xfrm>
          <a:prstGeom prst="rect">
            <a:avLst/>
          </a:prstGeom>
        </p:spPr>
        <p:txBody>
          <a:bodyPr>
            <a:spAutoFit/>
          </a:bodyPr>
          <a:lstStyle/>
          <a:p>
            <a:pPr>
              <a:lnSpc>
                <a:spcPct val="150000"/>
              </a:lnSpc>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检验</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出口处是否有氨气逸出的方法</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a:t>
            </a:r>
            <a:endParaRPr lang="zh-CN" altLang="zh-CN" sz="2800" kern="100" dirty="0">
              <a:latin typeface="宋体"/>
              <a:cs typeface="Courier New"/>
            </a:endParaRPr>
          </a:p>
          <a:p>
            <a:pPr>
              <a:lnSpc>
                <a:spcPct val="150000"/>
              </a:lnSpc>
            </a:pPr>
            <a:r>
              <a:rPr lang="en-US" altLang="zh-CN" sz="2800" kern="100" dirty="0" smtClean="0">
                <a:latin typeface="Times New Roman"/>
                <a:ea typeface="华文细黑"/>
                <a:cs typeface="Courier New"/>
              </a:rPr>
              <a:t>____________________________________________________________________________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b="1" kern="100" dirty="0">
                <a:solidFill>
                  <a:srgbClr val="0000FF"/>
                </a:solidFill>
                <a:latin typeface="Times New Roman"/>
                <a:cs typeface="Times New Roman"/>
              </a:rPr>
              <a:t>解析</a:t>
            </a:r>
            <a:r>
              <a:rPr lang="en-US"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检验</a:t>
            </a:r>
            <a:r>
              <a:rPr lang="en-US" altLang="zh-CN" sz="2800" kern="100" dirty="0">
                <a:latin typeface="Times New Roman"/>
                <a:ea typeface="华文细黑"/>
              </a:rPr>
              <a:t>NH</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时将湿润的红色石蕊试纸放在</a:t>
            </a:r>
            <a:r>
              <a:rPr lang="en-US" altLang="zh-CN" sz="2800" kern="100" dirty="0">
                <a:latin typeface="Times New Roman"/>
                <a:ea typeface="华文细黑"/>
              </a:rPr>
              <a:t>D</a:t>
            </a:r>
            <a:r>
              <a:rPr lang="zh-CN" altLang="zh-CN" sz="2800" kern="100" dirty="0">
                <a:latin typeface="Times New Roman"/>
                <a:ea typeface="华文细黑"/>
                <a:cs typeface="Times New Roman"/>
              </a:rPr>
              <a:t>出口处，若试纸变蓝，则证明有氨气逸出；如果试纸不变蓝，则证明没有氨气逸出。</a:t>
            </a:r>
            <a:endParaRPr lang="zh-CN" altLang="en-US" sz="2800" dirty="0"/>
          </a:p>
          <a:p>
            <a:pPr>
              <a:lnSpc>
                <a:spcPct val="150000"/>
              </a:lnSpc>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写出制纳米级碳酸钙的化学方程式</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_________________________</a:t>
            </a:r>
          </a:p>
          <a:p>
            <a:pPr>
              <a:lnSpc>
                <a:spcPct val="150000"/>
              </a:lnSpc>
            </a:pPr>
            <a:r>
              <a:rPr lang="en-US" altLang="zh-CN" sz="2800" kern="100" dirty="0" smtClean="0">
                <a:latin typeface="Times New Roman"/>
                <a:ea typeface="华文细黑"/>
              </a:rPr>
              <a:t>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6" name="矩形 5"/>
          <p:cNvSpPr/>
          <p:nvPr/>
        </p:nvSpPr>
        <p:spPr>
          <a:xfrm>
            <a:off x="594330" y="1045394"/>
            <a:ext cx="10731850" cy="2031325"/>
          </a:xfrm>
          <a:prstGeom prst="rect">
            <a:avLst/>
          </a:prstGeom>
        </p:spPr>
        <p:txBody>
          <a:bodyPr>
            <a:spAutoFit/>
          </a:bodyPr>
          <a:lstStyle/>
          <a:p>
            <a:pPr>
              <a:lnSpc>
                <a:spcPct val="150000"/>
              </a:lnSpc>
            </a:pPr>
            <a:r>
              <a:rPr lang="en-US" altLang="zh-CN" sz="2800" kern="100" dirty="0" smtClean="0">
                <a:solidFill>
                  <a:srgbClr val="E36C0A"/>
                </a:solidFill>
                <a:latin typeface="Times New Roman"/>
                <a:ea typeface="华文细黑"/>
              </a:rPr>
              <a:t>                                                                       </a:t>
            </a:r>
            <a:r>
              <a:rPr lang="zh-CN" altLang="zh-CN" sz="2800" kern="100" dirty="0" smtClean="0">
                <a:solidFill>
                  <a:srgbClr val="E36C0A"/>
                </a:solidFill>
                <a:latin typeface="Times New Roman"/>
                <a:ea typeface="华文细黑"/>
              </a:rPr>
              <a:t>将</a:t>
            </a:r>
            <a:r>
              <a:rPr lang="zh-CN" altLang="zh-CN" sz="2800" kern="100" dirty="0">
                <a:solidFill>
                  <a:srgbClr val="E36C0A"/>
                </a:solidFill>
                <a:latin typeface="Times New Roman"/>
                <a:ea typeface="华文细黑"/>
              </a:rPr>
              <a:t>湿润的红色石蕊试纸放在</a:t>
            </a:r>
            <a:r>
              <a:rPr lang="en-US" altLang="zh-CN" sz="2800" kern="100" dirty="0">
                <a:solidFill>
                  <a:srgbClr val="E36C0A"/>
                </a:solidFill>
                <a:latin typeface="Times New Roman"/>
                <a:ea typeface="华文细黑"/>
              </a:rPr>
              <a:t>D</a:t>
            </a:r>
            <a:r>
              <a:rPr lang="zh-CN" altLang="zh-CN" sz="2800" kern="100" dirty="0">
                <a:solidFill>
                  <a:srgbClr val="E36C0A"/>
                </a:solidFill>
                <a:latin typeface="Times New Roman"/>
                <a:ea typeface="华文细黑"/>
              </a:rPr>
              <a:t>出口处，若试纸变蓝，则证明有氨气逸出；若试纸不变蓝，则证明没有氨气逸出</a:t>
            </a:r>
            <a:endParaRPr lang="zh-CN" altLang="en-US" sz="2800" kern="100" dirty="0">
              <a:solidFill>
                <a:srgbClr val="E36C0A"/>
              </a:solidFill>
              <a:latin typeface="Times New Roman"/>
              <a:ea typeface="华文细黑"/>
            </a:endParaRPr>
          </a:p>
        </p:txBody>
      </p:sp>
      <p:sp>
        <p:nvSpPr>
          <p:cNvPr id="8" name="矩形 7"/>
          <p:cNvSpPr/>
          <p:nvPr/>
        </p:nvSpPr>
        <p:spPr>
          <a:xfrm>
            <a:off x="6570994" y="4338598"/>
            <a:ext cx="4780796" cy="523220"/>
          </a:xfrm>
          <a:prstGeom prst="rect">
            <a:avLst/>
          </a:prstGeom>
        </p:spPr>
        <p:txBody>
          <a:bodyPr wrap="none">
            <a:spAutoFit/>
          </a:bodyPr>
          <a:lstStyle/>
          <a:p>
            <a:r>
              <a:rPr lang="en-US" altLang="zh-CN" sz="2800" kern="100" dirty="0">
                <a:solidFill>
                  <a:srgbClr val="E36C0A"/>
                </a:solidFill>
                <a:latin typeface="Times New Roman"/>
                <a:ea typeface="华文细黑"/>
              </a:rPr>
              <a:t>CaCl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CO</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2NH</a:t>
            </a:r>
            <a:r>
              <a:rPr lang="en-US" altLang="zh-CN" sz="2800" kern="100" baseline="-25000" dirty="0">
                <a:solidFill>
                  <a:srgbClr val="E36C0A"/>
                </a:solidFill>
                <a:latin typeface="Times New Roman"/>
                <a:ea typeface="华文细黑"/>
              </a:rPr>
              <a:t>3</a:t>
            </a:r>
            <a:r>
              <a:rPr lang="en-US" altLang="zh-CN" sz="2800" kern="100" spc="-300" dirty="0">
                <a:solidFill>
                  <a:srgbClr val="E36C0A"/>
                </a:solidFill>
                <a:latin typeface="Times New Roman"/>
                <a:ea typeface="华文细黑"/>
              </a:rPr>
              <a:t>===</a:t>
            </a:r>
            <a:endParaRPr lang="zh-CN" altLang="en-US" sz="2800" spc="-300" dirty="0"/>
          </a:p>
        </p:txBody>
      </p:sp>
      <p:sp>
        <p:nvSpPr>
          <p:cNvPr id="10" name="矩形 9"/>
          <p:cNvSpPr/>
          <p:nvPr/>
        </p:nvSpPr>
        <p:spPr>
          <a:xfrm>
            <a:off x="594330" y="4986670"/>
            <a:ext cx="3076483" cy="523220"/>
          </a:xfrm>
          <a:prstGeom prst="rect">
            <a:avLst/>
          </a:prstGeom>
        </p:spPr>
        <p:txBody>
          <a:bodyPr wrap="none">
            <a:spAutoFit/>
          </a:bodyPr>
          <a:lstStyle/>
          <a:p>
            <a:r>
              <a:rPr lang="en-US" altLang="zh-CN" sz="2800" kern="100">
                <a:solidFill>
                  <a:srgbClr val="E36C0A"/>
                </a:solidFill>
                <a:latin typeface="Times New Roman"/>
                <a:ea typeface="华文细黑"/>
              </a:rPr>
              <a:t>2NH</a:t>
            </a:r>
            <a:r>
              <a:rPr lang="en-US" altLang="zh-CN" sz="2800" kern="100" baseline="-25000">
                <a:solidFill>
                  <a:srgbClr val="E36C0A"/>
                </a:solidFill>
                <a:latin typeface="Times New Roman"/>
                <a:ea typeface="华文细黑"/>
              </a:rPr>
              <a:t>4</a:t>
            </a:r>
            <a:r>
              <a:rPr lang="en-US" altLang="zh-CN" sz="2800" kern="100">
                <a:solidFill>
                  <a:srgbClr val="E36C0A"/>
                </a:solidFill>
                <a:latin typeface="Times New Roman"/>
                <a:ea typeface="华文细黑"/>
              </a:rPr>
              <a:t>Cl</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CaCO</a:t>
            </a:r>
            <a:r>
              <a:rPr lang="en-US" altLang="zh-CN" sz="2800" kern="100" baseline="-25000" dirty="0">
                <a:solidFill>
                  <a:srgbClr val="E36C0A"/>
                </a:solidFill>
                <a:latin typeface="Times New Roman"/>
                <a:ea typeface="华文细黑"/>
              </a:rPr>
              <a:t>3</a:t>
            </a:r>
            <a:r>
              <a:rPr lang="en-US" altLang="zh-CN" sz="2800" kern="100" dirty="0">
                <a:solidFill>
                  <a:srgbClr val="E36C0A"/>
                </a:solidFill>
                <a:latin typeface="宋体"/>
                <a:ea typeface="华文细黑"/>
                <a:cs typeface="Times New Roman"/>
              </a:rPr>
              <a:t>↓</a:t>
            </a:r>
            <a:endParaRPr lang="zh-CN" altLang="en-US" sz="2800" dirty="0"/>
          </a:p>
        </p:txBody>
      </p:sp>
      <p:sp>
        <p:nvSpPr>
          <p:cNvPr id="7" name="Rectangle 21">
            <a:hlinkClick r:id="rId2" action="ppaction://hlinksldjump"/>
          </p:cNvPr>
          <p:cNvSpPr>
            <a:spLocks noChangeArrowheads="1"/>
          </p:cNvSpPr>
          <p:nvPr/>
        </p:nvSpPr>
        <p:spPr bwMode="auto">
          <a:xfrm>
            <a:off x="9767614" y="121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3" action="ppaction://hlinksldjump"/>
          </p:cNvPr>
          <p:cNvSpPr>
            <a:spLocks noChangeArrowheads="1"/>
          </p:cNvSpPr>
          <p:nvPr/>
        </p:nvSpPr>
        <p:spPr bwMode="auto">
          <a:xfrm>
            <a:off x="10252364" y="443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4" action="ppaction://hlinksldjump"/>
          </p:cNvPr>
          <p:cNvSpPr>
            <a:spLocks noChangeArrowheads="1"/>
          </p:cNvSpPr>
          <p:nvPr/>
        </p:nvSpPr>
        <p:spPr bwMode="auto">
          <a:xfrm>
            <a:off x="10712972" y="766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5" action="ppaction://hlinksldjump"/>
          </p:cNvPr>
          <p:cNvSpPr>
            <a:spLocks noChangeArrowheads="1"/>
          </p:cNvSpPr>
          <p:nvPr/>
        </p:nvSpPr>
        <p:spPr bwMode="auto">
          <a:xfrm>
            <a:off x="1114943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6" action="ppaction://hlinksldjump"/>
          </p:cNvPr>
          <p:cNvSpPr>
            <a:spLocks noChangeArrowheads="1"/>
          </p:cNvSpPr>
          <p:nvPr/>
        </p:nvSpPr>
        <p:spPr bwMode="auto">
          <a:xfrm>
            <a:off x="11633770" y="-2012"/>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7209153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
                                            <p:txEl>
                                              <p:pRg st="2" end="2"/>
                                            </p:txEl>
                                          </p:spTgt>
                                        </p:tgtEl>
                                      </p:cBhvr>
                                    </p:animEffect>
                                    <p:set>
                                      <p:cBhvr>
                                        <p:cTn id="25" dur="1" fill="hold">
                                          <p:stCondLst>
                                            <p:cond delay="499"/>
                                          </p:stCondLst>
                                        </p:cTn>
                                        <p:tgtEl>
                                          <p:spTgt spid="3">
                                            <p:txEl>
                                              <p:pRg st="2" end="2"/>
                                            </p:txEl>
                                          </p:spTgt>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6" grpId="0"/>
      <p:bldP spid="6" grpId="1"/>
      <p:bldP spid="8" grpId="0"/>
      <p:bldP spid="8" grpId="1"/>
      <p:bldP spid="10" grpId="0"/>
      <p:bldP spid="10"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78582" y="477466"/>
            <a:ext cx="11409907" cy="2147865"/>
          </a:xfrm>
          <a:prstGeom prst="rect">
            <a:avLst/>
          </a:prstGeom>
        </p:spPr>
        <p:txBody>
          <a:bodyPr>
            <a:spAutoFit/>
          </a:bodyPr>
          <a:lstStyle/>
          <a:p>
            <a:pPr>
              <a:lnSpc>
                <a:spcPct val="150000"/>
              </a:lnSpc>
            </a:pPr>
            <a:r>
              <a:rPr lang="en-US" altLang="zh-CN" sz="2800" kern="100">
                <a:latin typeface="Times New Roman"/>
                <a:ea typeface="华文细黑"/>
              </a:rPr>
              <a:t>4.(2015·</a:t>
            </a:r>
            <a:r>
              <a:rPr lang="zh-CN" altLang="zh-CN" sz="2800" kern="100" dirty="0">
                <a:latin typeface="Times New Roman"/>
                <a:ea typeface="华文细黑"/>
                <a:cs typeface="Times New Roman"/>
              </a:rPr>
              <a:t>海南，</a:t>
            </a:r>
            <a:r>
              <a:rPr lang="en-US" altLang="zh-CN" sz="2800" kern="100" dirty="0">
                <a:latin typeface="Times New Roman"/>
                <a:ea typeface="华文细黑"/>
              </a:rPr>
              <a:t>17)</a:t>
            </a:r>
            <a:r>
              <a:rPr lang="zh-CN" altLang="zh-CN" sz="2800" kern="100" dirty="0">
                <a:latin typeface="Times New Roman"/>
                <a:ea typeface="华文细黑"/>
                <a:cs typeface="Times New Roman"/>
              </a:rPr>
              <a:t>工业上，向</a:t>
            </a:r>
            <a:r>
              <a:rPr lang="en-US" altLang="zh-CN" sz="2800" kern="100" dirty="0">
                <a:latin typeface="Times New Roman"/>
                <a:ea typeface="华文细黑"/>
              </a:rPr>
              <a:t>500</a:t>
            </a:r>
            <a:r>
              <a:rPr lang="zh-CN" altLang="zh-CN" sz="2800" kern="100" dirty="0">
                <a:latin typeface="Times New Roman"/>
                <a:ea typeface="华文细黑"/>
                <a:cs typeface="Times New Roman"/>
              </a:rPr>
              <a:t>～</a:t>
            </a:r>
            <a:r>
              <a:rPr lang="en-US" altLang="zh-CN" sz="2800" kern="100" dirty="0">
                <a:latin typeface="Times New Roman"/>
                <a:ea typeface="华文细黑"/>
              </a:rPr>
              <a:t>600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的铁屑中通入氯气生产无水氯化铁；向炽热铁屑中通入氯化氢生产无水氯化亚铁。现用如图所示的装置模拟上述过程进行实验。</a:t>
            </a:r>
            <a:endParaRPr lang="zh-CN" altLang="en-US" sz="2800" dirty="0"/>
          </a:p>
        </p:txBody>
      </p:sp>
      <p:pic>
        <p:nvPicPr>
          <p:cNvPr id="172047" name="Picture 15" descr="ZYF8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82816" y="2580900"/>
            <a:ext cx="6269473" cy="3863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1">
            <a:hlinkClick r:id="rId3" action="ppaction://hlinksldjump"/>
          </p:cNvPr>
          <p:cNvSpPr>
            <a:spLocks noChangeArrowheads="1"/>
          </p:cNvSpPr>
          <p:nvPr/>
        </p:nvSpPr>
        <p:spPr bwMode="auto">
          <a:xfrm>
            <a:off x="9767614" y="121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4" action="ppaction://hlinksldjump"/>
          </p:cNvPr>
          <p:cNvSpPr>
            <a:spLocks noChangeArrowheads="1"/>
          </p:cNvSpPr>
          <p:nvPr/>
        </p:nvSpPr>
        <p:spPr bwMode="auto">
          <a:xfrm>
            <a:off x="10252364" y="443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0712972" y="766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6" action="ppaction://hlinksldjump"/>
          </p:cNvPr>
          <p:cNvSpPr>
            <a:spLocks noChangeArrowheads="1"/>
          </p:cNvSpPr>
          <p:nvPr/>
        </p:nvSpPr>
        <p:spPr bwMode="auto">
          <a:xfrm>
            <a:off x="1114943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7" action="ppaction://hlinksldjump"/>
          </p:cNvPr>
          <p:cNvSpPr>
            <a:spLocks noChangeArrowheads="1"/>
          </p:cNvSpPr>
          <p:nvPr/>
        </p:nvSpPr>
        <p:spPr bwMode="auto">
          <a:xfrm>
            <a:off x="11633770" y="-2012"/>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4300262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2409" y="1115660"/>
            <a:ext cx="11524006" cy="3970318"/>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回答下列问题：</a:t>
            </a:r>
            <a:endParaRPr lang="zh-CN" altLang="zh-CN" sz="2800" kern="100" dirty="0">
              <a:latin typeface="宋体"/>
              <a:cs typeface="Courier New"/>
            </a:endParaRPr>
          </a:p>
          <a:p>
            <a:pPr>
              <a:lnSpc>
                <a:spcPct val="150000"/>
              </a:lnSpc>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制取无水氯化铁的实验中，</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中反应的化学方程式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a:t>
            </a:r>
            <a:endParaRPr lang="zh-CN" altLang="zh-CN" sz="2800" kern="100" dirty="0">
              <a:latin typeface="宋体"/>
              <a:cs typeface="Courier New"/>
            </a:endParaRPr>
          </a:p>
          <a:p>
            <a:pPr>
              <a:lnSpc>
                <a:spcPct val="150000"/>
              </a:lnSpc>
            </a:pPr>
            <a:r>
              <a:rPr lang="en-US" altLang="zh-CN" sz="2800" kern="100" dirty="0" smtClean="0">
                <a:latin typeface="Times New Roman"/>
                <a:ea typeface="华文细黑"/>
              </a:rPr>
              <a:t>__________________________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装置</a:t>
            </a:r>
            <a:r>
              <a:rPr lang="en-US" altLang="zh-CN" sz="2800" kern="100" dirty="0">
                <a:latin typeface="Times New Roman"/>
                <a:ea typeface="华文细黑"/>
              </a:rPr>
              <a:t>B</a:t>
            </a:r>
            <a:r>
              <a:rPr lang="zh-CN" altLang="zh-CN" sz="2800" kern="100" dirty="0">
                <a:latin typeface="Times New Roman"/>
                <a:ea typeface="华文细黑"/>
                <a:cs typeface="Times New Roman"/>
              </a:rPr>
              <a:t>中加入的试剂</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rPr>
              <a:t>________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p>
          <a:p>
            <a:pPr>
              <a:lnSpc>
                <a:spcPct val="150000"/>
              </a:lnSpc>
            </a:pPr>
            <a:r>
              <a:rPr lang="zh-CN" altLang="zh-CN" sz="2800" b="1" kern="100" dirty="0">
                <a:solidFill>
                  <a:srgbClr val="0000FF"/>
                </a:solidFill>
                <a:latin typeface="Times New Roman"/>
                <a:cs typeface="Times New Roman"/>
              </a:rPr>
              <a:t>解析</a:t>
            </a:r>
            <a:r>
              <a:rPr lang="zh-CN" altLang="zh-CN" sz="2800" kern="100" dirty="0">
                <a:latin typeface="Times New Roman"/>
                <a:ea typeface="华文细黑"/>
                <a:cs typeface="Times New Roman"/>
              </a:rPr>
              <a:t>　</a:t>
            </a: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装置示意图，制取无水氯化铁的实验中，装置</a:t>
            </a:r>
            <a:r>
              <a:rPr lang="en-US" altLang="zh-CN" sz="2800" kern="100" dirty="0">
                <a:latin typeface="Times New Roman"/>
                <a:ea typeface="华文细黑"/>
              </a:rPr>
              <a:t>A</a:t>
            </a:r>
            <a:r>
              <a:rPr lang="zh-CN" altLang="zh-CN" sz="2800" kern="100" dirty="0">
                <a:latin typeface="Times New Roman"/>
                <a:ea typeface="华文细黑"/>
                <a:cs typeface="Times New Roman"/>
              </a:rPr>
              <a:t>为制取氯气的实验装置，发生反应为二氧化锰与浓盐酸反应生成氯化锰、氯气和水；装置</a:t>
            </a:r>
            <a:r>
              <a:rPr lang="en-US" altLang="zh-CN" sz="2800" kern="100" dirty="0">
                <a:latin typeface="Times New Roman"/>
                <a:ea typeface="华文细黑"/>
              </a:rPr>
              <a:t>B</a:t>
            </a:r>
            <a:r>
              <a:rPr lang="zh-CN" altLang="zh-CN" sz="2800" kern="100" dirty="0">
                <a:latin typeface="Times New Roman"/>
                <a:ea typeface="华文细黑"/>
                <a:cs typeface="Times New Roman"/>
              </a:rPr>
              <a:t>的作用是除去混杂在氯气中的水蒸气，故</a:t>
            </a:r>
            <a:r>
              <a:rPr lang="en-US" altLang="zh-CN" sz="2800" kern="100" dirty="0">
                <a:latin typeface="Times New Roman"/>
                <a:ea typeface="华文细黑"/>
              </a:rPr>
              <a:t>B</a:t>
            </a:r>
            <a:r>
              <a:rPr lang="zh-CN" altLang="zh-CN" sz="2800" kern="100" dirty="0">
                <a:latin typeface="Times New Roman"/>
                <a:ea typeface="华文细黑"/>
                <a:cs typeface="Times New Roman"/>
              </a:rPr>
              <a:t>中加入的试剂为浓硫酸。</a:t>
            </a:r>
            <a:endParaRPr lang="zh-CN" altLang="en-US" sz="2800" dirty="0"/>
          </a:p>
        </p:txBody>
      </p:sp>
      <p:sp>
        <p:nvSpPr>
          <p:cNvPr id="6" name="矩形 5"/>
          <p:cNvSpPr/>
          <p:nvPr/>
        </p:nvSpPr>
        <p:spPr>
          <a:xfrm>
            <a:off x="8831510" y="1843876"/>
            <a:ext cx="2799164" cy="523220"/>
          </a:xfrm>
          <a:prstGeom prst="rect">
            <a:avLst/>
          </a:prstGeom>
        </p:spPr>
        <p:txBody>
          <a:bodyPr wrap="none">
            <a:spAutoFit/>
          </a:bodyPr>
          <a:lstStyle/>
          <a:p>
            <a:r>
              <a:rPr lang="en-US" altLang="zh-CN" sz="2800" kern="100" dirty="0">
                <a:solidFill>
                  <a:srgbClr val="E36C0A"/>
                </a:solidFill>
                <a:latin typeface="Times New Roman"/>
                <a:ea typeface="华文细黑"/>
              </a:rPr>
              <a:t>MnO</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4HCl(</a:t>
            </a:r>
            <a:r>
              <a:rPr lang="zh-CN" altLang="zh-CN" sz="2800" kern="100" dirty="0">
                <a:solidFill>
                  <a:srgbClr val="E36C0A"/>
                </a:solidFill>
                <a:latin typeface="Times New Roman"/>
                <a:ea typeface="华文细黑"/>
                <a:cs typeface="Times New Roman"/>
              </a:rPr>
              <a:t>浓</a:t>
            </a:r>
            <a:r>
              <a:rPr lang="en-US" altLang="zh-CN" sz="2800" kern="100" dirty="0">
                <a:solidFill>
                  <a:srgbClr val="E36C0A"/>
                </a:solidFill>
                <a:latin typeface="Times New Roman"/>
                <a:ea typeface="华文细黑"/>
              </a:rPr>
              <a:t>)</a:t>
            </a:r>
            <a:endParaRPr lang="zh-CN" altLang="en-US" sz="2800" dirty="0"/>
          </a:p>
        </p:txBody>
      </p:sp>
      <p:graphicFrame>
        <p:nvGraphicFramePr>
          <p:cNvPr id="7" name="对象 6"/>
          <p:cNvGraphicFramePr>
            <a:graphicFrameLocks noChangeAspect="1"/>
          </p:cNvGraphicFramePr>
          <p:nvPr>
            <p:extLst>
              <p:ext uri="{D42A27DB-BD31-4B8C-83A1-F6EECF244321}">
                <p14:modId xmlns:p14="http://schemas.microsoft.com/office/powerpoint/2010/main" val="1494689415"/>
              </p:ext>
            </p:extLst>
          </p:nvPr>
        </p:nvGraphicFramePr>
        <p:xfrm>
          <a:off x="622598" y="2275924"/>
          <a:ext cx="4243387" cy="865188"/>
        </p:xfrm>
        <a:graphic>
          <a:graphicData uri="http://schemas.openxmlformats.org/presentationml/2006/ole">
            <mc:AlternateContent xmlns:mc="http://schemas.openxmlformats.org/markup-compatibility/2006">
              <mc:Choice xmlns:v="urn:schemas-microsoft-com:vml" Requires="v">
                <p:oleObj spid="_x0000_s213019" name="文档" r:id="rId4" imgW="4243514" imgH="865546" progId="Word.Document.12">
                  <p:embed/>
                </p:oleObj>
              </mc:Choice>
              <mc:Fallback>
                <p:oleObj name="文档" r:id="rId4" imgW="4243514" imgH="865546" progId="Word.Document.12">
                  <p:embed/>
                  <p:pic>
                    <p:nvPicPr>
                      <p:cNvPr id="0" name=""/>
                      <p:cNvPicPr/>
                      <p:nvPr/>
                    </p:nvPicPr>
                    <p:blipFill>
                      <a:blip r:embed="rId5"/>
                      <a:stretch>
                        <a:fillRect/>
                      </a:stretch>
                    </p:blipFill>
                    <p:spPr>
                      <a:xfrm>
                        <a:off x="622598" y="2275924"/>
                        <a:ext cx="4243387" cy="865188"/>
                      </a:xfrm>
                      <a:prstGeom prst="rect">
                        <a:avLst/>
                      </a:prstGeom>
                    </p:spPr>
                  </p:pic>
                </p:oleObj>
              </mc:Fallback>
            </mc:AlternateContent>
          </a:graphicData>
        </a:graphic>
      </p:graphicFrame>
      <p:sp>
        <p:nvSpPr>
          <p:cNvPr id="10" name="矩形 9"/>
          <p:cNvSpPr/>
          <p:nvPr/>
        </p:nvSpPr>
        <p:spPr>
          <a:xfrm>
            <a:off x="8865770" y="2347932"/>
            <a:ext cx="1261884" cy="738664"/>
          </a:xfrm>
          <a:prstGeom prst="rect">
            <a:avLst/>
          </a:prstGeom>
        </p:spPr>
        <p:txBody>
          <a:bodyPr>
            <a:spAutoFit/>
          </a:bodyPr>
          <a:lstStyle/>
          <a:p>
            <a:pPr>
              <a:lnSpc>
                <a:spcPct val="150000"/>
              </a:lnSpc>
            </a:pPr>
            <a:r>
              <a:rPr lang="zh-CN" altLang="zh-CN" sz="2800" kern="100" dirty="0">
                <a:solidFill>
                  <a:srgbClr val="E36C0A"/>
                </a:solidFill>
                <a:latin typeface="Times New Roman"/>
                <a:ea typeface="华文细黑"/>
              </a:rPr>
              <a:t>浓硫酸</a:t>
            </a:r>
            <a:endParaRPr lang="zh-CN" altLang="en-US" sz="2800" kern="100" dirty="0">
              <a:solidFill>
                <a:srgbClr val="E36C0A"/>
              </a:solidFill>
              <a:latin typeface="Times New Roman"/>
              <a:ea typeface="华文细黑"/>
            </a:endParaRPr>
          </a:p>
        </p:txBody>
      </p:sp>
      <p:sp>
        <p:nvSpPr>
          <p:cNvPr id="8" name="Rectangle 21">
            <a:hlinkClick r:id="rId6" action="ppaction://hlinksldjump"/>
          </p:cNvPr>
          <p:cNvSpPr>
            <a:spLocks noChangeArrowheads="1"/>
          </p:cNvSpPr>
          <p:nvPr/>
        </p:nvSpPr>
        <p:spPr bwMode="auto">
          <a:xfrm>
            <a:off x="9767614" y="121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7" action="ppaction://hlinksldjump"/>
          </p:cNvPr>
          <p:cNvSpPr>
            <a:spLocks noChangeArrowheads="1"/>
          </p:cNvSpPr>
          <p:nvPr/>
        </p:nvSpPr>
        <p:spPr bwMode="auto">
          <a:xfrm>
            <a:off x="10252364" y="443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8" action="ppaction://hlinksldjump"/>
          </p:cNvPr>
          <p:cNvSpPr>
            <a:spLocks noChangeArrowheads="1"/>
          </p:cNvSpPr>
          <p:nvPr/>
        </p:nvSpPr>
        <p:spPr bwMode="auto">
          <a:xfrm>
            <a:off x="10712972" y="766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9" action="ppaction://hlinksldjump"/>
          </p:cNvPr>
          <p:cNvSpPr>
            <a:spLocks noChangeArrowheads="1"/>
          </p:cNvSpPr>
          <p:nvPr/>
        </p:nvSpPr>
        <p:spPr bwMode="auto">
          <a:xfrm>
            <a:off x="1114943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10" action="ppaction://hlinksldjump"/>
          </p:cNvPr>
          <p:cNvSpPr>
            <a:spLocks noChangeArrowheads="1"/>
          </p:cNvSpPr>
          <p:nvPr/>
        </p:nvSpPr>
        <p:spPr bwMode="auto">
          <a:xfrm>
            <a:off x="11633770" y="-2012"/>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8818394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4">
                                            <p:txEl>
                                              <p:pRg st="3" end="3"/>
                                            </p:txEl>
                                          </p:spTgt>
                                        </p:tgtEl>
                                      </p:cBhvr>
                                    </p:animEffect>
                                    <p:set>
                                      <p:cBhvr>
                                        <p:cTn id="23" dur="1" fill="hold">
                                          <p:stCondLst>
                                            <p:cond delay="499"/>
                                          </p:stCondLst>
                                        </p:cTn>
                                        <p:tgtEl>
                                          <p:spTgt spid="4">
                                            <p:txEl>
                                              <p:pRg st="3" end="3"/>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6" grpId="0"/>
      <p:bldP spid="6" grpId="1"/>
      <p:bldP spid="10" grpId="0"/>
      <p:bldP spid="10"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7486" y="693490"/>
            <a:ext cx="11074344" cy="5262979"/>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rPr>
              <a:t>(2)</a:t>
            </a:r>
            <a:r>
              <a:rPr lang="zh-CN" altLang="zh-CN" sz="2800" kern="100" dirty="0" smtClean="0">
                <a:latin typeface="Times New Roman"/>
                <a:ea typeface="华文细黑"/>
                <a:cs typeface="Times New Roman"/>
              </a:rPr>
              <a:t>制取无水氯化亚铁的实验中，装置</a:t>
            </a:r>
            <a:r>
              <a:rPr lang="en-US" altLang="zh-CN" sz="2800" kern="100" dirty="0" smtClean="0">
                <a:latin typeface="Times New Roman"/>
                <a:ea typeface="华文细黑"/>
              </a:rPr>
              <a:t>A</a:t>
            </a:r>
            <a:r>
              <a:rPr lang="zh-CN" altLang="zh-CN" sz="2800" kern="100" dirty="0" smtClean="0">
                <a:latin typeface="Times New Roman"/>
                <a:ea typeface="华文细黑"/>
                <a:cs typeface="Times New Roman"/>
              </a:rPr>
              <a:t>用来制取</a:t>
            </a:r>
            <a:r>
              <a:rPr lang="en-US" altLang="zh-CN" sz="2800" kern="100" dirty="0" smtClean="0">
                <a:latin typeface="Times New Roman"/>
                <a:ea typeface="华文细黑"/>
              </a:rPr>
              <a:t>______</a:t>
            </a:r>
            <a:r>
              <a:rPr lang="zh-CN" altLang="zh-CN" sz="2800" kern="100" dirty="0" smtClean="0">
                <a:latin typeface="Times New Roman"/>
                <a:ea typeface="华文细黑"/>
                <a:cs typeface="Times New Roman"/>
              </a:rPr>
              <a:t>。尾气的成分是</a:t>
            </a:r>
            <a:r>
              <a:rPr lang="en-US" altLang="zh-CN" sz="2800" kern="100" dirty="0" smtClean="0">
                <a:latin typeface="Times New Roman"/>
                <a:ea typeface="华文细黑"/>
              </a:rPr>
              <a:t>_________</a:t>
            </a:r>
            <a:r>
              <a:rPr lang="zh-CN" altLang="zh-CN" sz="2800" kern="100" dirty="0" smtClean="0">
                <a:latin typeface="Times New Roman"/>
                <a:ea typeface="华文细黑"/>
                <a:cs typeface="Times New Roman"/>
              </a:rPr>
              <a:t>。若仍用</a:t>
            </a:r>
            <a:r>
              <a:rPr lang="en-US" altLang="zh-CN" sz="2800" kern="100" dirty="0" smtClean="0">
                <a:latin typeface="Times New Roman"/>
                <a:ea typeface="华文细黑"/>
              </a:rPr>
              <a:t>D</a:t>
            </a:r>
            <a:r>
              <a:rPr lang="zh-CN" altLang="zh-CN" sz="2800" kern="100" dirty="0" smtClean="0">
                <a:latin typeface="Times New Roman"/>
                <a:ea typeface="华文细黑"/>
                <a:cs typeface="Times New Roman"/>
              </a:rPr>
              <a:t>装置进行尾气处理，存在的问题是</a:t>
            </a:r>
            <a:r>
              <a:rPr lang="en-US" altLang="zh-CN" sz="2800" kern="100" dirty="0" smtClean="0">
                <a:latin typeface="Times New Roman"/>
                <a:ea typeface="华文细黑"/>
              </a:rPr>
              <a:t>_________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______________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en-US" altLang="zh-CN" sz="2800" b="1" kern="100" dirty="0" smtClean="0">
                <a:solidFill>
                  <a:srgbClr val="0000FF"/>
                </a:solidFill>
                <a:latin typeface="Times New Roman"/>
                <a:cs typeface="Times New Roman"/>
              </a:rPr>
              <a:t>   </a:t>
            </a:r>
            <a:r>
              <a:rPr lang="zh-CN" altLang="zh-CN" sz="2800" kern="100" dirty="0" smtClean="0">
                <a:latin typeface="Times New Roman"/>
                <a:ea typeface="华文细黑"/>
                <a:cs typeface="Times New Roman"/>
              </a:rPr>
              <a:t>根据题给信息，在制取无水氯化亚铁实验中，装置</a:t>
            </a:r>
            <a:r>
              <a:rPr lang="en-US" altLang="zh-CN" sz="2800" kern="100" dirty="0" smtClean="0">
                <a:latin typeface="Times New Roman"/>
                <a:ea typeface="华文细黑"/>
              </a:rPr>
              <a:t>A</a:t>
            </a:r>
            <a:r>
              <a:rPr lang="zh-CN" altLang="zh-CN" sz="2800" kern="100" dirty="0" smtClean="0">
                <a:latin typeface="Times New Roman"/>
                <a:ea typeface="华文细黑"/>
                <a:cs typeface="Times New Roman"/>
              </a:rPr>
              <a:t>是用于制取</a:t>
            </a:r>
            <a:r>
              <a:rPr lang="en-US" altLang="zh-CN" sz="2800" kern="100" dirty="0" err="1" smtClean="0">
                <a:latin typeface="Times New Roman"/>
                <a:ea typeface="华文细黑"/>
              </a:rPr>
              <a:t>HCl</a:t>
            </a:r>
            <a:r>
              <a:rPr lang="zh-CN" altLang="zh-CN" sz="2800" kern="100" dirty="0" smtClean="0">
                <a:latin typeface="Times New Roman"/>
                <a:ea typeface="华文细黑"/>
                <a:cs typeface="Times New Roman"/>
              </a:rPr>
              <a:t>气体；经浓</a:t>
            </a:r>
            <a:r>
              <a:rPr lang="en-US" altLang="zh-CN" sz="2800" kern="100" dirty="0" smtClean="0">
                <a:latin typeface="Times New Roman"/>
                <a:ea typeface="华文细黑"/>
              </a:rPr>
              <a:t>H</a:t>
            </a:r>
            <a:r>
              <a:rPr lang="en-US" altLang="zh-CN" sz="2800" kern="100" baseline="-25000" dirty="0" smtClean="0">
                <a:latin typeface="Times New Roman"/>
                <a:ea typeface="华文细黑"/>
              </a:rPr>
              <a:t>2</a:t>
            </a:r>
            <a:r>
              <a:rPr lang="en-US" altLang="zh-CN" sz="2800" kern="100" dirty="0" smtClean="0">
                <a:latin typeface="Times New Roman"/>
                <a:ea typeface="华文细黑"/>
              </a:rPr>
              <a:t>SO</a:t>
            </a:r>
            <a:r>
              <a:rPr lang="en-US" altLang="zh-CN" sz="2800" kern="100" baseline="-25000" dirty="0" smtClean="0">
                <a:latin typeface="Times New Roman"/>
                <a:ea typeface="华文细黑"/>
              </a:rPr>
              <a:t>4</a:t>
            </a:r>
            <a:r>
              <a:rPr lang="zh-CN" altLang="zh-CN" sz="2800" kern="100" dirty="0" smtClean="0">
                <a:latin typeface="Times New Roman"/>
                <a:ea typeface="华文细黑"/>
                <a:cs typeface="Times New Roman"/>
              </a:rPr>
              <a:t>干燥后，在硬质玻璃管中发生反应：</a:t>
            </a:r>
            <a:r>
              <a:rPr lang="en-US" altLang="zh-CN" sz="2800" kern="100" dirty="0" smtClean="0">
                <a:latin typeface="Times New Roman"/>
                <a:ea typeface="华文细黑"/>
              </a:rPr>
              <a:t>Fe</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2HCl</a:t>
            </a:r>
            <a:r>
              <a:rPr lang="en-US" altLang="zh-CN" sz="2800" kern="100" spc="-300" dirty="0" smtClean="0">
                <a:latin typeface="Times New Roman"/>
                <a:ea typeface="华文细黑"/>
              </a:rPr>
              <a:t>===</a:t>
            </a:r>
            <a:r>
              <a:rPr lang="en-US" altLang="zh-CN" sz="2800" kern="100" dirty="0" smtClean="0">
                <a:latin typeface="Times New Roman"/>
                <a:ea typeface="华文细黑"/>
              </a:rPr>
              <a:t>FeCl</a:t>
            </a:r>
            <a:r>
              <a:rPr lang="en-US" altLang="zh-CN" sz="2800" kern="100" baseline="-25000" dirty="0" smtClean="0">
                <a:latin typeface="Times New Roman"/>
                <a:ea typeface="华文细黑"/>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H</a:t>
            </a:r>
            <a:r>
              <a:rPr lang="en-US" altLang="zh-CN" sz="2800" kern="100" baseline="-25000" dirty="0" smtClean="0">
                <a:latin typeface="Times New Roman"/>
                <a:ea typeface="华文细黑"/>
              </a:rPr>
              <a:t>2</a:t>
            </a:r>
            <a:r>
              <a:rPr lang="zh-CN" altLang="zh-CN" sz="2800" kern="100" dirty="0" smtClean="0">
                <a:latin typeface="Times New Roman"/>
                <a:ea typeface="华文细黑"/>
                <a:cs typeface="Times New Roman"/>
              </a:rPr>
              <a:t>，则尾气的成分是氯化氢和氢气；若仍用</a:t>
            </a:r>
            <a:r>
              <a:rPr lang="en-US" altLang="zh-CN" sz="2800" kern="100" dirty="0" smtClean="0">
                <a:latin typeface="Times New Roman"/>
                <a:ea typeface="华文细黑"/>
              </a:rPr>
              <a:t>D</a:t>
            </a:r>
            <a:r>
              <a:rPr lang="zh-CN" altLang="zh-CN" sz="2800" kern="100" dirty="0" smtClean="0">
                <a:latin typeface="Times New Roman"/>
                <a:ea typeface="华文细黑"/>
                <a:cs typeface="Times New Roman"/>
              </a:rPr>
              <a:t>装置进行尾气处理，则因氯化氢极易溶于水，故会产生倒吸，且氢气与</a:t>
            </a:r>
            <a:r>
              <a:rPr lang="en-US" altLang="zh-CN" sz="2800" kern="100" dirty="0" err="1" smtClean="0">
                <a:latin typeface="Times New Roman"/>
                <a:ea typeface="华文细黑"/>
              </a:rPr>
              <a:t>NaOH</a:t>
            </a:r>
            <a:r>
              <a:rPr lang="zh-CN" altLang="zh-CN" sz="2800" kern="100" dirty="0" smtClean="0">
                <a:latin typeface="Times New Roman"/>
                <a:ea typeface="华文细黑"/>
                <a:cs typeface="Times New Roman"/>
              </a:rPr>
              <a:t>溶液不反应，可燃性气体氢气也不能被吸收。</a:t>
            </a:r>
            <a:endParaRPr lang="zh-CN" altLang="en-US" sz="2800" dirty="0"/>
          </a:p>
        </p:txBody>
      </p:sp>
      <p:sp>
        <p:nvSpPr>
          <p:cNvPr id="3" name="矩形 2"/>
          <p:cNvSpPr/>
          <p:nvPr/>
        </p:nvSpPr>
        <p:spPr>
          <a:xfrm>
            <a:off x="8471470" y="818342"/>
            <a:ext cx="782587" cy="523220"/>
          </a:xfrm>
          <a:prstGeom prst="rect">
            <a:avLst/>
          </a:prstGeom>
        </p:spPr>
        <p:txBody>
          <a:bodyPr wrap="none">
            <a:spAutoFit/>
          </a:bodyPr>
          <a:lstStyle/>
          <a:p>
            <a:r>
              <a:rPr lang="en-US" altLang="zh-CN" sz="2800" kern="100" dirty="0" err="1">
                <a:solidFill>
                  <a:srgbClr val="E36C0A"/>
                </a:solidFill>
                <a:latin typeface="Times New Roman"/>
                <a:ea typeface="华文细黑"/>
              </a:rPr>
              <a:t>HCl</a:t>
            </a:r>
            <a:endParaRPr lang="zh-CN" altLang="en-US" sz="2800" dirty="0"/>
          </a:p>
        </p:txBody>
      </p:sp>
      <p:sp>
        <p:nvSpPr>
          <p:cNvPr id="7" name="矩形 6"/>
          <p:cNvSpPr/>
          <p:nvPr/>
        </p:nvSpPr>
        <p:spPr>
          <a:xfrm>
            <a:off x="1117252" y="1413570"/>
            <a:ext cx="1521570" cy="523220"/>
          </a:xfrm>
          <a:prstGeom prst="rect">
            <a:avLst/>
          </a:prstGeom>
        </p:spPr>
        <p:txBody>
          <a:bodyPr wrap="none">
            <a:spAutoFit/>
          </a:bodyPr>
          <a:lstStyle/>
          <a:p>
            <a:r>
              <a:rPr lang="en-US" altLang="zh-CN" sz="2800" kern="100">
                <a:solidFill>
                  <a:srgbClr val="E36C0A"/>
                </a:solidFill>
                <a:latin typeface="Times New Roman"/>
                <a:ea typeface="华文细黑"/>
              </a:rPr>
              <a:t>HCl</a:t>
            </a:r>
            <a:r>
              <a:rPr lang="zh-CN" altLang="zh-CN" sz="2800" kern="100" dirty="0">
                <a:solidFill>
                  <a:srgbClr val="E36C0A"/>
                </a:solidFill>
                <a:latin typeface="Times New Roman"/>
                <a:ea typeface="华文细黑"/>
                <a:cs typeface="Times New Roman"/>
              </a:rPr>
              <a:t>和</a:t>
            </a:r>
            <a:r>
              <a:rPr lang="en-US" altLang="zh-CN" sz="2800" kern="100" dirty="0">
                <a:solidFill>
                  <a:srgbClr val="E36C0A"/>
                </a:solidFill>
                <a:latin typeface="Times New Roman"/>
                <a:ea typeface="华文细黑"/>
              </a:rPr>
              <a:t>H</a:t>
            </a:r>
            <a:r>
              <a:rPr lang="en-US" altLang="zh-CN" sz="2800" kern="100" baseline="-25000" dirty="0">
                <a:solidFill>
                  <a:srgbClr val="E36C0A"/>
                </a:solidFill>
                <a:latin typeface="Times New Roman"/>
                <a:ea typeface="华文细黑"/>
              </a:rPr>
              <a:t>2</a:t>
            </a:r>
            <a:endParaRPr lang="zh-CN" altLang="en-US" sz="2800" dirty="0"/>
          </a:p>
        </p:txBody>
      </p:sp>
      <p:sp>
        <p:nvSpPr>
          <p:cNvPr id="9" name="矩形 8"/>
          <p:cNvSpPr/>
          <p:nvPr/>
        </p:nvSpPr>
        <p:spPr>
          <a:xfrm>
            <a:off x="10018865" y="1413570"/>
            <a:ext cx="1620957" cy="523220"/>
          </a:xfrm>
          <a:prstGeom prst="rect">
            <a:avLst/>
          </a:prstGeom>
        </p:spPr>
        <p:txBody>
          <a:bodyPr wrap="none">
            <a:spAutoFit/>
          </a:bodyPr>
          <a:lstStyle/>
          <a:p>
            <a:r>
              <a:rPr lang="zh-CN" altLang="zh-CN" sz="2800" kern="100">
                <a:solidFill>
                  <a:srgbClr val="E36C0A"/>
                </a:solidFill>
                <a:latin typeface="Times New Roman"/>
                <a:ea typeface="华文细黑"/>
                <a:cs typeface="Times New Roman"/>
              </a:rPr>
              <a:t>发生倒吸</a:t>
            </a:r>
            <a:endParaRPr lang="zh-CN" altLang="en-US" sz="2800"/>
          </a:p>
        </p:txBody>
      </p:sp>
      <p:sp>
        <p:nvSpPr>
          <p:cNvPr id="11" name="矩形 10"/>
          <p:cNvSpPr/>
          <p:nvPr/>
        </p:nvSpPr>
        <p:spPr>
          <a:xfrm>
            <a:off x="766614" y="1899042"/>
            <a:ext cx="2339102" cy="738664"/>
          </a:xfrm>
          <a:prstGeom prst="rect">
            <a:avLst/>
          </a:prstGeom>
        </p:spPr>
        <p:txBody>
          <a:bodyPr>
            <a:spAutoFit/>
          </a:bodyPr>
          <a:lstStyle/>
          <a:p>
            <a:pPr>
              <a:lnSpc>
                <a:spcPct val="150000"/>
              </a:lnSpc>
            </a:pPr>
            <a:r>
              <a:rPr lang="zh-CN" altLang="zh-CN" sz="2800" kern="100" dirty="0">
                <a:solidFill>
                  <a:srgbClr val="E36C0A"/>
                </a:solidFill>
                <a:latin typeface="Times New Roman"/>
                <a:ea typeface="华文细黑"/>
              </a:rPr>
              <a:t>没有处理氢气</a:t>
            </a:r>
            <a:endParaRPr lang="zh-CN" altLang="en-US" sz="2800" kern="100" dirty="0">
              <a:solidFill>
                <a:srgbClr val="E36C0A"/>
              </a:solidFill>
              <a:latin typeface="Times New Roman"/>
              <a:ea typeface="华文细黑"/>
            </a:endParaRPr>
          </a:p>
        </p:txBody>
      </p:sp>
      <p:sp>
        <p:nvSpPr>
          <p:cNvPr id="8" name="Rectangle 21">
            <a:hlinkClick r:id="rId2" action="ppaction://hlinksldjump"/>
          </p:cNvPr>
          <p:cNvSpPr>
            <a:spLocks noChangeArrowheads="1"/>
          </p:cNvSpPr>
          <p:nvPr/>
        </p:nvSpPr>
        <p:spPr bwMode="auto">
          <a:xfrm>
            <a:off x="9767614" y="121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10252364" y="443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4" action="ppaction://hlinksldjump"/>
          </p:cNvPr>
          <p:cNvSpPr>
            <a:spLocks noChangeArrowheads="1"/>
          </p:cNvSpPr>
          <p:nvPr/>
        </p:nvSpPr>
        <p:spPr bwMode="auto">
          <a:xfrm>
            <a:off x="10712972" y="766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5" action="ppaction://hlinksldjump"/>
          </p:cNvPr>
          <p:cNvSpPr>
            <a:spLocks noChangeArrowheads="1"/>
          </p:cNvSpPr>
          <p:nvPr/>
        </p:nvSpPr>
        <p:spPr bwMode="auto">
          <a:xfrm>
            <a:off x="1114943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6" action="ppaction://hlinksldjump"/>
          </p:cNvPr>
          <p:cNvSpPr>
            <a:spLocks noChangeArrowheads="1"/>
          </p:cNvSpPr>
          <p:nvPr/>
        </p:nvSpPr>
        <p:spPr bwMode="auto">
          <a:xfrm>
            <a:off x="11633770" y="-2012"/>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2173841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4">
                                            <p:txEl>
                                              <p:pRg st="1" end="1"/>
                                            </p:txEl>
                                          </p:spTgt>
                                        </p:tgtEl>
                                      </p:cBhvr>
                                    </p:animEffect>
                                    <p:set>
                                      <p:cBhvr>
                                        <p:cTn id="26" dur="1" fill="hold">
                                          <p:stCondLst>
                                            <p:cond delay="499"/>
                                          </p:stCondLst>
                                        </p:cTn>
                                        <p:tgtEl>
                                          <p:spTgt spid="4">
                                            <p:txEl>
                                              <p:pRg st="1" end="1"/>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3" grpId="0"/>
      <p:bldP spid="3" grpId="1"/>
      <p:bldP spid="7" grpId="0"/>
      <p:bldP spid="7" grpId="1"/>
      <p:bldP spid="9" grpId="0"/>
      <p:bldP spid="9" grpId="1"/>
      <p:bldP spid="11" grpId="0"/>
      <p:bldP spid="11"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50590" y="1331684"/>
            <a:ext cx="10947561" cy="3970318"/>
          </a:xfrm>
          <a:prstGeom prst="rect">
            <a:avLst/>
          </a:prstGeom>
        </p:spPr>
        <p:txBody>
          <a:bodyPr>
            <a:spAutoFit/>
          </a:bodyPr>
          <a:lstStyle/>
          <a:p>
            <a:pPr>
              <a:lnSpc>
                <a:spcPct val="150000"/>
              </a:lnSpc>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若操作不当，制得的</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会含有少量</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，检验</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常用的试剂是</a:t>
            </a:r>
            <a:r>
              <a:rPr lang="en-US" altLang="zh-CN" sz="2800" kern="100" dirty="0" smtClean="0">
                <a:latin typeface="Times New Roman"/>
                <a:ea typeface="华文细黑"/>
                <a:cs typeface="Courier New"/>
              </a:rPr>
              <a:t>__________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欲制得纯净的</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，在实验操作中应</a:t>
            </a:r>
            <a:r>
              <a:rPr lang="zh-CN" altLang="zh-CN" sz="2800" kern="100" dirty="0" smtClean="0">
                <a:latin typeface="Times New Roman"/>
                <a:ea typeface="华文细黑"/>
                <a:cs typeface="Times New Roman"/>
              </a:rPr>
              <a:t>先</a:t>
            </a:r>
            <a:r>
              <a:rPr lang="en-US" altLang="zh-CN" sz="2800" kern="100" dirty="0" smtClean="0">
                <a:latin typeface="Times New Roman"/>
                <a:ea typeface="华文细黑"/>
                <a:cs typeface="Courier New"/>
              </a:rPr>
              <a:t>__________</a:t>
            </a:r>
          </a:p>
          <a:p>
            <a:pPr>
              <a:lnSpc>
                <a:spcPct val="150000"/>
              </a:lnSpc>
            </a:pPr>
            <a:r>
              <a:rPr lang="en-US" altLang="zh-CN" sz="2800" kern="100" dirty="0" smtClean="0">
                <a:latin typeface="Times New Roman"/>
                <a:ea typeface="华文细黑"/>
                <a:cs typeface="Courier New"/>
              </a:rPr>
              <a:t>________________________</a:t>
            </a:r>
            <a:r>
              <a:rPr lang="zh-CN" altLang="zh-CN" sz="2800" kern="100" dirty="0" smtClean="0">
                <a:latin typeface="Times New Roman"/>
                <a:ea typeface="华文细黑"/>
                <a:cs typeface="Times New Roman"/>
              </a:rPr>
              <a:t>，再</a:t>
            </a:r>
            <a:r>
              <a:rPr lang="en-US" altLang="zh-CN" sz="2800" kern="100" dirty="0" smtClean="0">
                <a:latin typeface="Times New Roman"/>
                <a:ea typeface="华文细黑"/>
              </a:rPr>
              <a:t>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b="1" kern="100" dirty="0" smtClean="0">
                <a:solidFill>
                  <a:srgbClr val="0000FF"/>
                </a:solidFill>
                <a:latin typeface="Times New Roman"/>
                <a:cs typeface="Times New Roman"/>
              </a:rPr>
              <a:t>解析</a:t>
            </a:r>
            <a:r>
              <a:rPr lang="en-US" altLang="zh-CN" sz="2800" b="1" kern="100" dirty="0" smtClean="0">
                <a:solidFill>
                  <a:srgbClr val="0000FF"/>
                </a:solidFill>
                <a:latin typeface="Times New Roman"/>
                <a:cs typeface="Times New Roman"/>
              </a:rPr>
              <a:t>   </a:t>
            </a:r>
            <a:r>
              <a:rPr lang="zh-CN" altLang="zh-CN" sz="2800" kern="100" dirty="0" smtClean="0">
                <a:latin typeface="Times New Roman"/>
                <a:ea typeface="华文细黑"/>
                <a:cs typeface="Times New Roman"/>
              </a:rPr>
              <a:t>检验</a:t>
            </a:r>
            <a:r>
              <a:rPr lang="zh-CN" altLang="zh-CN" sz="2800" kern="100" dirty="0">
                <a:latin typeface="Times New Roman"/>
                <a:ea typeface="华文细黑"/>
                <a:cs typeface="Times New Roman"/>
              </a:rPr>
              <a:t>氯化铁溶液常用的试剂是</a:t>
            </a:r>
            <a:r>
              <a:rPr lang="en-US" altLang="zh-CN" sz="2800" kern="100" dirty="0">
                <a:latin typeface="Times New Roman"/>
                <a:ea typeface="华文细黑"/>
              </a:rPr>
              <a:t>KSCN</a:t>
            </a:r>
            <a:r>
              <a:rPr lang="zh-CN" altLang="zh-CN" sz="2800" kern="100" dirty="0">
                <a:latin typeface="Times New Roman"/>
                <a:ea typeface="华文细黑"/>
                <a:cs typeface="Times New Roman"/>
              </a:rPr>
              <a:t>溶液；欲制得纯净的氯化亚铁，应防止装置中氧气的干扰，在实验过程中应先点燃</a:t>
            </a:r>
            <a:r>
              <a:rPr lang="en-US" altLang="zh-CN" sz="2800" kern="100" dirty="0">
                <a:latin typeface="Times New Roman"/>
                <a:ea typeface="华文细黑"/>
              </a:rPr>
              <a:t>A</a:t>
            </a:r>
            <a:r>
              <a:rPr lang="zh-CN" altLang="zh-CN" sz="2800" kern="100" dirty="0">
                <a:latin typeface="Times New Roman"/>
                <a:ea typeface="华文细黑"/>
                <a:cs typeface="Times New Roman"/>
              </a:rPr>
              <a:t>处的酒精灯，利用产生的氯化氢气体排出装置中的空气，再点燃</a:t>
            </a:r>
            <a:r>
              <a:rPr lang="en-US" altLang="zh-CN" sz="2800" kern="100" dirty="0">
                <a:latin typeface="Times New Roman"/>
                <a:ea typeface="华文细黑"/>
              </a:rPr>
              <a:t>C</a:t>
            </a:r>
            <a:r>
              <a:rPr lang="zh-CN" altLang="zh-CN" sz="2800" kern="100" dirty="0">
                <a:latin typeface="Times New Roman"/>
                <a:ea typeface="华文细黑"/>
                <a:cs typeface="Times New Roman"/>
              </a:rPr>
              <a:t>处的酒精灯。</a:t>
            </a:r>
            <a:endParaRPr lang="zh-CN" altLang="en-US" sz="2800" dirty="0"/>
          </a:p>
        </p:txBody>
      </p:sp>
      <p:sp>
        <p:nvSpPr>
          <p:cNvPr id="11" name="矩形 10"/>
          <p:cNvSpPr/>
          <p:nvPr/>
        </p:nvSpPr>
        <p:spPr>
          <a:xfrm>
            <a:off x="923397" y="1961172"/>
            <a:ext cx="1861407" cy="738664"/>
          </a:xfrm>
          <a:prstGeom prst="rect">
            <a:avLst/>
          </a:prstGeom>
        </p:spPr>
        <p:txBody>
          <a:bodyPr>
            <a:spAutoFit/>
          </a:bodyPr>
          <a:lstStyle/>
          <a:p>
            <a:pPr>
              <a:lnSpc>
                <a:spcPct val="150000"/>
              </a:lnSpc>
            </a:pPr>
            <a:r>
              <a:rPr lang="en-US" altLang="zh-CN" sz="2800" kern="100">
                <a:solidFill>
                  <a:srgbClr val="E36C0A"/>
                </a:solidFill>
                <a:latin typeface="Times New Roman"/>
                <a:ea typeface="华文细黑"/>
              </a:rPr>
              <a:t>KSCN</a:t>
            </a:r>
            <a:r>
              <a:rPr lang="zh-CN" altLang="zh-CN" sz="2800" kern="100" dirty="0">
                <a:solidFill>
                  <a:srgbClr val="E36C0A"/>
                </a:solidFill>
                <a:latin typeface="Times New Roman"/>
                <a:ea typeface="华文细黑"/>
              </a:rPr>
              <a:t>溶液</a:t>
            </a:r>
            <a:endParaRPr lang="zh-CN" altLang="en-US" sz="2800" kern="100" dirty="0">
              <a:solidFill>
                <a:srgbClr val="E36C0A"/>
              </a:solidFill>
              <a:latin typeface="Times New Roman"/>
              <a:ea typeface="华文细黑"/>
            </a:endParaRPr>
          </a:p>
        </p:txBody>
      </p:sp>
      <p:sp>
        <p:nvSpPr>
          <p:cNvPr id="13" name="矩形 12"/>
          <p:cNvSpPr/>
          <p:nvPr/>
        </p:nvSpPr>
        <p:spPr>
          <a:xfrm>
            <a:off x="9193516" y="1894185"/>
            <a:ext cx="1934374" cy="671513"/>
          </a:xfrm>
          <a:prstGeom prst="rect">
            <a:avLst/>
          </a:prstGeom>
        </p:spPr>
        <p:txBody>
          <a:bodyPr>
            <a:spAutoFit/>
          </a:bodyPr>
          <a:lstStyle/>
          <a:p>
            <a:pPr>
              <a:lnSpc>
                <a:spcPct val="150000"/>
              </a:lnSpc>
            </a:pPr>
            <a:r>
              <a:rPr lang="zh-CN" altLang="zh-CN" sz="2800" kern="100" dirty="0">
                <a:solidFill>
                  <a:srgbClr val="E36C0A"/>
                </a:solidFill>
                <a:latin typeface="Times New Roman"/>
                <a:ea typeface="华文细黑"/>
              </a:rPr>
              <a:t>点燃</a:t>
            </a:r>
            <a:r>
              <a:rPr lang="en-US" altLang="zh-CN" sz="2800" kern="100" dirty="0">
                <a:solidFill>
                  <a:srgbClr val="E36C0A"/>
                </a:solidFill>
                <a:latin typeface="Times New Roman"/>
                <a:ea typeface="华文细黑"/>
              </a:rPr>
              <a:t>A</a:t>
            </a:r>
            <a:r>
              <a:rPr lang="zh-CN" altLang="zh-CN" sz="2800" kern="100" dirty="0">
                <a:solidFill>
                  <a:srgbClr val="E36C0A"/>
                </a:solidFill>
                <a:latin typeface="Times New Roman"/>
                <a:ea typeface="华文细黑"/>
              </a:rPr>
              <a:t>处</a:t>
            </a:r>
            <a:r>
              <a:rPr lang="zh-CN" altLang="zh-CN" sz="2800" kern="100" dirty="0" smtClean="0">
                <a:solidFill>
                  <a:srgbClr val="E36C0A"/>
                </a:solidFill>
                <a:latin typeface="Times New Roman"/>
                <a:ea typeface="华文细黑"/>
              </a:rPr>
              <a:t>的</a:t>
            </a:r>
            <a:endParaRPr lang="zh-CN" altLang="en-US" sz="2800" kern="100" dirty="0">
              <a:solidFill>
                <a:srgbClr val="E36C0A"/>
              </a:solidFill>
              <a:latin typeface="Times New Roman"/>
              <a:ea typeface="华文细黑"/>
            </a:endParaRPr>
          </a:p>
        </p:txBody>
      </p:sp>
      <p:sp>
        <p:nvSpPr>
          <p:cNvPr id="15" name="矩形 14"/>
          <p:cNvSpPr/>
          <p:nvPr/>
        </p:nvSpPr>
        <p:spPr>
          <a:xfrm>
            <a:off x="552556" y="2537236"/>
            <a:ext cx="4374916" cy="738664"/>
          </a:xfrm>
          <a:prstGeom prst="rect">
            <a:avLst/>
          </a:prstGeom>
        </p:spPr>
        <p:txBody>
          <a:bodyPr wrap="none">
            <a:spAutoFit/>
          </a:bodyPr>
          <a:lstStyle/>
          <a:p>
            <a:pPr lvl="0">
              <a:lnSpc>
                <a:spcPct val="150000"/>
              </a:lnSpc>
            </a:pPr>
            <a:r>
              <a:rPr lang="zh-CN" altLang="zh-CN" sz="2800" kern="100" dirty="0">
                <a:solidFill>
                  <a:srgbClr val="E36C0A"/>
                </a:solidFill>
                <a:latin typeface="Times New Roman"/>
                <a:ea typeface="华文细黑"/>
              </a:rPr>
              <a:t>酒精灯</a:t>
            </a:r>
            <a:r>
              <a:rPr lang="en-US" altLang="zh-CN" sz="2800" kern="100" dirty="0">
                <a:solidFill>
                  <a:srgbClr val="E36C0A"/>
                </a:solidFill>
                <a:latin typeface="Times New Roman"/>
                <a:ea typeface="华文细黑"/>
              </a:rPr>
              <a:t>(</a:t>
            </a:r>
            <a:r>
              <a:rPr lang="zh-CN" altLang="zh-CN" sz="2800" kern="100" dirty="0">
                <a:solidFill>
                  <a:srgbClr val="E36C0A"/>
                </a:solidFill>
                <a:latin typeface="Times New Roman"/>
                <a:ea typeface="华文细黑"/>
              </a:rPr>
              <a:t>赶尽装置内的空气</a:t>
            </a:r>
            <a:r>
              <a:rPr lang="en-US" altLang="zh-CN" sz="2800" kern="100" dirty="0">
                <a:solidFill>
                  <a:srgbClr val="E36C0A"/>
                </a:solidFill>
                <a:latin typeface="Times New Roman"/>
                <a:ea typeface="华文细黑"/>
              </a:rPr>
              <a:t>)</a:t>
            </a:r>
            <a:endParaRPr lang="zh-CN" altLang="en-US" sz="2800" kern="100" dirty="0">
              <a:solidFill>
                <a:srgbClr val="E36C0A"/>
              </a:solidFill>
              <a:latin typeface="Times New Roman"/>
              <a:ea typeface="华文细黑"/>
            </a:endParaRPr>
          </a:p>
        </p:txBody>
      </p:sp>
      <p:sp>
        <p:nvSpPr>
          <p:cNvPr id="17" name="矩形 16"/>
          <p:cNvSpPr/>
          <p:nvPr/>
        </p:nvSpPr>
        <p:spPr>
          <a:xfrm>
            <a:off x="5608422" y="2555820"/>
            <a:ext cx="2937022" cy="738664"/>
          </a:xfrm>
          <a:prstGeom prst="rect">
            <a:avLst/>
          </a:prstGeom>
        </p:spPr>
        <p:txBody>
          <a:bodyPr>
            <a:spAutoFit/>
          </a:bodyPr>
          <a:lstStyle/>
          <a:p>
            <a:pPr>
              <a:lnSpc>
                <a:spcPct val="150000"/>
              </a:lnSpc>
            </a:pPr>
            <a:r>
              <a:rPr lang="zh-CN" altLang="zh-CN" sz="2800" kern="100" dirty="0">
                <a:solidFill>
                  <a:srgbClr val="E36C0A"/>
                </a:solidFill>
                <a:latin typeface="Times New Roman"/>
                <a:ea typeface="华文细黑"/>
              </a:rPr>
              <a:t>点燃</a:t>
            </a:r>
            <a:r>
              <a:rPr lang="en-US" altLang="zh-CN" sz="2800" kern="100" dirty="0">
                <a:solidFill>
                  <a:srgbClr val="E36C0A"/>
                </a:solidFill>
                <a:latin typeface="Times New Roman"/>
                <a:ea typeface="华文细黑"/>
              </a:rPr>
              <a:t>C</a:t>
            </a:r>
            <a:r>
              <a:rPr lang="zh-CN" altLang="zh-CN" sz="2800" kern="100" dirty="0">
                <a:solidFill>
                  <a:srgbClr val="E36C0A"/>
                </a:solidFill>
                <a:latin typeface="Times New Roman"/>
                <a:ea typeface="华文细黑"/>
              </a:rPr>
              <a:t>处的酒精灯</a:t>
            </a:r>
            <a:endParaRPr lang="zh-CN" altLang="en-US" sz="2800" kern="100" dirty="0">
              <a:solidFill>
                <a:srgbClr val="E36C0A"/>
              </a:solidFill>
              <a:latin typeface="Times New Roman"/>
              <a:ea typeface="华文细黑"/>
            </a:endParaRPr>
          </a:p>
        </p:txBody>
      </p:sp>
      <p:sp>
        <p:nvSpPr>
          <p:cNvPr id="7" name="Rectangle 21">
            <a:hlinkClick r:id="rId2" action="ppaction://hlinksldjump"/>
          </p:cNvPr>
          <p:cNvSpPr>
            <a:spLocks noChangeArrowheads="1"/>
          </p:cNvSpPr>
          <p:nvPr/>
        </p:nvSpPr>
        <p:spPr bwMode="auto">
          <a:xfrm>
            <a:off x="9767614" y="121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0252364" y="443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4" action="ppaction://hlinksldjump"/>
          </p:cNvPr>
          <p:cNvSpPr>
            <a:spLocks noChangeArrowheads="1"/>
          </p:cNvSpPr>
          <p:nvPr/>
        </p:nvSpPr>
        <p:spPr bwMode="auto">
          <a:xfrm>
            <a:off x="10712972" y="766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5" action="ppaction://hlinksldjump"/>
          </p:cNvPr>
          <p:cNvSpPr>
            <a:spLocks noChangeArrowheads="1"/>
          </p:cNvSpPr>
          <p:nvPr/>
        </p:nvSpPr>
        <p:spPr bwMode="auto">
          <a:xfrm>
            <a:off x="1114943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6" action="ppaction://hlinksldjump"/>
          </p:cNvPr>
          <p:cNvSpPr>
            <a:spLocks noChangeArrowheads="1"/>
          </p:cNvSpPr>
          <p:nvPr/>
        </p:nvSpPr>
        <p:spPr bwMode="auto">
          <a:xfrm>
            <a:off x="11633770" y="-2012"/>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398661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blinds(horizontal)">
                                      <p:cBhvr>
                                        <p:cTn id="7" dur="500"/>
                                        <p:tgtEl>
                                          <p:spTgt spid="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9">
                                            <p:txEl>
                                              <p:pRg st="2" end="2"/>
                                            </p:txEl>
                                          </p:spTgt>
                                        </p:tgtEl>
                                      </p:cBhvr>
                                    </p:animEffect>
                                    <p:set>
                                      <p:cBhvr>
                                        <p:cTn id="26" dur="1" fill="hold">
                                          <p:stCondLst>
                                            <p:cond delay="499"/>
                                          </p:stCondLst>
                                        </p:cTn>
                                        <p:tgtEl>
                                          <p:spTgt spid="9">
                                            <p:txEl>
                                              <p:pRg st="2" end="2"/>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7"/>
                                        </p:tgtEl>
                                      </p:cBhvr>
                                    </p:animEffect>
                                    <p:set>
                                      <p:cBhvr>
                                        <p:cTn id="35" dur="1" fill="hold">
                                          <p:stCondLst>
                                            <p:cond delay="499"/>
                                          </p:stCondLst>
                                        </p:cTn>
                                        <p:tgtEl>
                                          <p:spTgt spid="17"/>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8"/>
                  </p:tgtEl>
                </p:cond>
              </p:nextCondLst>
            </p:seq>
          </p:childTnLst>
        </p:cTn>
      </p:par>
    </p:tnLst>
    <p:bldLst>
      <p:bldP spid="11" grpId="0"/>
      <p:bldP spid="11" grpId="1"/>
      <p:bldP spid="13" grpId="0"/>
      <p:bldP spid="13" grpId="1"/>
      <p:bldP spid="15" grpId="0"/>
      <p:bldP spid="15" grpId="1"/>
      <p:bldP spid="17" grpId="0"/>
      <p:bldP spid="17"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5419" y="469077"/>
            <a:ext cx="11572430" cy="1952605"/>
          </a:xfrm>
          <a:prstGeom prst="rect">
            <a:avLst/>
          </a:prstGeom>
        </p:spPr>
        <p:txBody>
          <a:bodyPr>
            <a:spAutoFit/>
          </a:bodyPr>
          <a:lstStyle/>
          <a:p>
            <a:pPr>
              <a:lnSpc>
                <a:spcPct val="150000"/>
              </a:lnSpc>
            </a:pPr>
            <a:r>
              <a:rPr lang="en-US" altLang="zh-CN" sz="2800" kern="100">
                <a:latin typeface="Times New Roman"/>
                <a:ea typeface="华文细黑"/>
              </a:rPr>
              <a:t>5.(2014·</a:t>
            </a:r>
            <a:r>
              <a:rPr lang="zh-CN" altLang="zh-CN" sz="2800" kern="100" dirty="0">
                <a:latin typeface="Times New Roman"/>
                <a:ea typeface="华文细黑"/>
                <a:cs typeface="Times New Roman"/>
              </a:rPr>
              <a:t>山东理综，</a:t>
            </a:r>
            <a:r>
              <a:rPr lang="en-US" altLang="zh-CN" sz="2800" kern="100" dirty="0">
                <a:latin typeface="Times New Roman"/>
                <a:ea typeface="华文细黑"/>
              </a:rPr>
              <a:t>31)</a:t>
            </a:r>
            <a:r>
              <a:rPr lang="zh-CN" altLang="zh-CN" sz="2800" kern="100" dirty="0">
                <a:latin typeface="Times New Roman"/>
                <a:ea typeface="华文细黑"/>
                <a:cs typeface="Times New Roman"/>
              </a:rPr>
              <a:t>工业上常利用含硫废水生产</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S</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3</a:t>
            </a:r>
            <a:r>
              <a:rPr lang="en-US" altLang="zh-CN" sz="2800" kern="100" dirty="0">
                <a:latin typeface="Times New Roman"/>
                <a:ea typeface="华文细黑"/>
              </a:rPr>
              <a:t>·5H</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，实验室可用如下装置</a:t>
            </a:r>
            <a:r>
              <a:rPr lang="en-US" altLang="zh-CN" sz="2800" kern="100" dirty="0">
                <a:latin typeface="Times New Roman"/>
                <a:ea typeface="华文细黑"/>
              </a:rPr>
              <a:t>(</a:t>
            </a:r>
            <a:r>
              <a:rPr lang="zh-CN" altLang="zh-CN" sz="2800" kern="100" dirty="0">
                <a:latin typeface="Times New Roman"/>
                <a:ea typeface="华文细黑"/>
                <a:cs typeface="Times New Roman"/>
              </a:rPr>
              <a:t>略去部分夹持仪器</a:t>
            </a:r>
            <a:r>
              <a:rPr lang="en-US" altLang="zh-CN" sz="2800" kern="100" dirty="0">
                <a:latin typeface="Times New Roman"/>
                <a:ea typeface="华文细黑"/>
              </a:rPr>
              <a:t>)</a:t>
            </a:r>
            <a:r>
              <a:rPr lang="zh-CN" altLang="zh-CN" sz="2800" kern="100" dirty="0">
                <a:latin typeface="Times New Roman"/>
                <a:ea typeface="华文细黑"/>
                <a:cs typeface="Times New Roman"/>
              </a:rPr>
              <a:t>模拟生产过程。</a:t>
            </a:r>
            <a:endParaRPr lang="zh-CN" altLang="en-US" sz="2800" dirty="0"/>
          </a:p>
        </p:txBody>
      </p:sp>
      <p:pic>
        <p:nvPicPr>
          <p:cNvPr id="210946" name="Picture 2" descr="227"/>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4302" y="1769722"/>
            <a:ext cx="8226899" cy="2668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对象 3"/>
          <p:cNvGraphicFramePr>
            <a:graphicFrameLocks noChangeAspect="1"/>
          </p:cNvGraphicFramePr>
          <p:nvPr>
            <p:extLst>
              <p:ext uri="{D42A27DB-BD31-4B8C-83A1-F6EECF244321}">
                <p14:modId xmlns:p14="http://schemas.microsoft.com/office/powerpoint/2010/main" val="4270168516"/>
              </p:ext>
            </p:extLst>
          </p:nvPr>
        </p:nvGraphicFramePr>
        <p:xfrm>
          <a:off x="694606" y="4365898"/>
          <a:ext cx="8943975" cy="2705100"/>
        </p:xfrm>
        <a:graphic>
          <a:graphicData uri="http://schemas.openxmlformats.org/presentationml/2006/ole">
            <mc:AlternateContent xmlns:mc="http://schemas.openxmlformats.org/markup-compatibility/2006">
              <mc:Choice xmlns:v="urn:schemas-microsoft-com:vml" Requires="v">
                <p:oleObj spid="_x0000_s210972" name="文档" r:id="rId5" imgW="8946896" imgH="2708918" progId="Word.Document.12">
                  <p:embed/>
                </p:oleObj>
              </mc:Choice>
              <mc:Fallback>
                <p:oleObj name="文档" r:id="rId5" imgW="8946896" imgH="2708918" progId="Word.Document.12">
                  <p:embed/>
                  <p:pic>
                    <p:nvPicPr>
                      <p:cNvPr id="0" name=""/>
                      <p:cNvPicPr/>
                      <p:nvPr/>
                    </p:nvPicPr>
                    <p:blipFill>
                      <a:blip r:embed="rId6"/>
                      <a:stretch>
                        <a:fillRect/>
                      </a:stretch>
                    </p:blipFill>
                    <p:spPr>
                      <a:xfrm>
                        <a:off x="694606" y="4365898"/>
                        <a:ext cx="8943975" cy="2705100"/>
                      </a:xfrm>
                      <a:prstGeom prst="rect">
                        <a:avLst/>
                      </a:prstGeom>
                    </p:spPr>
                  </p:pic>
                </p:oleObj>
              </mc:Fallback>
            </mc:AlternateContent>
          </a:graphicData>
        </a:graphic>
      </p:graphicFrame>
      <p:sp>
        <p:nvSpPr>
          <p:cNvPr id="5" name="Rectangle 21">
            <a:hlinkClick r:id="rId7" action="ppaction://hlinksldjump"/>
          </p:cNvPr>
          <p:cNvSpPr>
            <a:spLocks noChangeArrowheads="1"/>
          </p:cNvSpPr>
          <p:nvPr/>
        </p:nvSpPr>
        <p:spPr bwMode="auto">
          <a:xfrm>
            <a:off x="9767614" y="121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8" action="ppaction://hlinksldjump"/>
          </p:cNvPr>
          <p:cNvSpPr>
            <a:spLocks noChangeArrowheads="1"/>
          </p:cNvSpPr>
          <p:nvPr/>
        </p:nvSpPr>
        <p:spPr bwMode="auto">
          <a:xfrm>
            <a:off x="10252364" y="443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9" action="ppaction://hlinksldjump"/>
          </p:cNvPr>
          <p:cNvSpPr>
            <a:spLocks noChangeArrowheads="1"/>
          </p:cNvSpPr>
          <p:nvPr/>
        </p:nvSpPr>
        <p:spPr bwMode="auto">
          <a:xfrm>
            <a:off x="10712972" y="766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10" action="ppaction://hlinksldjump"/>
          </p:cNvPr>
          <p:cNvSpPr>
            <a:spLocks noChangeArrowheads="1"/>
          </p:cNvSpPr>
          <p:nvPr/>
        </p:nvSpPr>
        <p:spPr bwMode="auto">
          <a:xfrm>
            <a:off x="1114943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11" action="ppaction://hlinksldjump"/>
          </p:cNvPr>
          <p:cNvSpPr>
            <a:spLocks noChangeArrowheads="1"/>
          </p:cNvSpPr>
          <p:nvPr/>
        </p:nvSpPr>
        <p:spPr bwMode="auto">
          <a:xfrm>
            <a:off x="11633770" y="-2012"/>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10630308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26654" y="837506"/>
            <a:ext cx="1441420" cy="523220"/>
          </a:xfrm>
          <a:prstGeom prst="rect">
            <a:avLst/>
          </a:prstGeom>
        </p:spPr>
        <p:txBody>
          <a:bodyPr wrap="none">
            <a:spAutoFit/>
          </a:bodyPr>
          <a:lstStyle/>
          <a:p>
            <a:r>
              <a:rPr lang="zh-CN" altLang="zh-CN" sz="2800" kern="100">
                <a:latin typeface="Times New Roman"/>
                <a:ea typeface="华文细黑"/>
                <a:cs typeface="Times New Roman"/>
              </a:rPr>
              <a:t>第</a:t>
            </a:r>
            <a:r>
              <a:rPr lang="en-US" altLang="zh-CN" sz="2800" kern="100" dirty="0">
                <a:latin typeface="Times New Roman"/>
                <a:ea typeface="华文细黑"/>
              </a:rPr>
              <a:t>4</a:t>
            </a:r>
            <a:r>
              <a:rPr lang="zh-CN" altLang="zh-CN" sz="2800" kern="100" dirty="0">
                <a:latin typeface="Times New Roman"/>
                <a:ea typeface="华文细黑"/>
                <a:cs typeface="Times New Roman"/>
              </a:rPr>
              <a:t>步</a:t>
            </a:r>
            <a:r>
              <a:rPr lang="en-US" altLang="zh-CN" sz="2800" kern="100" dirty="0">
                <a:latin typeface="Times New Roman"/>
                <a:ea typeface="华文细黑"/>
              </a:rPr>
              <a:t>  </a:t>
            </a:r>
            <a:r>
              <a:rPr lang="zh-CN" altLang="zh-CN" sz="2800" kern="100" dirty="0">
                <a:latin typeface="Times New Roman"/>
                <a:ea typeface="华文细黑"/>
                <a:cs typeface="Times New Roman"/>
              </a:rPr>
              <a:t>↓</a:t>
            </a:r>
            <a:endParaRPr lang="zh-CN" altLang="en-US" sz="2800" dirty="0"/>
          </a:p>
        </p:txBody>
      </p:sp>
      <p:graphicFrame>
        <p:nvGraphicFramePr>
          <p:cNvPr id="6" name="表格 5"/>
          <p:cNvGraphicFramePr>
            <a:graphicFrameLocks noGrp="1"/>
          </p:cNvGraphicFramePr>
          <p:nvPr>
            <p:extLst>
              <p:ext uri="{D42A27DB-BD31-4B8C-83A1-F6EECF244321}">
                <p14:modId xmlns:p14="http://schemas.microsoft.com/office/powerpoint/2010/main" val="3760257343"/>
              </p:ext>
            </p:extLst>
          </p:nvPr>
        </p:nvGraphicFramePr>
        <p:xfrm>
          <a:off x="1198662" y="1629594"/>
          <a:ext cx="9000999" cy="1584176"/>
        </p:xfrm>
        <a:graphic>
          <a:graphicData uri="http://schemas.openxmlformats.org/drawingml/2006/table">
            <a:tbl>
              <a:tblPr/>
              <a:tblGrid>
                <a:gridCol w="2806242"/>
                <a:gridCol w="6194757"/>
              </a:tblGrid>
              <a:tr h="1584176">
                <a:tc>
                  <a:txBody>
                    <a:bodyPr/>
                    <a:lstStyle/>
                    <a:p>
                      <a:pPr algn="l">
                        <a:lnSpc>
                          <a:spcPct val="150000"/>
                        </a:lnSpc>
                        <a:spcAft>
                          <a:spcPts val="0"/>
                        </a:spcAft>
                      </a:pPr>
                      <a:r>
                        <a:rPr lang="zh-CN" sz="2800" kern="100">
                          <a:effectLst/>
                          <a:latin typeface="Times New Roman"/>
                          <a:ea typeface="华文细黑"/>
                          <a:cs typeface="Times New Roman"/>
                        </a:rPr>
                        <a:t>问题问什么</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细审试题设问，斟酌命题意图，确定答题方向。</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矩形 7"/>
          <p:cNvSpPr/>
          <p:nvPr/>
        </p:nvSpPr>
        <p:spPr>
          <a:xfrm>
            <a:off x="1135444" y="3459778"/>
            <a:ext cx="1441420" cy="523220"/>
          </a:xfrm>
          <a:prstGeom prst="rect">
            <a:avLst/>
          </a:prstGeom>
        </p:spPr>
        <p:txBody>
          <a:bodyPr wrap="none">
            <a:spAutoFit/>
          </a:bodyPr>
          <a:lstStyle/>
          <a:p>
            <a:r>
              <a:rPr lang="zh-CN" altLang="zh-CN" sz="2800" kern="100">
                <a:latin typeface="Times New Roman"/>
                <a:ea typeface="华文细黑"/>
                <a:cs typeface="Times New Roman"/>
              </a:rPr>
              <a:t>第</a:t>
            </a:r>
            <a:r>
              <a:rPr lang="en-US" altLang="zh-CN" sz="2800" kern="100" dirty="0">
                <a:latin typeface="Times New Roman"/>
                <a:ea typeface="华文细黑"/>
              </a:rPr>
              <a:t>5</a:t>
            </a:r>
            <a:r>
              <a:rPr lang="zh-CN" altLang="zh-CN" sz="2800" kern="100" dirty="0">
                <a:latin typeface="Times New Roman"/>
                <a:ea typeface="华文细黑"/>
                <a:cs typeface="Times New Roman"/>
              </a:rPr>
              <a:t>步</a:t>
            </a:r>
            <a:r>
              <a:rPr lang="en-US" altLang="zh-CN" sz="2800" kern="100" dirty="0">
                <a:latin typeface="Times New Roman"/>
                <a:ea typeface="华文细黑"/>
              </a:rPr>
              <a:t>  </a:t>
            </a:r>
            <a:r>
              <a:rPr lang="zh-CN" altLang="zh-CN" sz="2800" kern="100" dirty="0">
                <a:latin typeface="Times New Roman"/>
                <a:ea typeface="华文细黑"/>
                <a:cs typeface="Times New Roman"/>
              </a:rPr>
              <a:t>↓</a:t>
            </a:r>
            <a:endParaRPr lang="zh-CN" altLang="en-US" sz="2800" dirty="0"/>
          </a:p>
        </p:txBody>
      </p:sp>
      <p:graphicFrame>
        <p:nvGraphicFramePr>
          <p:cNvPr id="10" name="表格 9"/>
          <p:cNvGraphicFramePr>
            <a:graphicFrameLocks noGrp="1"/>
          </p:cNvGraphicFramePr>
          <p:nvPr>
            <p:extLst>
              <p:ext uri="{D42A27DB-BD31-4B8C-83A1-F6EECF244321}">
                <p14:modId xmlns:p14="http://schemas.microsoft.com/office/powerpoint/2010/main" val="2203595255"/>
              </p:ext>
            </p:extLst>
          </p:nvPr>
        </p:nvGraphicFramePr>
        <p:xfrm>
          <a:off x="1126654" y="4127013"/>
          <a:ext cx="9145016" cy="1463021"/>
        </p:xfrm>
        <a:graphic>
          <a:graphicData uri="http://schemas.openxmlformats.org/drawingml/2006/table">
            <a:tbl>
              <a:tblPr/>
              <a:tblGrid>
                <a:gridCol w="2930705"/>
                <a:gridCol w="6214311"/>
              </a:tblGrid>
              <a:tr h="1463021">
                <a:tc>
                  <a:txBody>
                    <a:bodyPr/>
                    <a:lstStyle/>
                    <a:p>
                      <a:pPr algn="l">
                        <a:lnSpc>
                          <a:spcPct val="150000"/>
                        </a:lnSpc>
                        <a:spcAft>
                          <a:spcPts val="0"/>
                        </a:spcAft>
                      </a:pPr>
                      <a:r>
                        <a:rPr lang="zh-CN" sz="2800" kern="100">
                          <a:effectLst/>
                          <a:latin typeface="Times New Roman"/>
                          <a:ea typeface="华文细黑"/>
                          <a:cs typeface="Times New Roman"/>
                        </a:rPr>
                        <a:t>规范解答</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结合第</a:t>
                      </a:r>
                      <a:r>
                        <a:rPr lang="en-US" sz="2800" kern="100" dirty="0">
                          <a:effectLst/>
                          <a:latin typeface="Times New Roman"/>
                          <a:ea typeface="华文细黑"/>
                          <a:cs typeface="Courier New"/>
                        </a:rPr>
                        <a:t>3</a:t>
                      </a:r>
                      <a:r>
                        <a:rPr lang="zh-CN" sz="2800" kern="100" dirty="0">
                          <a:effectLst/>
                          <a:latin typeface="Times New Roman"/>
                          <a:ea typeface="华文细黑"/>
                          <a:cs typeface="Times New Roman"/>
                        </a:rPr>
                        <a:t>步、第</a:t>
                      </a:r>
                      <a:r>
                        <a:rPr lang="en-US" sz="2800" kern="100" dirty="0">
                          <a:effectLst/>
                          <a:latin typeface="Times New Roman"/>
                          <a:ea typeface="华文细黑"/>
                          <a:cs typeface="Courier New"/>
                        </a:rPr>
                        <a:t>4</a:t>
                      </a:r>
                      <a:r>
                        <a:rPr lang="zh-CN" sz="2800" kern="100" dirty="0">
                          <a:effectLst/>
                          <a:latin typeface="Times New Roman"/>
                          <a:ea typeface="华文细黑"/>
                          <a:cs typeface="Times New Roman"/>
                        </a:rPr>
                        <a:t>步，用学科语言、化学用语有针对性的回答问题。</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020627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3931" y="1403692"/>
            <a:ext cx="11409907" cy="3970318"/>
          </a:xfrm>
          <a:prstGeom prst="rect">
            <a:avLst/>
          </a:prstGeom>
        </p:spPr>
        <p:txBody>
          <a:bodyPr>
            <a:spAutoFit/>
          </a:bodyPr>
          <a:lstStyle/>
          <a:p>
            <a:pPr>
              <a:lnSpc>
                <a:spcPct val="150000"/>
              </a:lnSpc>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仪器组装完成后，关闭两端活塞，向装置</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中的长颈漏斗内注入液体至形成一段液柱，若</a:t>
            </a:r>
            <a:r>
              <a:rPr lang="en-US" altLang="zh-CN" sz="2800" kern="100" dirty="0" smtClean="0">
                <a:latin typeface="Times New Roman"/>
                <a:ea typeface="华文细黑"/>
                <a:cs typeface="Courier New"/>
              </a:rPr>
              <a:t>________________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则整个装置气密性良好。装置</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的作用是</a:t>
            </a:r>
            <a:r>
              <a:rPr lang="en-US" altLang="zh-CN" sz="2800" kern="100" dirty="0" smtClean="0">
                <a:latin typeface="Times New Roman"/>
                <a:ea typeface="华文细黑"/>
                <a:cs typeface="Courier New"/>
              </a:rPr>
              <a:t>_________</a:t>
            </a:r>
            <a:r>
              <a:rPr lang="zh-CN" altLang="zh-CN" sz="2800" kern="100" dirty="0" smtClean="0">
                <a:latin typeface="Times New Roman"/>
                <a:ea typeface="华文细黑"/>
                <a:cs typeface="Times New Roman"/>
              </a:rPr>
              <a:t>。装置</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中为</a:t>
            </a:r>
            <a:r>
              <a:rPr lang="en-US" altLang="zh-CN" sz="2800" kern="100" dirty="0" smtClean="0">
                <a:latin typeface="Times New Roman"/>
                <a:ea typeface="华文细黑"/>
                <a:cs typeface="Courier New"/>
              </a:rPr>
              <a:t>_______________</a:t>
            </a:r>
            <a:r>
              <a:rPr lang="zh-CN" altLang="zh-CN" sz="2800" kern="100" dirty="0">
                <a:latin typeface="Times New Roman"/>
                <a:ea typeface="华文细黑"/>
                <a:cs typeface="Times New Roman"/>
              </a:rPr>
              <a:t>溶液</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b="1" kern="100" dirty="0">
                <a:solidFill>
                  <a:srgbClr val="0000FF"/>
                </a:solidFill>
                <a:latin typeface="Times New Roman"/>
                <a:cs typeface="Times New Roman"/>
              </a:rPr>
              <a:t>解析</a:t>
            </a:r>
            <a:r>
              <a:rPr lang="zh-CN" altLang="zh-CN" sz="2800" kern="100" dirty="0">
                <a:latin typeface="Times New Roman"/>
                <a:ea typeface="华文细黑"/>
                <a:cs typeface="Times New Roman"/>
              </a:rPr>
              <a:t>　若装置不漏气，则长颈漏斗中会形成一段液柱并且液柱高度保持不变；装置</a:t>
            </a:r>
            <a:r>
              <a:rPr lang="en-US" altLang="zh-CN" sz="2800" kern="100" dirty="0">
                <a:latin typeface="Times New Roman"/>
                <a:ea typeface="华文细黑"/>
              </a:rPr>
              <a:t>D</a:t>
            </a:r>
            <a:r>
              <a:rPr lang="zh-CN" altLang="zh-CN" sz="2800" kern="100" dirty="0">
                <a:latin typeface="Times New Roman"/>
                <a:ea typeface="华文细黑"/>
                <a:cs typeface="Times New Roman"/>
              </a:rPr>
              <a:t>为安全瓶，可防止倒吸；装置</a:t>
            </a:r>
            <a:r>
              <a:rPr lang="en-US" altLang="zh-CN" sz="2800" kern="100" dirty="0">
                <a:latin typeface="Times New Roman"/>
                <a:ea typeface="华文细黑"/>
              </a:rPr>
              <a:t>E</a:t>
            </a:r>
            <a:r>
              <a:rPr lang="zh-CN" altLang="zh-CN" sz="2800" kern="100" dirty="0">
                <a:latin typeface="Times New Roman"/>
                <a:ea typeface="华文细黑"/>
                <a:cs typeface="Times New Roman"/>
              </a:rPr>
              <a:t>是尾气处理装置，用来吸收过量的</a:t>
            </a:r>
            <a:r>
              <a:rPr lang="en-US" altLang="zh-CN" sz="2800" kern="100" dirty="0">
                <a:latin typeface="Times New Roman"/>
                <a:ea typeface="华文细黑"/>
              </a:rPr>
              <a:t>SO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，故所盛溶液可以是</a:t>
            </a:r>
            <a:r>
              <a:rPr lang="en-US" altLang="zh-CN" sz="2800" kern="100" dirty="0" err="1">
                <a:latin typeface="Times New Roman"/>
                <a:ea typeface="华文细黑"/>
              </a:rPr>
              <a:t>NaOH</a:t>
            </a:r>
            <a:r>
              <a:rPr lang="zh-CN" altLang="zh-CN" sz="2800" kern="100" dirty="0">
                <a:latin typeface="Times New Roman"/>
                <a:ea typeface="华文细黑"/>
                <a:cs typeface="Times New Roman"/>
              </a:rPr>
              <a:t>溶液等。</a:t>
            </a:r>
            <a:endParaRPr lang="zh-CN" altLang="zh-CN" sz="2800" kern="100" dirty="0">
              <a:effectLst/>
              <a:latin typeface="宋体"/>
              <a:cs typeface="Courier New"/>
            </a:endParaRPr>
          </a:p>
        </p:txBody>
      </p:sp>
      <p:sp>
        <p:nvSpPr>
          <p:cNvPr id="5" name="矩形 4"/>
          <p:cNvSpPr/>
          <p:nvPr/>
        </p:nvSpPr>
        <p:spPr>
          <a:xfrm>
            <a:off x="3542283" y="2137132"/>
            <a:ext cx="3057247" cy="523220"/>
          </a:xfrm>
          <a:prstGeom prst="rect">
            <a:avLst/>
          </a:prstGeom>
        </p:spPr>
        <p:txBody>
          <a:bodyPr wrap="none">
            <a:spAutoFit/>
          </a:bodyPr>
          <a:lstStyle/>
          <a:p>
            <a:r>
              <a:rPr lang="zh-CN" altLang="zh-CN" sz="2800" kern="100">
                <a:solidFill>
                  <a:srgbClr val="F79646">
                    <a:lumMod val="75000"/>
                  </a:srgbClr>
                </a:solidFill>
                <a:latin typeface="Times New Roman"/>
                <a:ea typeface="华文细黑"/>
                <a:cs typeface="Times New Roman"/>
              </a:rPr>
              <a:t>液柱高度保持不变</a:t>
            </a:r>
            <a:endParaRPr lang="zh-CN" altLang="en-US" sz="2800" kern="100">
              <a:solidFill>
                <a:srgbClr val="F79646">
                  <a:lumMod val="75000"/>
                </a:srgbClr>
              </a:solidFill>
              <a:latin typeface="Times New Roman"/>
              <a:ea typeface="华文细黑"/>
              <a:cs typeface="Times New Roman"/>
            </a:endParaRPr>
          </a:p>
        </p:txBody>
      </p:sp>
      <p:sp>
        <p:nvSpPr>
          <p:cNvPr id="6" name="矩形 5"/>
          <p:cNvSpPr/>
          <p:nvPr/>
        </p:nvSpPr>
        <p:spPr>
          <a:xfrm>
            <a:off x="2065342" y="2785204"/>
            <a:ext cx="1620957" cy="523220"/>
          </a:xfrm>
          <a:prstGeom prst="rect">
            <a:avLst/>
          </a:prstGeom>
        </p:spPr>
        <p:txBody>
          <a:bodyPr wrap="none">
            <a:spAutoFit/>
          </a:bodyPr>
          <a:lstStyle/>
          <a:p>
            <a:r>
              <a:rPr lang="zh-CN" altLang="zh-CN" sz="2800" kern="100" dirty="0">
                <a:solidFill>
                  <a:srgbClr val="F79646">
                    <a:lumMod val="75000"/>
                  </a:srgbClr>
                </a:solidFill>
                <a:latin typeface="Times New Roman"/>
                <a:ea typeface="华文细黑"/>
                <a:cs typeface="Times New Roman"/>
              </a:rPr>
              <a:t>防止倒吸</a:t>
            </a:r>
            <a:endParaRPr lang="zh-CN" altLang="en-US" sz="2800" kern="100" dirty="0">
              <a:solidFill>
                <a:srgbClr val="F79646">
                  <a:lumMod val="75000"/>
                </a:srgbClr>
              </a:solidFill>
              <a:latin typeface="Times New Roman"/>
              <a:ea typeface="华文细黑"/>
              <a:cs typeface="Times New Roman"/>
            </a:endParaRPr>
          </a:p>
        </p:txBody>
      </p:sp>
      <p:sp>
        <p:nvSpPr>
          <p:cNvPr id="8" name="矩形 7"/>
          <p:cNvSpPr/>
          <p:nvPr/>
        </p:nvSpPr>
        <p:spPr>
          <a:xfrm>
            <a:off x="5711671" y="2785204"/>
            <a:ext cx="2799164"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NaOH</a:t>
            </a:r>
            <a:r>
              <a:rPr lang="en-US" altLang="zh-CN" sz="2800" kern="100" dirty="0">
                <a:solidFill>
                  <a:schemeClr val="accent6">
                    <a:lumMod val="75000"/>
                  </a:schemeClr>
                </a:solidFill>
                <a:latin typeface="Times New Roman"/>
                <a:ea typeface="华文细黑"/>
              </a:rPr>
              <a:t>(</a:t>
            </a:r>
            <a:r>
              <a:rPr lang="zh-CN" altLang="zh-CN" sz="2800" kern="100" dirty="0">
                <a:solidFill>
                  <a:schemeClr val="accent6">
                    <a:lumMod val="75000"/>
                  </a:schemeClr>
                </a:solidFill>
                <a:latin typeface="Times New Roman"/>
                <a:ea typeface="华文细黑"/>
                <a:cs typeface="Times New Roman"/>
              </a:rPr>
              <a:t>合理即可</a:t>
            </a:r>
            <a:r>
              <a:rPr lang="en-US" altLang="zh-CN" sz="2800" kern="100" dirty="0">
                <a:solidFill>
                  <a:schemeClr val="accent6">
                    <a:lumMod val="75000"/>
                  </a:schemeClr>
                </a:solidFill>
                <a:latin typeface="Times New Roman"/>
                <a:ea typeface="华文细黑"/>
              </a:rPr>
              <a:t>)</a:t>
            </a:r>
            <a:endParaRPr lang="zh-CN" altLang="en-US" sz="2800" dirty="0">
              <a:solidFill>
                <a:schemeClr val="accent6">
                  <a:lumMod val="75000"/>
                </a:schemeClr>
              </a:solidFill>
            </a:endParaRPr>
          </a:p>
        </p:txBody>
      </p:sp>
      <p:sp>
        <p:nvSpPr>
          <p:cNvPr id="7" name="Rectangle 21">
            <a:hlinkClick r:id="rId2" action="ppaction://hlinksldjump"/>
          </p:cNvPr>
          <p:cNvSpPr>
            <a:spLocks noChangeArrowheads="1"/>
          </p:cNvSpPr>
          <p:nvPr/>
        </p:nvSpPr>
        <p:spPr bwMode="auto">
          <a:xfrm>
            <a:off x="9767614" y="121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3" action="ppaction://hlinksldjump"/>
          </p:cNvPr>
          <p:cNvSpPr>
            <a:spLocks noChangeArrowheads="1"/>
          </p:cNvSpPr>
          <p:nvPr/>
        </p:nvSpPr>
        <p:spPr bwMode="auto">
          <a:xfrm>
            <a:off x="10252364" y="443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4" action="ppaction://hlinksldjump"/>
          </p:cNvPr>
          <p:cNvSpPr>
            <a:spLocks noChangeArrowheads="1"/>
          </p:cNvSpPr>
          <p:nvPr/>
        </p:nvSpPr>
        <p:spPr bwMode="auto">
          <a:xfrm>
            <a:off x="10712972" y="766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5" action="ppaction://hlinksldjump"/>
          </p:cNvPr>
          <p:cNvSpPr>
            <a:spLocks noChangeArrowheads="1"/>
          </p:cNvSpPr>
          <p:nvPr/>
        </p:nvSpPr>
        <p:spPr bwMode="auto">
          <a:xfrm>
            <a:off x="1114943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6" action="ppaction://hlinksldjump"/>
          </p:cNvPr>
          <p:cNvSpPr>
            <a:spLocks noChangeArrowheads="1"/>
          </p:cNvSpPr>
          <p:nvPr/>
        </p:nvSpPr>
        <p:spPr bwMode="auto">
          <a:xfrm>
            <a:off x="11633770" y="-2012"/>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768910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
                                            <p:txEl>
                                              <p:pRg st="1" end="1"/>
                                            </p:txEl>
                                          </p:spTgt>
                                        </p:tgtEl>
                                      </p:cBhvr>
                                    </p:animEffect>
                                    <p:set>
                                      <p:cBhvr>
                                        <p:cTn id="23" dur="1" fill="hold">
                                          <p:stCondLst>
                                            <p:cond delay="499"/>
                                          </p:stCondLst>
                                        </p:cTn>
                                        <p:tgtEl>
                                          <p:spTgt spid="3">
                                            <p:txEl>
                                              <p:pRg st="1" end="1"/>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5" grpId="0"/>
      <p:bldP spid="5" grpId="1"/>
      <p:bldP spid="6" grpId="0"/>
      <p:bldP spid="6" grpId="1"/>
      <p:bldP spid="8" grpId="0"/>
      <p:bldP spid="8"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4968" y="1331684"/>
            <a:ext cx="11185087" cy="397031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为提高产品纯度，应使烧瓶</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恰好完全反应，则烧瓶</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物质的量之比为</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p>
          <a:p>
            <a:pPr algn="just">
              <a:lnSpc>
                <a:spcPct val="150000"/>
              </a:lnSpc>
              <a:spcAft>
                <a:spcPts val="0"/>
              </a:spcAft>
            </a:pPr>
            <a:r>
              <a:rPr lang="zh-CN" altLang="zh-CN" sz="2800" b="1" kern="100" dirty="0">
                <a:solidFill>
                  <a:srgbClr val="0000FF"/>
                </a:solidFill>
                <a:latin typeface="Times New Roman"/>
                <a:cs typeface="Times New Roman"/>
              </a:rPr>
              <a:t>解析</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若生成</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，根据方程式的关系可知需要</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S</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S</a:t>
            </a:r>
            <a:r>
              <a:rPr lang="zh-CN" altLang="zh-CN" sz="2800" kern="100" dirty="0">
                <a:latin typeface="Times New Roman"/>
                <a:ea typeface="华文细黑"/>
                <a:cs typeface="Times New Roman"/>
              </a:rPr>
              <a:t>需</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；而生成</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需</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且同时生成</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；故需要的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，其物质的量之比为</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 name="矩形 3"/>
          <p:cNvSpPr/>
          <p:nvPr/>
        </p:nvSpPr>
        <p:spPr>
          <a:xfrm>
            <a:off x="6056491" y="2114486"/>
            <a:ext cx="902811"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2</a:t>
            </a:r>
            <a:r>
              <a:rPr lang="en-US" altLang="zh-CN" sz="2800" kern="100">
                <a:solidFill>
                  <a:schemeClr val="accent6">
                    <a:lumMod val="75000"/>
                  </a:schemeClr>
                </a:solidFill>
                <a:latin typeface="宋体"/>
                <a:ea typeface="华文细黑"/>
                <a:cs typeface="Times New Roman"/>
              </a:rPr>
              <a:t>∶</a:t>
            </a:r>
            <a:r>
              <a:rPr lang="en-US" altLang="zh-CN" sz="2800" kern="100">
                <a:solidFill>
                  <a:schemeClr val="accent6">
                    <a:lumMod val="75000"/>
                  </a:schemeClr>
                </a:solidFill>
                <a:latin typeface="Times New Roman"/>
                <a:ea typeface="华文细黑"/>
              </a:rPr>
              <a:t>1</a:t>
            </a:r>
            <a:endParaRPr lang="zh-CN" altLang="en-US" sz="2800" dirty="0">
              <a:solidFill>
                <a:schemeClr val="accent6">
                  <a:lumMod val="75000"/>
                </a:schemeClr>
              </a:solidFill>
            </a:endParaRPr>
          </a:p>
        </p:txBody>
      </p:sp>
      <p:sp>
        <p:nvSpPr>
          <p:cNvPr id="5" name="Rectangle 21">
            <a:hlinkClick r:id="rId2" action="ppaction://hlinksldjump"/>
          </p:cNvPr>
          <p:cNvSpPr>
            <a:spLocks noChangeArrowheads="1"/>
          </p:cNvSpPr>
          <p:nvPr/>
        </p:nvSpPr>
        <p:spPr bwMode="auto">
          <a:xfrm>
            <a:off x="9767614" y="121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252364" y="443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712972" y="766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114943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633770" y="-2012"/>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993685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1" end="1"/>
                                            </p:txEl>
                                          </p:spTgt>
                                        </p:tgtEl>
                                      </p:cBhvr>
                                    </p:animEffect>
                                    <p:set>
                                      <p:cBhvr>
                                        <p:cTn id="17" dur="1" fill="hold">
                                          <p:stCondLst>
                                            <p:cond delay="499"/>
                                          </p:stCondLst>
                                        </p:cTn>
                                        <p:tgtEl>
                                          <p:spTgt spid="3">
                                            <p:txEl>
                                              <p:pRg st="1" end="1"/>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4" grpId="0"/>
      <p:bldP spid="4"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333450"/>
            <a:ext cx="11409907"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的作用之一是观察</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的生成速率，其中的液体最好选择</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蒸馏水</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饱和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饱和</a:t>
            </a:r>
            <a:r>
              <a:rPr lang="en-US" altLang="zh-CN" sz="2800" kern="100" dirty="0">
                <a:latin typeface="Times New Roman"/>
                <a:ea typeface="华文细黑"/>
                <a:cs typeface="Courier New"/>
              </a:rPr>
              <a:t>NaHSO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  			d.</a:t>
            </a:r>
            <a:r>
              <a:rPr lang="zh-CN" altLang="zh-CN" sz="2800" kern="100" dirty="0">
                <a:latin typeface="Times New Roman"/>
                <a:ea typeface="华文细黑"/>
                <a:cs typeface="Times New Roman"/>
              </a:rPr>
              <a:t>饱和</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实验中，为使</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缓慢进入烧瓶</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，采用的操作是</a:t>
            </a:r>
            <a:r>
              <a:rPr lang="en-US" altLang="zh-CN" sz="2800" kern="100" dirty="0" smtClean="0">
                <a:latin typeface="Times New Roman"/>
                <a:ea typeface="华文细黑"/>
                <a:cs typeface="Courier New"/>
              </a:rPr>
              <a:t>____________________</a:t>
            </a:r>
            <a:r>
              <a:rPr lang="zh-CN" altLang="zh-CN" sz="2800" kern="100" dirty="0">
                <a:latin typeface="Times New Roman"/>
                <a:ea typeface="华文细黑"/>
                <a:cs typeface="Times New Roman"/>
              </a:rPr>
              <a:t>。已知反应</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相对较慢，则烧瓶</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中反应达到终点的现象是</a:t>
            </a:r>
            <a:r>
              <a:rPr lang="en-US" altLang="zh-CN" sz="2800" kern="100" dirty="0">
                <a:latin typeface="Times New Roman"/>
                <a:ea typeface="华文细黑"/>
                <a:cs typeface="Courier New"/>
              </a:rPr>
              <a:t>__________________________</a:t>
            </a:r>
            <a:r>
              <a:rPr lang="zh-CN" altLang="zh-CN" sz="2800" kern="100" dirty="0">
                <a:latin typeface="Times New Roman"/>
                <a:ea typeface="华文细黑"/>
                <a:cs typeface="Times New Roman"/>
              </a:rPr>
              <a:t>。反应后期可用酒精灯适当加热烧瓶</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，实验室用酒精灯加热时必须使用石棉网的仪器还有</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a.</a:t>
            </a:r>
            <a:r>
              <a:rPr lang="zh-CN" altLang="zh-CN" sz="2800" kern="100" dirty="0">
                <a:latin typeface="Times New Roman"/>
                <a:ea typeface="华文细黑"/>
                <a:cs typeface="Times New Roman"/>
              </a:rPr>
              <a:t>烧杯</a:t>
            </a:r>
            <a:r>
              <a:rPr lang="en-US" altLang="zh-CN" sz="2800" kern="100" dirty="0">
                <a:latin typeface="Times New Roman"/>
                <a:ea typeface="华文细黑"/>
              </a:rPr>
              <a:t> </a:t>
            </a:r>
            <a:r>
              <a:rPr lang="en-US" altLang="zh-CN" sz="2800" kern="100" dirty="0" smtClean="0">
                <a:latin typeface="Times New Roman"/>
                <a:ea typeface="华文细黑"/>
              </a:rPr>
              <a:t>         </a:t>
            </a:r>
            <a:r>
              <a:rPr lang="en-US" altLang="zh-CN" sz="2800" kern="100" dirty="0">
                <a:latin typeface="Times New Roman"/>
                <a:ea typeface="华文细黑"/>
              </a:rPr>
              <a:t>b.</a:t>
            </a:r>
            <a:r>
              <a:rPr lang="zh-CN" altLang="zh-CN" sz="2800" kern="100" dirty="0">
                <a:latin typeface="Times New Roman"/>
                <a:ea typeface="华文细黑"/>
                <a:cs typeface="Times New Roman"/>
              </a:rPr>
              <a:t>蒸发皿</a:t>
            </a:r>
            <a:r>
              <a:rPr lang="en-US" altLang="zh-CN" sz="2800" kern="100" dirty="0">
                <a:latin typeface="Times New Roman"/>
                <a:ea typeface="华文细黑"/>
              </a:rPr>
              <a:t> </a:t>
            </a:r>
            <a:r>
              <a:rPr lang="en-US" altLang="zh-CN" sz="2800" kern="100" dirty="0" smtClean="0">
                <a:latin typeface="Times New Roman"/>
                <a:ea typeface="华文细黑"/>
              </a:rPr>
              <a:t>         </a:t>
            </a:r>
            <a:r>
              <a:rPr lang="en-US" altLang="zh-CN" sz="2800" kern="100" dirty="0">
                <a:latin typeface="Times New Roman"/>
                <a:ea typeface="华文细黑"/>
              </a:rPr>
              <a:t>c.</a:t>
            </a:r>
            <a:r>
              <a:rPr lang="zh-CN" altLang="zh-CN" sz="2800" kern="100" dirty="0" smtClean="0">
                <a:latin typeface="Times New Roman"/>
                <a:ea typeface="华文细黑"/>
                <a:cs typeface="Times New Roman"/>
              </a:rPr>
              <a:t>试管</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rPr>
              <a:t>  </a:t>
            </a:r>
            <a:r>
              <a:rPr lang="en-US" altLang="zh-CN" sz="2800" kern="100" dirty="0">
                <a:latin typeface="Times New Roman"/>
                <a:ea typeface="华文细黑"/>
              </a:rPr>
              <a:t>d.</a:t>
            </a:r>
            <a:r>
              <a:rPr lang="zh-CN" altLang="zh-CN" sz="2800" kern="100" dirty="0">
                <a:latin typeface="Times New Roman"/>
                <a:ea typeface="华文细黑"/>
                <a:cs typeface="Times New Roman"/>
              </a:rPr>
              <a:t>锥形瓶</a:t>
            </a:r>
            <a:endParaRPr lang="zh-CN" altLang="zh-CN" sz="2800" kern="100" dirty="0">
              <a:effectLst/>
              <a:latin typeface="宋体"/>
              <a:cs typeface="Courier New"/>
            </a:endParaRPr>
          </a:p>
        </p:txBody>
      </p:sp>
      <p:sp>
        <p:nvSpPr>
          <p:cNvPr id="4" name="Rectangle 21">
            <a:hlinkClick r:id="rId2" action="ppaction://hlinksldjump"/>
          </p:cNvPr>
          <p:cNvSpPr>
            <a:spLocks noChangeArrowheads="1"/>
          </p:cNvSpPr>
          <p:nvPr/>
        </p:nvSpPr>
        <p:spPr bwMode="auto">
          <a:xfrm>
            <a:off x="9767614" y="121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252364" y="443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712972" y="766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114943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633770" y="-2012"/>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225422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423584" y="693490"/>
            <a:ext cx="11344407" cy="5372100"/>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中的溶液不能和</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反应。蒸馏水能溶解</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溶液能与</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=2NaHSO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溶液也能与</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NaHSO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。为使</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缓慢进入烧瓶</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，应使生成</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的速率减慢，可通过控制滴加硫酸的速度来实现；因反应</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相对较慢，</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中反应达到终点时</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消耗完，现象是溶液变澄清。蒸发皿加热时不需垫石棉网，试管是小型玻璃仪器，加热时也不需垫石棉网；烧杯、锥形瓶在加热时需垫石棉网</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smtClean="0">
                <a:solidFill>
                  <a:srgbClr val="0000FF"/>
                </a:solidFill>
                <a:latin typeface="Times New Roman"/>
                <a:cs typeface="Times New Roman"/>
              </a:rPr>
              <a:t>答案</a:t>
            </a:r>
            <a:r>
              <a:rPr lang="en-US" altLang="zh-CN" sz="2800" b="1" kern="100" dirty="0" smtClean="0">
                <a:solidFill>
                  <a:srgbClr val="0000FF"/>
                </a:solidFill>
                <a:latin typeface="Times New Roman"/>
                <a:cs typeface="Times New Roman"/>
              </a:rPr>
              <a:t>  </a:t>
            </a:r>
            <a:r>
              <a:rPr lang="en-US" altLang="zh-CN" sz="2800" kern="100" dirty="0" smtClean="0">
                <a:solidFill>
                  <a:schemeClr val="accent6">
                    <a:lumMod val="75000"/>
                  </a:schemeClr>
                </a:solidFill>
                <a:latin typeface="Times New Roman"/>
                <a:ea typeface="华文细黑"/>
                <a:cs typeface="Courier New"/>
              </a:rPr>
              <a:t>c</a:t>
            </a:r>
            <a:r>
              <a:rPr lang="zh-CN" altLang="zh-CN" sz="2800" kern="100" dirty="0">
                <a:solidFill>
                  <a:schemeClr val="accent6">
                    <a:lumMod val="75000"/>
                  </a:schemeClr>
                </a:solidFill>
                <a:latin typeface="Times New Roman"/>
                <a:ea typeface="华文细黑"/>
                <a:cs typeface="Times New Roman"/>
              </a:rPr>
              <a:t>　控制滴加硫酸的速度</a:t>
            </a:r>
            <a:r>
              <a:rPr lang="en-US" altLang="zh-CN" sz="2800" kern="100" dirty="0">
                <a:solidFill>
                  <a:schemeClr val="accent6">
                    <a:lumMod val="75000"/>
                  </a:schemeClr>
                </a:solidFill>
                <a:latin typeface="Times New Roman"/>
                <a:ea typeface="华文细黑"/>
                <a:cs typeface="Courier New"/>
              </a:rPr>
              <a:t>(</a:t>
            </a:r>
            <a:r>
              <a:rPr lang="zh-CN" altLang="zh-CN" sz="2800" kern="100" dirty="0">
                <a:solidFill>
                  <a:schemeClr val="accent6">
                    <a:lumMod val="75000"/>
                  </a:schemeClr>
                </a:solidFill>
                <a:latin typeface="Times New Roman"/>
                <a:ea typeface="华文细黑"/>
                <a:cs typeface="Times New Roman"/>
              </a:rPr>
              <a:t>合理即可</a:t>
            </a:r>
            <a:r>
              <a:rPr lang="en-US" altLang="zh-CN" sz="2800" kern="100" dirty="0">
                <a:solidFill>
                  <a:schemeClr val="accent6">
                    <a:lumMod val="75000"/>
                  </a:schemeClr>
                </a:solidFill>
                <a:latin typeface="Times New Roman"/>
                <a:ea typeface="华文细黑"/>
                <a:cs typeface="Courier New"/>
              </a:rPr>
              <a:t>)</a:t>
            </a:r>
            <a:r>
              <a:rPr lang="zh-CN" altLang="zh-CN" sz="2800" kern="100" dirty="0">
                <a:solidFill>
                  <a:schemeClr val="accent6">
                    <a:lumMod val="75000"/>
                  </a:schemeClr>
                </a:solidFill>
                <a:latin typeface="Times New Roman"/>
                <a:ea typeface="华文细黑"/>
                <a:cs typeface="Times New Roman"/>
              </a:rPr>
              <a:t>　溶液变澄清</a:t>
            </a:r>
            <a:r>
              <a:rPr lang="en-US" altLang="zh-CN" sz="2800" kern="100" dirty="0">
                <a:solidFill>
                  <a:schemeClr val="accent6">
                    <a:lumMod val="75000"/>
                  </a:schemeClr>
                </a:solidFill>
                <a:latin typeface="Times New Roman"/>
                <a:ea typeface="华文细黑"/>
                <a:cs typeface="Courier New"/>
              </a:rPr>
              <a:t>(</a:t>
            </a:r>
            <a:r>
              <a:rPr lang="zh-CN" altLang="zh-CN" sz="2800" kern="100" dirty="0">
                <a:solidFill>
                  <a:schemeClr val="accent6">
                    <a:lumMod val="75000"/>
                  </a:schemeClr>
                </a:solidFill>
                <a:latin typeface="Times New Roman"/>
                <a:ea typeface="华文细黑"/>
                <a:cs typeface="Times New Roman"/>
              </a:rPr>
              <a:t>或浑浊消失</a:t>
            </a:r>
            <a:r>
              <a:rPr lang="en-US" altLang="zh-CN" sz="2800" kern="100" dirty="0">
                <a:solidFill>
                  <a:schemeClr val="accent6">
                    <a:lumMod val="75000"/>
                  </a:schemeClr>
                </a:solidFill>
                <a:latin typeface="Times New Roman"/>
                <a:ea typeface="华文细黑"/>
                <a:cs typeface="Courier New"/>
              </a:rPr>
              <a:t>)</a:t>
            </a:r>
            <a:r>
              <a:rPr lang="zh-CN" altLang="zh-CN" sz="2800" kern="100" dirty="0">
                <a:solidFill>
                  <a:schemeClr val="accent6">
                    <a:lumMod val="75000"/>
                  </a:schemeClr>
                </a:solidFill>
                <a:latin typeface="Times New Roman"/>
                <a:ea typeface="华文细黑"/>
                <a:cs typeface="Times New Roman"/>
              </a:rPr>
              <a:t>　</a:t>
            </a:r>
            <a:r>
              <a:rPr lang="en-US" altLang="zh-CN" sz="2800" kern="100" dirty="0" smtClean="0">
                <a:solidFill>
                  <a:schemeClr val="accent6">
                    <a:lumMod val="75000"/>
                  </a:schemeClr>
                </a:solidFill>
                <a:latin typeface="Times New Roman"/>
                <a:ea typeface="华文细黑"/>
                <a:cs typeface="Courier New"/>
              </a:rPr>
              <a:t>ad</a:t>
            </a:r>
            <a:endParaRPr lang="zh-CN" altLang="zh-CN" sz="1050" kern="100" dirty="0">
              <a:solidFill>
                <a:schemeClr val="accent6">
                  <a:lumMod val="75000"/>
                </a:schemeClr>
              </a:solidFill>
              <a:latin typeface="宋体"/>
              <a:cs typeface="Courier New"/>
            </a:endParaRPr>
          </a:p>
        </p:txBody>
      </p:sp>
      <p:sp>
        <p:nvSpPr>
          <p:cNvPr id="3" name="Rectangle 21">
            <a:hlinkClick r:id="rId2" action="ppaction://hlinksldjump"/>
          </p:cNvPr>
          <p:cNvSpPr>
            <a:spLocks noChangeArrowheads="1"/>
          </p:cNvSpPr>
          <p:nvPr/>
        </p:nvSpPr>
        <p:spPr bwMode="auto">
          <a:xfrm>
            <a:off x="9767614" y="121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252364" y="443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712972" y="766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114943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633770" y="-2012"/>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2599152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549474"/>
            <a:ext cx="11409907" cy="3323987"/>
          </a:xfrm>
          <a:prstGeom prst="rect">
            <a:avLst/>
          </a:prstGeom>
        </p:spPr>
        <p:txBody>
          <a:bodyPr>
            <a:spAutoFit/>
          </a:bodyPr>
          <a:lstStyle/>
          <a:p>
            <a:pPr>
              <a:lnSpc>
                <a:spcPct val="150000"/>
              </a:lnSpc>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反应终止后，烧瓶</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中的溶液经蒸发浓缩、冷却结晶即可析出</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，其中可能含有</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等杂质。利用所给试剂设计实验，检测产品中是否存在</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，简要说明实验操作、现象和结论：</a:t>
            </a:r>
            <a:r>
              <a:rPr lang="zh-CN" altLang="zh-CN" sz="2800" kern="100" dirty="0">
                <a:latin typeface="宋体"/>
                <a:ea typeface="Times New Roman"/>
                <a:cs typeface="Courier New"/>
              </a:rPr>
              <a:t> </a:t>
            </a:r>
            <a:r>
              <a:rPr lang="en-US" altLang="zh-CN" sz="2800" kern="100" dirty="0" smtClean="0">
                <a:latin typeface="Times New Roman"/>
                <a:ea typeface="华文细黑"/>
              </a:rPr>
              <a:t>_____________________________________________________________________________________________________________________</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71573268"/>
              </p:ext>
            </p:extLst>
          </p:nvPr>
        </p:nvGraphicFramePr>
        <p:xfrm>
          <a:off x="472528" y="3789834"/>
          <a:ext cx="10983913" cy="1535113"/>
        </p:xfrm>
        <a:graphic>
          <a:graphicData uri="http://schemas.openxmlformats.org/presentationml/2006/ole">
            <mc:AlternateContent xmlns:mc="http://schemas.openxmlformats.org/markup-compatibility/2006">
              <mc:Choice xmlns:v="urn:schemas-microsoft-com:vml" Requires="v">
                <p:oleObj spid="_x0000_s214068" name="文档" r:id="rId4" imgW="10984272" imgH="1535438" progId="Word.Document.12">
                  <p:embed/>
                </p:oleObj>
              </mc:Choice>
              <mc:Fallback>
                <p:oleObj name="文档" r:id="rId4" imgW="10984272" imgH="1535438" progId="Word.Document.12">
                  <p:embed/>
                  <p:pic>
                    <p:nvPicPr>
                      <p:cNvPr id="0" name=""/>
                      <p:cNvPicPr/>
                      <p:nvPr/>
                    </p:nvPicPr>
                    <p:blipFill>
                      <a:blip r:embed="rId5"/>
                      <a:stretch>
                        <a:fillRect/>
                      </a:stretch>
                    </p:blipFill>
                    <p:spPr>
                      <a:xfrm>
                        <a:off x="472528" y="3789834"/>
                        <a:ext cx="10983913" cy="1535113"/>
                      </a:xfrm>
                      <a:prstGeom prst="rect">
                        <a:avLst/>
                      </a:prstGeom>
                    </p:spPr>
                  </p:pic>
                </p:oleObj>
              </mc:Fallback>
            </mc:AlternateContent>
          </a:graphicData>
        </a:graphic>
      </p:graphicFrame>
      <p:sp>
        <p:nvSpPr>
          <p:cNvPr id="5" name="矩形 4"/>
          <p:cNvSpPr/>
          <p:nvPr/>
        </p:nvSpPr>
        <p:spPr>
          <a:xfrm>
            <a:off x="439217" y="4437906"/>
            <a:ext cx="10793813" cy="1080239"/>
          </a:xfrm>
          <a:prstGeom prst="rect">
            <a:avLst/>
          </a:prstGeom>
        </p:spPr>
        <p:txBody>
          <a:bodyPr>
            <a:spAutoFit/>
          </a:bodyPr>
          <a:lstStyle/>
          <a:p>
            <a:pPr>
              <a:lnSpc>
                <a:spcPct val="150000"/>
              </a:lnSpc>
            </a:pPr>
            <a:r>
              <a:rPr lang="zh-CN" altLang="zh-CN" sz="2800" kern="100" dirty="0">
                <a:latin typeface="Times New Roman"/>
                <a:ea typeface="华文细黑"/>
                <a:cs typeface="Times New Roman"/>
              </a:rPr>
              <a:t>供选择的试剂：稀盐酸、稀硫酸、稀硝酸、</a:t>
            </a:r>
            <a:r>
              <a:rPr lang="en-US" altLang="zh-CN" sz="2800" kern="100" dirty="0">
                <a:latin typeface="Times New Roman"/>
                <a:ea typeface="华文细黑"/>
              </a:rPr>
              <a:t>BaCl</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溶液、</a:t>
            </a:r>
            <a:r>
              <a:rPr lang="en-US" altLang="zh-CN" sz="2800" kern="100" dirty="0">
                <a:latin typeface="Times New Roman"/>
                <a:ea typeface="华文细黑"/>
              </a:rPr>
              <a:t>AgNO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溶液</a:t>
            </a:r>
            <a:endParaRPr lang="zh-CN" altLang="en-US" sz="2800" dirty="0"/>
          </a:p>
        </p:txBody>
      </p:sp>
      <p:graphicFrame>
        <p:nvGraphicFramePr>
          <p:cNvPr id="6" name="对象 5"/>
          <p:cNvGraphicFramePr>
            <a:graphicFrameLocks noChangeAspect="1"/>
          </p:cNvGraphicFramePr>
          <p:nvPr>
            <p:extLst>
              <p:ext uri="{D42A27DB-BD31-4B8C-83A1-F6EECF244321}">
                <p14:modId xmlns:p14="http://schemas.microsoft.com/office/powerpoint/2010/main" val="3379994552"/>
              </p:ext>
            </p:extLst>
          </p:nvPr>
        </p:nvGraphicFramePr>
        <p:xfrm>
          <a:off x="513357" y="5218534"/>
          <a:ext cx="11087100" cy="2171700"/>
        </p:xfrm>
        <a:graphic>
          <a:graphicData uri="http://schemas.openxmlformats.org/presentationml/2006/ole">
            <mc:AlternateContent xmlns:mc="http://schemas.openxmlformats.org/markup-compatibility/2006">
              <mc:Choice xmlns:v="urn:schemas-microsoft-com:vml" Requires="v">
                <p:oleObj spid="_x0000_s214069" name="文档" r:id="rId7" imgW="10974557" imgH="2153002" progId="Word.Document.12">
                  <p:embed/>
                </p:oleObj>
              </mc:Choice>
              <mc:Fallback>
                <p:oleObj name="文档" r:id="rId7" imgW="10974557" imgH="2153002" progId="Word.Document.12">
                  <p:embed/>
                  <p:pic>
                    <p:nvPicPr>
                      <p:cNvPr id="0" name=""/>
                      <p:cNvPicPr/>
                      <p:nvPr/>
                    </p:nvPicPr>
                    <p:blipFill>
                      <a:blip r:embed="rId8"/>
                      <a:stretch>
                        <a:fillRect/>
                      </a:stretch>
                    </p:blipFill>
                    <p:spPr>
                      <a:xfrm>
                        <a:off x="513357" y="5218534"/>
                        <a:ext cx="11087100" cy="2171700"/>
                      </a:xfrm>
                      <a:prstGeom prst="rect">
                        <a:avLst/>
                      </a:prstGeom>
                    </p:spPr>
                  </p:pic>
                </p:oleObj>
              </mc:Fallback>
            </mc:AlternateContent>
          </a:graphicData>
        </a:graphic>
      </p:graphicFrame>
      <p:sp>
        <p:nvSpPr>
          <p:cNvPr id="8" name="矩形 7"/>
          <p:cNvSpPr/>
          <p:nvPr/>
        </p:nvSpPr>
        <p:spPr>
          <a:xfrm>
            <a:off x="406574" y="2410737"/>
            <a:ext cx="11296938" cy="1307089"/>
          </a:xfrm>
          <a:prstGeom prst="rect">
            <a:avLst/>
          </a:prstGeom>
        </p:spPr>
        <p:txBody>
          <a:bodyPr>
            <a:spAutoFit/>
          </a:bodyPr>
          <a:lstStyle/>
          <a:p>
            <a:pPr>
              <a:lnSpc>
                <a:spcPct val="150000"/>
              </a:lnSpc>
            </a:pPr>
            <a:r>
              <a:rPr lang="zh-CN" altLang="zh-CN" sz="2800" kern="100" dirty="0">
                <a:solidFill>
                  <a:schemeClr val="accent6">
                    <a:lumMod val="75000"/>
                  </a:schemeClr>
                </a:solidFill>
                <a:latin typeface="Times New Roman"/>
                <a:ea typeface="华文细黑"/>
                <a:cs typeface="Times New Roman"/>
              </a:rPr>
              <a:t>取少量产品溶于足量稀盐酸，静置，取上层溶液</a:t>
            </a:r>
            <a:r>
              <a:rPr lang="en-US" altLang="zh-CN" sz="2800" kern="100" dirty="0">
                <a:solidFill>
                  <a:schemeClr val="accent6">
                    <a:lumMod val="75000"/>
                  </a:schemeClr>
                </a:solidFill>
                <a:latin typeface="Times New Roman"/>
                <a:ea typeface="华文细黑"/>
              </a:rPr>
              <a:t>(</a:t>
            </a:r>
            <a:r>
              <a:rPr lang="zh-CN" altLang="zh-CN" sz="2800" kern="100" dirty="0">
                <a:solidFill>
                  <a:schemeClr val="accent6">
                    <a:lumMod val="75000"/>
                  </a:schemeClr>
                </a:solidFill>
                <a:latin typeface="Times New Roman"/>
                <a:ea typeface="华文细黑"/>
                <a:cs typeface="Times New Roman"/>
              </a:rPr>
              <a:t>或过滤，取滤液</a:t>
            </a:r>
            <a:r>
              <a:rPr lang="en-US" altLang="zh-CN" sz="2800" kern="100" dirty="0">
                <a:solidFill>
                  <a:schemeClr val="accent6">
                    <a:lumMod val="75000"/>
                  </a:schemeClr>
                </a:solidFill>
                <a:latin typeface="Times New Roman"/>
                <a:ea typeface="华文细黑"/>
              </a:rPr>
              <a:t>)</a:t>
            </a:r>
            <a:r>
              <a:rPr lang="zh-CN" altLang="zh-CN" sz="2800" kern="100" dirty="0">
                <a:solidFill>
                  <a:schemeClr val="accent6">
                    <a:lumMod val="75000"/>
                  </a:schemeClr>
                </a:solidFill>
                <a:latin typeface="Times New Roman"/>
                <a:ea typeface="华文细黑"/>
                <a:cs typeface="Times New Roman"/>
              </a:rPr>
              <a:t>，滴加</a:t>
            </a:r>
            <a:r>
              <a:rPr lang="en-US" altLang="zh-CN" sz="2800" kern="100" dirty="0">
                <a:solidFill>
                  <a:schemeClr val="accent6">
                    <a:lumMod val="75000"/>
                  </a:schemeClr>
                </a:solidFill>
                <a:latin typeface="Times New Roman"/>
                <a:ea typeface="华文细黑"/>
              </a:rPr>
              <a:t>BaCl</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溶液，若出现沉淀则说明含有</a:t>
            </a:r>
            <a:r>
              <a:rPr lang="en-US" altLang="zh-CN" sz="2800" kern="100" dirty="0">
                <a:solidFill>
                  <a:schemeClr val="accent6">
                    <a:lumMod val="75000"/>
                  </a:schemeClr>
                </a:solidFill>
                <a:latin typeface="Times New Roman"/>
                <a:ea typeface="华文细黑"/>
              </a:rPr>
              <a:t>Na</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SO</a:t>
            </a:r>
            <a:r>
              <a:rPr lang="en-US" altLang="zh-CN" sz="2800" kern="100" baseline="-25000" dirty="0">
                <a:solidFill>
                  <a:schemeClr val="accent6">
                    <a:lumMod val="75000"/>
                  </a:schemeClr>
                </a:solidFill>
                <a:latin typeface="Times New Roman"/>
                <a:ea typeface="华文细黑"/>
              </a:rPr>
              <a:t>4</a:t>
            </a:r>
            <a:r>
              <a:rPr lang="zh-CN" altLang="zh-CN" sz="2800" kern="100" dirty="0">
                <a:solidFill>
                  <a:schemeClr val="accent6">
                    <a:lumMod val="75000"/>
                  </a:schemeClr>
                </a:solidFill>
                <a:latin typeface="Times New Roman"/>
                <a:ea typeface="华文细黑"/>
                <a:cs typeface="Times New Roman"/>
              </a:rPr>
              <a:t>杂质</a:t>
            </a:r>
            <a:r>
              <a:rPr lang="en-US" altLang="zh-CN" sz="2800" kern="100" dirty="0">
                <a:solidFill>
                  <a:schemeClr val="accent6">
                    <a:lumMod val="75000"/>
                  </a:schemeClr>
                </a:solidFill>
                <a:latin typeface="Times New Roman"/>
                <a:ea typeface="华文细黑"/>
              </a:rPr>
              <a:t>(</a:t>
            </a:r>
            <a:r>
              <a:rPr lang="zh-CN" altLang="zh-CN" sz="2800" kern="100" dirty="0">
                <a:solidFill>
                  <a:schemeClr val="accent6">
                    <a:lumMod val="75000"/>
                  </a:schemeClr>
                </a:solidFill>
                <a:latin typeface="Times New Roman"/>
                <a:ea typeface="华文细黑"/>
                <a:cs typeface="Times New Roman"/>
              </a:rPr>
              <a:t>合理即可</a:t>
            </a:r>
            <a:r>
              <a:rPr lang="en-US" altLang="zh-CN" sz="2800" kern="100" dirty="0">
                <a:solidFill>
                  <a:schemeClr val="accent6">
                    <a:lumMod val="75000"/>
                  </a:schemeClr>
                </a:solidFill>
                <a:latin typeface="Times New Roman"/>
                <a:ea typeface="华文细黑"/>
              </a:rPr>
              <a:t>)</a:t>
            </a:r>
            <a:endParaRPr lang="zh-CN" altLang="en-US" sz="2800" dirty="0">
              <a:solidFill>
                <a:schemeClr val="accent6">
                  <a:lumMod val="75000"/>
                </a:schemeClr>
              </a:solidFill>
            </a:endParaRPr>
          </a:p>
        </p:txBody>
      </p:sp>
      <p:sp>
        <p:nvSpPr>
          <p:cNvPr id="10" name="Rectangle 21">
            <a:hlinkClick r:id="rId9" action="ppaction://hlinksldjump"/>
          </p:cNvPr>
          <p:cNvSpPr>
            <a:spLocks noChangeArrowheads="1"/>
          </p:cNvSpPr>
          <p:nvPr/>
        </p:nvSpPr>
        <p:spPr bwMode="auto">
          <a:xfrm>
            <a:off x="9767614" y="121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10" action="ppaction://hlinksldjump"/>
          </p:cNvPr>
          <p:cNvSpPr>
            <a:spLocks noChangeArrowheads="1"/>
          </p:cNvSpPr>
          <p:nvPr/>
        </p:nvSpPr>
        <p:spPr bwMode="auto">
          <a:xfrm>
            <a:off x="10252364" y="443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11" action="ppaction://hlinksldjump"/>
          </p:cNvPr>
          <p:cNvSpPr>
            <a:spLocks noChangeArrowheads="1"/>
          </p:cNvSpPr>
          <p:nvPr/>
        </p:nvSpPr>
        <p:spPr bwMode="auto">
          <a:xfrm>
            <a:off x="10712972" y="766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12" action="ppaction://hlinksldjump"/>
          </p:cNvPr>
          <p:cNvSpPr>
            <a:spLocks noChangeArrowheads="1"/>
          </p:cNvSpPr>
          <p:nvPr/>
        </p:nvSpPr>
        <p:spPr bwMode="auto">
          <a:xfrm>
            <a:off x="1114943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13" action="ppaction://hlinksldjump"/>
          </p:cNvPr>
          <p:cNvSpPr>
            <a:spLocks noChangeArrowheads="1"/>
          </p:cNvSpPr>
          <p:nvPr/>
        </p:nvSpPr>
        <p:spPr bwMode="auto">
          <a:xfrm>
            <a:off x="11633770" y="-2012"/>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a:hlinkClick r:id="rId14"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18" name="圆角矩形 17"/>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3740346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8"/>
                  </p:tgtEl>
                </p:cond>
              </p:nextCondLst>
            </p:seq>
          </p:childTnLst>
        </p:cTn>
      </p:par>
    </p:tnLst>
    <p:bldLst>
      <p:bldP spid="8" grpId="0"/>
      <p:bldP spid="8"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8" name="文本框 1"/>
          <p:cNvSpPr txBox="1"/>
          <p:nvPr/>
        </p:nvSpPr>
        <p:spPr>
          <a:xfrm>
            <a:off x="334566" y="1992170"/>
            <a:ext cx="11732699" cy="2214452"/>
          </a:xfrm>
          <a:prstGeom prst="rect">
            <a:avLst/>
          </a:prstGeom>
          <a:noFill/>
        </p:spPr>
        <p:txBody>
          <a:bodyPr wrap="none" rtlCol="0" anchor="ctr">
            <a:spAutoFit/>
          </a:bodyPr>
          <a:lstStyle/>
          <a:p>
            <a:pPr>
              <a:lnSpc>
                <a:spcPct val="120000"/>
              </a:lnSpc>
              <a:defRPr/>
            </a:pPr>
            <a:r>
              <a:rPr lang="zh-CN" altLang="en-US" sz="6000" b="1" dirty="0">
                <a:solidFill>
                  <a:schemeClr val="bg1"/>
                </a:solidFill>
                <a:latin typeface="+mj-ea"/>
                <a:ea typeface="+mj-ea"/>
              </a:rPr>
              <a:t>热点三　</a:t>
            </a:r>
            <a:r>
              <a:rPr lang="zh-CN" altLang="en-US" sz="6000" b="1" dirty="0" smtClean="0">
                <a:solidFill>
                  <a:schemeClr val="bg1"/>
                </a:solidFill>
                <a:latin typeface="+mj-ea"/>
                <a:ea typeface="+mj-ea"/>
              </a:rPr>
              <a:t>以</a:t>
            </a:r>
            <a:r>
              <a:rPr lang="zh-CN" altLang="en-US" sz="6000" b="1" dirty="0">
                <a:solidFill>
                  <a:schemeClr val="bg1"/>
                </a:solidFill>
                <a:latin typeface="宋体" pitchFamily="2" charset="-122"/>
                <a:ea typeface="宋体" pitchFamily="2" charset="-122"/>
              </a:rPr>
              <a:t>“</a:t>
            </a:r>
            <a:r>
              <a:rPr lang="zh-CN" altLang="en-US" sz="6000" b="1" dirty="0">
                <a:solidFill>
                  <a:schemeClr val="bg1"/>
                </a:solidFill>
                <a:latin typeface="+mj-ea"/>
                <a:ea typeface="+mj-ea"/>
              </a:rPr>
              <a:t>化工流程</a:t>
            </a:r>
            <a:r>
              <a:rPr lang="zh-CN" altLang="en-US" sz="6000" b="1" dirty="0">
                <a:solidFill>
                  <a:schemeClr val="bg1"/>
                </a:solidFill>
                <a:latin typeface="宋体" pitchFamily="2" charset="-122"/>
                <a:ea typeface="宋体" pitchFamily="2" charset="-122"/>
              </a:rPr>
              <a:t>”</a:t>
            </a:r>
            <a:r>
              <a:rPr lang="zh-CN" altLang="en-US" sz="6000" b="1" dirty="0">
                <a:solidFill>
                  <a:schemeClr val="bg1"/>
                </a:solidFill>
                <a:latin typeface="+mj-ea"/>
                <a:ea typeface="+mj-ea"/>
              </a:rPr>
              <a:t>为载体</a:t>
            </a:r>
            <a:r>
              <a:rPr lang="zh-CN" altLang="en-US" sz="6000" b="1" dirty="0" smtClean="0">
                <a:solidFill>
                  <a:schemeClr val="bg1"/>
                </a:solidFill>
                <a:latin typeface="+mj-ea"/>
                <a:ea typeface="+mj-ea"/>
              </a:rPr>
              <a:t>的</a:t>
            </a:r>
            <a:endParaRPr lang="en-US" altLang="zh-CN" sz="6000" b="1" dirty="0" smtClean="0">
              <a:solidFill>
                <a:schemeClr val="bg1"/>
              </a:solidFill>
              <a:latin typeface="+mj-ea"/>
              <a:ea typeface="+mj-ea"/>
            </a:endParaRPr>
          </a:p>
          <a:p>
            <a:pPr>
              <a:lnSpc>
                <a:spcPct val="120000"/>
              </a:lnSpc>
              <a:defRPr/>
            </a:pPr>
            <a:r>
              <a:rPr lang="en-US" altLang="zh-CN" sz="6000" b="1" dirty="0">
                <a:solidFill>
                  <a:schemeClr val="bg1"/>
                </a:solidFill>
                <a:latin typeface="+mj-ea"/>
                <a:ea typeface="+mj-ea"/>
              </a:rPr>
              <a:t> </a:t>
            </a:r>
            <a:r>
              <a:rPr lang="en-US" altLang="zh-CN" sz="6000" b="1" dirty="0" smtClean="0">
                <a:solidFill>
                  <a:schemeClr val="bg1"/>
                </a:solidFill>
                <a:latin typeface="+mj-ea"/>
                <a:ea typeface="+mj-ea"/>
              </a:rPr>
              <a:t>            </a:t>
            </a:r>
            <a:r>
              <a:rPr lang="zh-CN" altLang="en-US" sz="6000" b="1" dirty="0" smtClean="0">
                <a:solidFill>
                  <a:schemeClr val="bg1"/>
                </a:solidFill>
                <a:latin typeface="+mj-ea"/>
                <a:ea typeface="+mj-ea"/>
              </a:rPr>
              <a:t>综合</a:t>
            </a:r>
            <a:r>
              <a:rPr lang="zh-CN" altLang="en-US" sz="6000" b="1" dirty="0">
                <a:solidFill>
                  <a:schemeClr val="bg1"/>
                </a:solidFill>
                <a:latin typeface="+mj-ea"/>
                <a:ea typeface="+mj-ea"/>
              </a:rPr>
              <a:t>实验探究</a:t>
            </a:r>
          </a:p>
        </p:txBody>
      </p:sp>
    </p:spTree>
    <p:extLst>
      <p:ext uri="{BB962C8B-B14F-4D97-AF65-F5344CB8AC3E}">
        <p14:creationId xmlns:p14="http://schemas.microsoft.com/office/powerpoint/2010/main" val="6118799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4566" y="1285536"/>
            <a:ext cx="11457851" cy="5240602"/>
          </a:xfrm>
          <a:prstGeom prst="rect">
            <a:avLst/>
          </a:prstGeom>
        </p:spPr>
        <p:txBody>
          <a:bodyPr>
            <a:spAutoFit/>
          </a:bodyPr>
          <a:lstStyle/>
          <a:p>
            <a:pPr algn="just">
              <a:lnSpc>
                <a:spcPct val="130000"/>
              </a:lnSpc>
              <a:spcAft>
                <a:spcPts val="0"/>
              </a:spcAft>
            </a:pPr>
            <a:r>
              <a:rPr lang="zh-CN" altLang="zh-CN" sz="2600" kern="100" dirty="0">
                <a:latin typeface="Times New Roman"/>
                <a:ea typeface="华文细黑"/>
                <a:cs typeface="Times New Roman"/>
              </a:rPr>
              <a:t>化工流程的命题来源很广，与各个知识模块的结合点较多，因此分析工业生产化工流程题时，应将流程路线、试题设问和理论知识有机结合起来，它常常结合工艺流程考查基本化学实验问题，可以说它是无机框图题的创新。流程的呈现形式有：</a:t>
            </a:r>
            <a:r>
              <a:rPr lang="en-US" altLang="zh-CN" sz="2600" kern="100" dirty="0">
                <a:latin typeface="宋体"/>
                <a:ea typeface="华文细黑"/>
                <a:cs typeface="Times New Roman"/>
              </a:rPr>
              <a:t>①</a:t>
            </a:r>
            <a:r>
              <a:rPr lang="zh-CN" altLang="zh-CN" sz="2600" kern="100" dirty="0">
                <a:latin typeface="Times New Roman"/>
                <a:ea typeface="华文细黑"/>
                <a:cs typeface="Times New Roman"/>
              </a:rPr>
              <a:t>操作流程；</a:t>
            </a:r>
            <a:r>
              <a:rPr lang="en-US" altLang="zh-CN" sz="2600" kern="100" dirty="0">
                <a:latin typeface="宋体"/>
                <a:ea typeface="华文细黑"/>
                <a:cs typeface="Times New Roman"/>
              </a:rPr>
              <a:t>②</a:t>
            </a:r>
            <a:r>
              <a:rPr lang="zh-CN" altLang="zh-CN" sz="2600" kern="100" dirty="0">
                <a:latin typeface="Times New Roman"/>
                <a:ea typeface="华文细黑"/>
                <a:cs typeface="Times New Roman"/>
              </a:rPr>
              <a:t>物质变化流程；</a:t>
            </a:r>
            <a:r>
              <a:rPr lang="en-US" altLang="zh-CN" sz="2600" kern="100" dirty="0">
                <a:latin typeface="宋体"/>
                <a:ea typeface="华文细黑"/>
                <a:cs typeface="Times New Roman"/>
              </a:rPr>
              <a:t>③</a:t>
            </a:r>
            <a:r>
              <a:rPr lang="zh-CN" altLang="zh-CN" sz="2600" kern="100" dirty="0">
                <a:latin typeface="Times New Roman"/>
                <a:ea typeface="华文细黑"/>
                <a:cs typeface="Times New Roman"/>
              </a:rPr>
              <a:t>装置流程。</a:t>
            </a:r>
            <a:endParaRPr lang="zh-CN" altLang="zh-CN" sz="2600" kern="100" dirty="0">
              <a:latin typeface="宋体"/>
              <a:cs typeface="Courier New"/>
            </a:endParaRPr>
          </a:p>
          <a:p>
            <a:pPr>
              <a:lnSpc>
                <a:spcPct val="130000"/>
              </a:lnSpc>
            </a:pPr>
            <a:r>
              <a:rPr lang="zh-CN" altLang="zh-CN" sz="2600" kern="100" dirty="0">
                <a:latin typeface="Times New Roman"/>
                <a:ea typeface="华文细黑"/>
                <a:cs typeface="Times New Roman"/>
              </a:rPr>
              <a:t>解题时首先要明确原料和产品</a:t>
            </a:r>
            <a:r>
              <a:rPr lang="en-US" altLang="zh-CN" sz="2600" kern="100" dirty="0">
                <a:latin typeface="Times New Roman"/>
                <a:ea typeface="华文细黑"/>
              </a:rPr>
              <a:t>(</a:t>
            </a:r>
            <a:r>
              <a:rPr lang="zh-CN" altLang="zh-CN" sz="2600" kern="100" dirty="0">
                <a:latin typeface="Times New Roman"/>
                <a:ea typeface="华文细黑"/>
                <a:cs typeface="Times New Roman"/>
              </a:rPr>
              <a:t>包括副产品</a:t>
            </a:r>
            <a:r>
              <a:rPr lang="en-US" altLang="zh-CN" sz="2600" kern="100" dirty="0">
                <a:latin typeface="Times New Roman"/>
                <a:ea typeface="华文细黑"/>
              </a:rPr>
              <a:t>)</a:t>
            </a:r>
            <a:r>
              <a:rPr lang="zh-CN" altLang="zh-CN" sz="2600" kern="100" dirty="0">
                <a:latin typeface="Times New Roman"/>
                <a:ea typeface="华文细黑"/>
                <a:cs typeface="Times New Roman"/>
              </a:rPr>
              <a:t>，即箭头进出方向，其次依据流程图分析反应原理，紧扣信息，搞清流程中每一步发生了什么反应</a:t>
            </a:r>
            <a:r>
              <a:rPr lang="en-US" altLang="zh-CN" sz="2600" kern="100" dirty="0">
                <a:latin typeface="Times New Roman"/>
                <a:ea typeface="华文细黑"/>
              </a:rPr>
              <a:t>——</a:t>
            </a:r>
            <a:r>
              <a:rPr lang="zh-CN" altLang="zh-CN" sz="2600" kern="100" dirty="0">
                <a:latin typeface="Times New Roman"/>
                <a:ea typeface="华文细黑"/>
                <a:cs typeface="Times New Roman"/>
              </a:rPr>
              <a:t>知其然，弄清有关反应原理，明确目的</a:t>
            </a:r>
            <a:r>
              <a:rPr lang="en-US" altLang="zh-CN" sz="2600" kern="100" dirty="0">
                <a:latin typeface="Times New Roman"/>
                <a:ea typeface="华文细黑"/>
              </a:rPr>
              <a:t>(</a:t>
            </a:r>
            <a:r>
              <a:rPr lang="zh-CN" altLang="zh-CN" sz="2600" kern="100" dirty="0">
                <a:latin typeface="Times New Roman"/>
                <a:ea typeface="华文细黑"/>
                <a:cs typeface="Times New Roman"/>
              </a:rPr>
              <a:t>如沉淀反应、除杂、分离</a:t>
            </a:r>
            <a:r>
              <a:rPr lang="en-US" altLang="zh-CN" sz="2600" kern="100" dirty="0">
                <a:latin typeface="Times New Roman"/>
                <a:ea typeface="华文细黑"/>
              </a:rPr>
              <a:t>)——</a:t>
            </a:r>
            <a:r>
              <a:rPr lang="zh-CN" altLang="zh-CN" sz="2600" kern="100" dirty="0">
                <a:latin typeface="Times New Roman"/>
                <a:ea typeface="华文细黑"/>
                <a:cs typeface="Times New Roman"/>
              </a:rPr>
              <a:t>知其所以然，最后联系储存的知识，有效地进行信息的利用，准确表述和</a:t>
            </a:r>
            <a:r>
              <a:rPr lang="zh-CN" altLang="zh-CN" sz="2600" kern="100" dirty="0" smtClean="0">
                <a:latin typeface="Times New Roman"/>
                <a:ea typeface="华文细黑"/>
                <a:cs typeface="Times New Roman"/>
              </a:rPr>
              <a:t>工整书写。由于化工流程常与溶液的配制、物质的分离及定量测定等基本操作有机结合起来，所以只有复习时牢固掌握实验基础知识，才能有效结合题中的信息，准确答题。</a:t>
            </a:r>
            <a:endParaRPr lang="zh-CN" altLang="en-US" sz="2600" dirty="0"/>
          </a:p>
        </p:txBody>
      </p:sp>
      <p:sp>
        <p:nvSpPr>
          <p:cNvPr id="7" name="矩形 6"/>
          <p:cNvSpPr/>
          <p:nvPr/>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8" name="组合 7"/>
          <p:cNvGrpSpPr/>
          <p:nvPr/>
        </p:nvGrpSpPr>
        <p:grpSpPr>
          <a:xfrm>
            <a:off x="1" y="-2"/>
            <a:ext cx="1836949" cy="634848"/>
            <a:chOff x="0" y="-2"/>
            <a:chExt cx="1377891" cy="634701"/>
          </a:xfrm>
          <a:solidFill>
            <a:srgbClr val="FFC000"/>
          </a:solidFill>
        </p:grpSpPr>
        <p:sp>
          <p:nvSpPr>
            <p:cNvPr id="9" name="矩形 8"/>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 name="直角三角形 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1" name="矩形 10"/>
          <p:cNvSpPr/>
          <p:nvPr/>
        </p:nvSpPr>
        <p:spPr>
          <a:xfrm>
            <a:off x="1774726" y="36707"/>
            <a:ext cx="1826141" cy="584775"/>
          </a:xfrm>
          <a:prstGeom prst="rect">
            <a:avLst/>
          </a:prstGeom>
        </p:spPr>
        <p:txBody>
          <a:bodyPr wrap="none">
            <a:spAutoFit/>
          </a:bodyPr>
          <a:lstStyle/>
          <a:p>
            <a:pPr>
              <a:defRPr/>
            </a:pPr>
            <a:r>
              <a:rPr lang="zh-CN" altLang="en-US" sz="3200" b="1" dirty="0">
                <a:solidFill>
                  <a:schemeClr val="bg1"/>
                </a:solidFill>
                <a:latin typeface="+mj-ea"/>
                <a:ea typeface="+mj-ea"/>
              </a:rPr>
              <a:t>思维流程</a:t>
            </a:r>
          </a:p>
        </p:txBody>
      </p:sp>
      <p:sp>
        <p:nvSpPr>
          <p:cNvPr id="12" name="文本框 39"/>
          <p:cNvSpPr txBox="1"/>
          <p:nvPr/>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2050536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981522"/>
            <a:ext cx="11639246" cy="1613723"/>
          </a:xfrm>
          <a:prstGeom prst="rect">
            <a:avLst/>
          </a:prstGeom>
        </p:spPr>
        <p:txBody>
          <a:bodyPr>
            <a:spAutoFit/>
          </a:bodyPr>
          <a:lstStyle/>
          <a:p>
            <a:pPr>
              <a:lnSpc>
                <a:spcPct val="150000"/>
              </a:lnSpc>
            </a:pPr>
            <a:r>
              <a:rPr lang="en-US" altLang="zh-CN" sz="2800" kern="100">
                <a:latin typeface="Times New Roman"/>
                <a:ea typeface="华文细黑"/>
              </a:rPr>
              <a:t>1.</a:t>
            </a:r>
            <a:r>
              <a:rPr lang="zh-CN" altLang="zh-CN" sz="2800" kern="100" dirty="0">
                <a:latin typeface="Times New Roman"/>
                <a:ea typeface="华文细黑"/>
                <a:cs typeface="Times New Roman"/>
              </a:rPr>
              <a:t>某化学实验室产生的废液中含有</a:t>
            </a:r>
            <a:r>
              <a:rPr lang="en-US" altLang="zh-CN" sz="2800" kern="100" dirty="0">
                <a:latin typeface="Times New Roman"/>
                <a:ea typeface="华文细黑"/>
              </a:rPr>
              <a:t>Fe</a:t>
            </a:r>
            <a:r>
              <a:rPr lang="en-US" altLang="zh-CN" sz="2800" kern="100" baseline="30000" dirty="0">
                <a:latin typeface="Times New Roman"/>
                <a:ea typeface="华文细黑"/>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Cu</a:t>
            </a:r>
            <a:r>
              <a:rPr lang="en-US" altLang="zh-CN" sz="2800" kern="100" baseline="30000" dirty="0">
                <a:latin typeface="Times New Roman"/>
                <a:ea typeface="华文细黑"/>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Ba</a:t>
            </a:r>
            <a:r>
              <a:rPr lang="en-US" altLang="zh-CN" sz="2800" kern="100" baseline="30000" dirty="0">
                <a:latin typeface="Times New Roman"/>
                <a:ea typeface="华文细黑"/>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err="1">
                <a:latin typeface="Times New Roman"/>
                <a:ea typeface="华文细黑"/>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四种离子，现设计下列方案对废液进行处理，以回收金属并制备氯化钡、氯化铁晶体。</a:t>
            </a:r>
            <a:endParaRPr lang="zh-CN" altLang="en-US" sz="2800" dirty="0"/>
          </a:p>
        </p:txBody>
      </p:sp>
      <p:pic>
        <p:nvPicPr>
          <p:cNvPr id="224258" name="Picture 2" descr="6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3719" y="2277666"/>
            <a:ext cx="5709954" cy="3780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7" name="组合 6"/>
          <p:cNvGrpSpPr/>
          <p:nvPr/>
        </p:nvGrpSpPr>
        <p:grpSpPr>
          <a:xfrm>
            <a:off x="1" y="-2"/>
            <a:ext cx="1836949" cy="634848"/>
            <a:chOff x="0" y="-2"/>
            <a:chExt cx="1377891" cy="634701"/>
          </a:xfrm>
          <a:solidFill>
            <a:srgbClr val="FFC000"/>
          </a:solidFill>
        </p:grpSpPr>
        <p:sp>
          <p:nvSpPr>
            <p:cNvPr id="8" name="矩形 7"/>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9" name="直角三角形 8"/>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2" name="矩形 11"/>
          <p:cNvSpPr/>
          <p:nvPr/>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13" name="文本框 39"/>
          <p:cNvSpPr txBox="1"/>
          <p:nvPr/>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
        <p:nvSpPr>
          <p:cNvPr id="10" name="Rectangle 21">
            <a:hlinkClick r:id="rId3" action="ppaction://hlinksldjump"/>
          </p:cNvPr>
          <p:cNvSpPr>
            <a:spLocks noChangeArrowheads="1"/>
          </p:cNvSpPr>
          <p:nvPr/>
        </p:nvSpPr>
        <p:spPr bwMode="auto">
          <a:xfrm>
            <a:off x="10345553"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4" action="ppaction://hlinksldjump"/>
          </p:cNvPr>
          <p:cNvSpPr>
            <a:spLocks noChangeArrowheads="1"/>
          </p:cNvSpPr>
          <p:nvPr/>
        </p:nvSpPr>
        <p:spPr bwMode="auto">
          <a:xfrm>
            <a:off x="10779476"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213399"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Rectangle 21">
            <a:hlinkClick r:id="rId6" action="ppaction://hlinksldjump"/>
          </p:cNvPr>
          <p:cNvSpPr>
            <a:spLocks noChangeArrowheads="1"/>
          </p:cNvSpPr>
          <p:nvPr/>
        </p:nvSpPr>
        <p:spPr bwMode="auto">
          <a:xfrm>
            <a:off x="11647322"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6" name="Rectangle 21">
            <a:hlinkClick r:id="rId7" action="ppaction://hlinksldjump"/>
          </p:cNvPr>
          <p:cNvSpPr>
            <a:spLocks noChangeArrowheads="1"/>
          </p:cNvSpPr>
          <p:nvPr/>
        </p:nvSpPr>
        <p:spPr bwMode="auto">
          <a:xfrm>
            <a:off x="9911630" y="45615"/>
            <a:ext cx="36028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3376777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3974" y="474553"/>
            <a:ext cx="11120877"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沉淀</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中含有的金属单质是</a:t>
            </a:r>
            <a:r>
              <a:rPr lang="en-US" altLang="zh-CN" sz="2800" kern="100" dirty="0" smtClean="0">
                <a:latin typeface="Times New Roman"/>
                <a:ea typeface="华文细黑"/>
                <a:cs typeface="Courier New"/>
              </a:rPr>
              <a:t>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 </a:t>
            </a:r>
            <a:r>
              <a:rPr lang="zh-CN" altLang="zh-CN" sz="2800" kern="100" dirty="0" smtClean="0">
                <a:latin typeface="Times New Roman"/>
                <a:ea typeface="华文细黑"/>
                <a:cs typeface="Times New Roman"/>
              </a:rPr>
              <a:t>加入</a:t>
            </a:r>
            <a:r>
              <a:rPr lang="zh-CN" altLang="zh-CN" sz="2800" kern="100" dirty="0">
                <a:latin typeface="Times New Roman"/>
                <a:ea typeface="华文细黑"/>
                <a:cs typeface="Times New Roman"/>
              </a:rPr>
              <a:t>过量铁屑，置换出铜单质。</a:t>
            </a:r>
            <a:endParaRPr lang="zh-CN" altLang="zh-CN" sz="2800" kern="100" dirty="0">
              <a:latin typeface="宋体"/>
              <a:cs typeface="Courier New"/>
            </a:endParaRPr>
          </a:p>
          <a:p>
            <a:pPr>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氧化时加入</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溶液发生反应的离子方程式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a:t>
            </a:r>
          </a:p>
          <a:p>
            <a:pPr>
              <a:lnSpc>
                <a:spcPct val="150000"/>
              </a:lnSpc>
              <a:spcAft>
                <a:spcPts val="0"/>
              </a:spcAft>
            </a:pP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spcAft>
                <a:spcPts val="0"/>
              </a:spcAft>
            </a:pPr>
            <a:r>
              <a:rPr lang="zh-CN" altLang="zh-CN" sz="2800" b="1" kern="100" dirty="0" smtClean="0">
                <a:solidFill>
                  <a:srgbClr val="0000FF"/>
                </a:solidFill>
                <a:latin typeface="Times New Roman"/>
                <a:cs typeface="Times New Roman"/>
              </a:rPr>
              <a:t>解析</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2Fe</a:t>
            </a:r>
            <a:r>
              <a:rPr lang="en-US" altLang="zh-CN" sz="2800" kern="100" baseline="30000" dirty="0" smtClean="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b="1"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 (3)</a:t>
            </a:r>
            <a:r>
              <a:rPr lang="zh-CN" altLang="zh-CN" sz="2800" kern="100" dirty="0">
                <a:latin typeface="Times New Roman"/>
                <a:ea typeface="华文细黑"/>
                <a:cs typeface="Times New Roman"/>
              </a:rPr>
              <a:t>下列物质中，可以作为试剂</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的是</a:t>
            </a:r>
            <a:r>
              <a:rPr lang="en-US" altLang="zh-CN" sz="2800" kern="100" dirty="0" smtClean="0">
                <a:latin typeface="Times New Roman"/>
                <a:ea typeface="华文细黑"/>
                <a:cs typeface="Courier New"/>
              </a:rPr>
              <a:t>____ (</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A.BaCl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B.BaCO</a:t>
            </a:r>
            <a:r>
              <a:rPr lang="en-US" altLang="zh-CN" sz="2800" kern="100" baseline="-25000" dirty="0" smtClean="0">
                <a:latin typeface="Times New Roman"/>
                <a:ea typeface="华文细黑"/>
                <a:cs typeface="Courier New"/>
              </a:rPr>
              <a:t>3</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C.NaOH</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D.Ba</a:t>
            </a:r>
            <a:r>
              <a:rPr lang="en-US" altLang="zh-CN" sz="2800" kern="100" dirty="0" smtClean="0">
                <a:latin typeface="Times New Roman"/>
                <a:ea typeface="华文细黑"/>
                <a:cs typeface="Courier New"/>
              </a:rPr>
              <a:t>(OH)</a:t>
            </a:r>
            <a:r>
              <a:rPr lang="en-US" altLang="zh-CN" sz="2800" kern="100" baseline="-25000" dirty="0" smtClean="0">
                <a:latin typeface="Times New Roman"/>
                <a:ea typeface="华文细黑"/>
                <a:cs typeface="Courier New"/>
              </a:rPr>
              <a:t>2</a:t>
            </a: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加入</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，目的是调</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，并且不能引入新的杂质</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5" name="矩形 4"/>
          <p:cNvSpPr/>
          <p:nvPr/>
        </p:nvSpPr>
        <p:spPr>
          <a:xfrm>
            <a:off x="5121354" y="546561"/>
            <a:ext cx="1261884"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铁、铜</a:t>
            </a:r>
            <a:endParaRPr lang="zh-CN" altLang="en-US" sz="2800" dirty="0"/>
          </a:p>
        </p:txBody>
      </p:sp>
      <p:sp>
        <p:nvSpPr>
          <p:cNvPr id="7" name="矩形 6"/>
          <p:cNvSpPr/>
          <p:nvPr/>
        </p:nvSpPr>
        <p:spPr>
          <a:xfrm>
            <a:off x="8185411" y="1773610"/>
            <a:ext cx="3238387" cy="523220"/>
          </a:xfrm>
          <a:prstGeom prst="rect">
            <a:avLst/>
          </a:prstGeom>
        </p:spPr>
        <p:txBody>
          <a:bodyPr wrap="none">
            <a:spAutoFit/>
          </a:bodyPr>
          <a:lstStyle/>
          <a:p>
            <a:r>
              <a:rPr lang="en-US" altLang="zh-CN" sz="2800" kern="100" dirty="0">
                <a:solidFill>
                  <a:srgbClr val="E36C0A"/>
                </a:solidFill>
                <a:latin typeface="Times New Roman"/>
                <a:ea typeface="华文细黑"/>
              </a:rPr>
              <a:t>2Fe</a:t>
            </a:r>
            <a:r>
              <a:rPr lang="en-US" altLang="zh-CN" sz="2800" kern="100" baseline="30000" dirty="0">
                <a:solidFill>
                  <a:srgbClr val="E36C0A"/>
                </a:solidFill>
                <a:latin typeface="Times New Roman"/>
                <a:ea typeface="华文细黑"/>
              </a:rPr>
              <a:t>2</a:t>
            </a:r>
            <a:r>
              <a:rPr lang="zh-CN" altLang="zh-CN" sz="2800" kern="100" baseline="30000" dirty="0">
                <a:solidFill>
                  <a:srgbClr val="E36C0A"/>
                </a:solidFill>
                <a:latin typeface="Times New Roman"/>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2H</a:t>
            </a:r>
            <a:r>
              <a:rPr lang="zh-CN" altLang="zh-CN" sz="2800" kern="100" baseline="30000" dirty="0">
                <a:solidFill>
                  <a:srgbClr val="E36C0A"/>
                </a:solidFill>
                <a:latin typeface="Times New Roman"/>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rPr>
              <a:t>H</a:t>
            </a:r>
            <a:r>
              <a:rPr lang="en-US" altLang="zh-CN" sz="2800" kern="100" baseline="-25000" dirty="0" smtClean="0">
                <a:solidFill>
                  <a:srgbClr val="E36C0A"/>
                </a:solidFill>
                <a:latin typeface="Times New Roman"/>
                <a:ea typeface="华文细黑"/>
              </a:rPr>
              <a:t>2</a:t>
            </a:r>
            <a:r>
              <a:rPr lang="en-US" altLang="zh-CN" sz="2800" kern="100" dirty="0" smtClean="0">
                <a:solidFill>
                  <a:srgbClr val="E36C0A"/>
                </a:solidFill>
                <a:latin typeface="Times New Roman"/>
                <a:ea typeface="华文细黑"/>
              </a:rPr>
              <a:t>O</a:t>
            </a:r>
            <a:r>
              <a:rPr lang="en-US" altLang="zh-CN" sz="2800" kern="100" baseline="-25000" dirty="0" smtClean="0">
                <a:solidFill>
                  <a:srgbClr val="E36C0A"/>
                </a:solidFill>
                <a:latin typeface="Times New Roman"/>
                <a:ea typeface="华文细黑"/>
              </a:rPr>
              <a:t>2</a:t>
            </a:r>
            <a:endParaRPr lang="zh-CN" altLang="en-US" sz="2800" dirty="0"/>
          </a:p>
        </p:txBody>
      </p:sp>
      <p:sp>
        <p:nvSpPr>
          <p:cNvPr id="10" name="矩形 9"/>
          <p:cNvSpPr/>
          <p:nvPr/>
        </p:nvSpPr>
        <p:spPr>
          <a:xfrm>
            <a:off x="728954" y="2440846"/>
            <a:ext cx="2845972" cy="523220"/>
          </a:xfrm>
          <a:prstGeom prst="rect">
            <a:avLst/>
          </a:prstGeom>
        </p:spPr>
        <p:txBody>
          <a:bodyPr wrap="none">
            <a:spAutoFit/>
          </a:bodyPr>
          <a:lstStyle/>
          <a:p>
            <a:pPr lvl="0"/>
            <a:r>
              <a:rPr lang="en-US" altLang="zh-CN" sz="2800" kern="100" spc="-300" dirty="0">
                <a:solidFill>
                  <a:srgbClr val="E36C0A"/>
                </a:solidFill>
                <a:latin typeface="Times New Roman"/>
                <a:ea typeface="华文细黑"/>
              </a:rPr>
              <a:t>===</a:t>
            </a:r>
            <a:r>
              <a:rPr lang="en-US" altLang="zh-CN" sz="2800" kern="100" dirty="0">
                <a:solidFill>
                  <a:srgbClr val="E36C0A"/>
                </a:solidFill>
                <a:latin typeface="Times New Roman"/>
                <a:ea typeface="华文细黑"/>
              </a:rPr>
              <a:t>2Fe</a:t>
            </a:r>
            <a:r>
              <a:rPr lang="en-US" altLang="zh-CN" sz="2800" kern="100" baseline="30000" dirty="0">
                <a:solidFill>
                  <a:srgbClr val="E36C0A"/>
                </a:solidFill>
                <a:latin typeface="Times New Roman"/>
                <a:ea typeface="华文细黑"/>
              </a:rPr>
              <a:t>3</a:t>
            </a:r>
            <a:r>
              <a:rPr lang="zh-CN" altLang="zh-CN" sz="2800" kern="100" baseline="30000" dirty="0">
                <a:solidFill>
                  <a:srgbClr val="E36C0A"/>
                </a:solidFill>
                <a:latin typeface="Times New Roman"/>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2H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a:t>
            </a:r>
            <a:endParaRPr lang="zh-CN" altLang="en-US" sz="2800" dirty="0">
              <a:solidFill>
                <a:prstClr val="black"/>
              </a:solidFill>
            </a:endParaRPr>
          </a:p>
        </p:txBody>
      </p:sp>
      <p:sp>
        <p:nvSpPr>
          <p:cNvPr id="12" name="矩形 11"/>
          <p:cNvSpPr/>
          <p:nvPr/>
        </p:nvSpPr>
        <p:spPr>
          <a:xfrm>
            <a:off x="6348110" y="3816517"/>
            <a:ext cx="683200" cy="523220"/>
          </a:xfrm>
          <a:prstGeom prst="rect">
            <a:avLst/>
          </a:prstGeom>
        </p:spPr>
        <p:txBody>
          <a:bodyPr wrap="none">
            <a:spAutoFit/>
          </a:bodyPr>
          <a:lstStyle/>
          <a:p>
            <a:r>
              <a:rPr lang="en-US" altLang="zh-CN" sz="2800" b="1" kern="100" dirty="0">
                <a:solidFill>
                  <a:srgbClr val="E36C0A"/>
                </a:solidFill>
                <a:latin typeface="Times New Roman"/>
                <a:ea typeface="华文细黑"/>
              </a:rPr>
              <a:t>BD</a:t>
            </a:r>
            <a:endParaRPr lang="zh-CN" altLang="en-US" sz="2800" b="1" dirty="0"/>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1" name="Rectangle 21">
            <a:hlinkClick r:id="rId2" action="ppaction://hlinksldjump"/>
          </p:cNvPr>
          <p:cNvSpPr>
            <a:spLocks noChangeArrowheads="1"/>
          </p:cNvSpPr>
          <p:nvPr/>
        </p:nvSpPr>
        <p:spPr bwMode="auto">
          <a:xfrm>
            <a:off x="10345553"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3" action="ppaction://hlinksldjump"/>
          </p:cNvPr>
          <p:cNvSpPr>
            <a:spLocks noChangeArrowheads="1"/>
          </p:cNvSpPr>
          <p:nvPr/>
        </p:nvSpPr>
        <p:spPr bwMode="auto">
          <a:xfrm>
            <a:off x="10779476"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4" action="ppaction://hlinksldjump"/>
          </p:cNvPr>
          <p:cNvSpPr>
            <a:spLocks noChangeArrowheads="1"/>
          </p:cNvSpPr>
          <p:nvPr/>
        </p:nvSpPr>
        <p:spPr bwMode="auto">
          <a:xfrm>
            <a:off x="11213399"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Rectangle 21">
            <a:hlinkClick r:id="rId5" action="ppaction://hlinksldjump"/>
          </p:cNvPr>
          <p:cNvSpPr>
            <a:spLocks noChangeArrowheads="1"/>
          </p:cNvSpPr>
          <p:nvPr/>
        </p:nvSpPr>
        <p:spPr bwMode="auto">
          <a:xfrm>
            <a:off x="11647322"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6" name="Rectangle 21">
            <a:hlinkClick r:id="rId6" action="ppaction://hlinksldjump"/>
          </p:cNvPr>
          <p:cNvSpPr>
            <a:spLocks noChangeArrowheads="1"/>
          </p:cNvSpPr>
          <p:nvPr/>
        </p:nvSpPr>
        <p:spPr bwMode="auto">
          <a:xfrm>
            <a:off x="9911630" y="45615"/>
            <a:ext cx="36028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0748944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linds(horizontal)">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3">
                                            <p:txEl>
                                              <p:pRg st="1" end="1"/>
                                            </p:txEl>
                                          </p:spTgt>
                                        </p:tgtEl>
                                      </p:cBhvr>
                                    </p:animEffect>
                                    <p:set>
                                      <p:cBhvr>
                                        <p:cTn id="40" dur="1" fill="hold">
                                          <p:stCondLst>
                                            <p:cond delay="499"/>
                                          </p:stCondLst>
                                        </p:cTn>
                                        <p:tgtEl>
                                          <p:spTgt spid="3">
                                            <p:txEl>
                                              <p:pRg st="1" end="1"/>
                                            </p:txEl>
                                          </p:spTgt>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3">
                                            <p:txEl>
                                              <p:pRg st="4" end="4"/>
                                            </p:txEl>
                                          </p:spTgt>
                                        </p:tgtEl>
                                      </p:cBhvr>
                                    </p:animEffect>
                                    <p:set>
                                      <p:cBhvr>
                                        <p:cTn id="43" dur="1" fill="hold">
                                          <p:stCondLst>
                                            <p:cond delay="499"/>
                                          </p:stCondLst>
                                        </p:cTn>
                                        <p:tgtEl>
                                          <p:spTgt spid="3">
                                            <p:txEl>
                                              <p:pRg st="4" end="4"/>
                                            </p:txEl>
                                          </p:spTgt>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
                                            <p:txEl>
                                              <p:pRg st="8" end="8"/>
                                            </p:txEl>
                                          </p:spTgt>
                                        </p:tgtEl>
                                      </p:cBhvr>
                                    </p:animEffect>
                                    <p:set>
                                      <p:cBhvr>
                                        <p:cTn id="46" dur="1" fill="hold">
                                          <p:stCondLst>
                                            <p:cond delay="499"/>
                                          </p:stCondLst>
                                        </p:cTn>
                                        <p:tgtEl>
                                          <p:spTgt spid="3">
                                            <p:txEl>
                                              <p:pRg st="8" end="8"/>
                                            </p:txEl>
                                          </p:spTgt>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5"/>
                                        </p:tgtEl>
                                      </p:cBhvr>
                                    </p:animEffect>
                                    <p:set>
                                      <p:cBhvr>
                                        <p:cTn id="49" dur="1" fill="hold">
                                          <p:stCondLst>
                                            <p:cond delay="499"/>
                                          </p:stCondLst>
                                        </p:cTn>
                                        <p:tgtEl>
                                          <p:spTgt spid="5"/>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0"/>
                                        </p:tgtEl>
                                      </p:cBhvr>
                                    </p:animEffect>
                                    <p:set>
                                      <p:cBhvr>
                                        <p:cTn id="52" dur="1" fill="hold">
                                          <p:stCondLst>
                                            <p:cond delay="499"/>
                                          </p:stCondLst>
                                        </p:cTn>
                                        <p:tgtEl>
                                          <p:spTgt spid="10"/>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7"/>
                                        </p:tgtEl>
                                      </p:cBhvr>
                                    </p:animEffect>
                                    <p:set>
                                      <p:cBhvr>
                                        <p:cTn id="55" dur="1" fill="hold">
                                          <p:stCondLst>
                                            <p:cond delay="499"/>
                                          </p:stCondLst>
                                        </p:cTn>
                                        <p:tgtEl>
                                          <p:spTgt spid="7"/>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2"/>
                                        </p:tgtEl>
                                      </p:cBhvr>
                                    </p:animEffect>
                                    <p:set>
                                      <p:cBhvr>
                                        <p:cTn id="58"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5" grpId="0"/>
      <p:bldP spid="5" grpId="1"/>
      <p:bldP spid="7" grpId="0"/>
      <p:bldP spid="7" grpId="1"/>
      <p:bldP spid="10" grpId="0"/>
      <p:bldP spid="10" grpId="1"/>
      <p:bldP spid="12" grpId="0"/>
      <p:bldP spid="12"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544820"/>
            <a:ext cx="11457851" cy="5909310"/>
          </a:xfrm>
          <a:prstGeom prst="rect">
            <a:avLst/>
          </a:prstGeom>
        </p:spPr>
        <p:txBody>
          <a:bodyPr>
            <a:spAutoFit/>
          </a:bodyPr>
          <a:lstStyle/>
          <a:p>
            <a:pPr>
              <a:lnSpc>
                <a:spcPct val="150000"/>
              </a:lnSpc>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检验沉淀</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洗涤是否完全的方法</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________________________________</a:t>
            </a:r>
            <a:endParaRPr lang="zh-CN" altLang="zh-CN" sz="2800" kern="100" dirty="0">
              <a:latin typeface="宋体"/>
              <a:cs typeface="Courier New"/>
            </a:endParaRPr>
          </a:p>
          <a:p>
            <a:pPr>
              <a:lnSpc>
                <a:spcPct val="150000"/>
              </a:lnSpc>
            </a:pPr>
            <a:r>
              <a:rPr lang="en-US" altLang="zh-CN" sz="2800" kern="100" dirty="0" smtClean="0">
                <a:latin typeface="Times New Roman"/>
                <a:ea typeface="华文细黑"/>
                <a:cs typeface="Courier New"/>
              </a:rPr>
              <a:t>______________________________________________________________________________________________________________________________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b="1" kern="100" dirty="0" smtClean="0">
                <a:solidFill>
                  <a:srgbClr val="0000FF"/>
                </a:solidFill>
                <a:latin typeface="Times New Roman"/>
                <a:cs typeface="Times New Roman"/>
              </a:rPr>
              <a:t>解析</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spc="-100" dirty="0" smtClean="0">
                <a:latin typeface="Times New Roman"/>
                <a:ea typeface="华文细黑"/>
                <a:cs typeface="Courier New"/>
              </a:rPr>
              <a:t> </a:t>
            </a:r>
            <a:r>
              <a:rPr lang="zh-CN" altLang="zh-CN" sz="2800" kern="100" spc="-100" dirty="0" smtClean="0">
                <a:latin typeface="Times New Roman"/>
                <a:ea typeface="华文细黑"/>
                <a:cs typeface="Times New Roman"/>
              </a:rPr>
              <a:t>检验</a:t>
            </a:r>
            <a:r>
              <a:rPr lang="zh-CN" altLang="zh-CN" sz="2800" kern="100" spc="-100" dirty="0">
                <a:latin typeface="Times New Roman"/>
                <a:ea typeface="华文细黑"/>
                <a:cs typeface="Times New Roman"/>
              </a:rPr>
              <a:t>沉淀</a:t>
            </a:r>
            <a:r>
              <a:rPr lang="en-US" altLang="zh-CN" sz="2800" kern="100" spc="-100" dirty="0">
                <a:latin typeface="Times New Roman"/>
                <a:ea typeface="华文细黑"/>
                <a:cs typeface="Courier New"/>
              </a:rPr>
              <a:t>2</a:t>
            </a:r>
            <a:r>
              <a:rPr lang="zh-CN" altLang="zh-CN" sz="2800" kern="100" spc="-100" dirty="0">
                <a:latin typeface="Times New Roman"/>
                <a:ea typeface="华文细黑"/>
                <a:cs typeface="Times New Roman"/>
              </a:rPr>
              <a:t>洗涤是否完全的方法是取最后一次洗涤液少许，滴入</a:t>
            </a:r>
            <a:r>
              <a:rPr lang="en-US" altLang="zh-CN" sz="2800" kern="100" spc="-100" dirty="0">
                <a:latin typeface="Times New Roman"/>
                <a:ea typeface="华文细黑"/>
                <a:cs typeface="Courier New"/>
              </a:rPr>
              <a:t>1</a:t>
            </a:r>
            <a:r>
              <a:rPr lang="zh-CN" altLang="zh-CN" sz="2800" kern="100" spc="-100" dirty="0">
                <a:latin typeface="Times New Roman"/>
                <a:ea typeface="华文细黑"/>
                <a:cs typeface="Times New Roman"/>
              </a:rPr>
              <a:t>～</a:t>
            </a:r>
            <a:r>
              <a:rPr lang="en-US" altLang="zh-CN" sz="2800" kern="100" spc="-100" dirty="0">
                <a:latin typeface="Times New Roman"/>
                <a:ea typeface="华文细黑"/>
                <a:cs typeface="Courier New"/>
              </a:rPr>
              <a:t>2</a:t>
            </a:r>
            <a:r>
              <a:rPr lang="zh-CN" altLang="zh-CN" sz="2800" kern="100" spc="-100" dirty="0">
                <a:latin typeface="Times New Roman"/>
                <a:ea typeface="华文细黑"/>
                <a:cs typeface="Times New Roman"/>
              </a:rPr>
              <a:t>滴硫酸钠溶液，若不出现白色浑浊，表明已洗涤完全。</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或取最后一次洗涤液少许，滴入</a:t>
            </a:r>
            <a:r>
              <a:rPr lang="en-US" altLang="zh-CN" sz="2800" kern="100" spc="-100" dirty="0">
                <a:latin typeface="Times New Roman"/>
                <a:ea typeface="华文细黑"/>
                <a:cs typeface="Courier New"/>
              </a:rPr>
              <a:t>1</a:t>
            </a:r>
            <a:r>
              <a:rPr lang="zh-CN" altLang="zh-CN" sz="2800" kern="100" spc="-100" dirty="0">
                <a:latin typeface="Times New Roman"/>
                <a:ea typeface="华文细黑"/>
                <a:cs typeface="Times New Roman"/>
              </a:rPr>
              <a:t>～</a:t>
            </a:r>
            <a:r>
              <a:rPr lang="en-US" altLang="zh-CN" sz="2800" kern="100" spc="-100" dirty="0">
                <a:latin typeface="Times New Roman"/>
                <a:ea typeface="华文细黑"/>
                <a:cs typeface="Courier New"/>
              </a:rPr>
              <a:t>2</a:t>
            </a:r>
            <a:r>
              <a:rPr lang="zh-CN" altLang="zh-CN" sz="2800" kern="100" spc="-100" dirty="0">
                <a:latin typeface="Times New Roman"/>
                <a:ea typeface="华文细黑"/>
                <a:cs typeface="Times New Roman"/>
              </a:rPr>
              <a:t>滴硝酸银溶液，若不出现白色浑浊，表明已洗涤完全</a:t>
            </a:r>
            <a:r>
              <a:rPr lang="en-US" altLang="zh-CN" sz="2800" kern="100" spc="-100" dirty="0">
                <a:latin typeface="Times New Roman"/>
                <a:ea typeface="华文细黑"/>
                <a:cs typeface="Courier New"/>
              </a:rPr>
              <a:t>)</a:t>
            </a:r>
            <a:endParaRPr lang="zh-CN" altLang="zh-CN" sz="2800" kern="100" spc="-100" dirty="0">
              <a:latin typeface="宋体"/>
              <a:cs typeface="Courier New"/>
            </a:endParaRPr>
          </a:p>
          <a:p>
            <a:pPr>
              <a:lnSpc>
                <a:spcPct val="150000"/>
              </a:lnSpc>
            </a:pPr>
            <a:r>
              <a:rPr lang="en-US" altLang="zh-CN" sz="2800" kern="100" dirty="0">
                <a:latin typeface="Times New Roman"/>
                <a:ea typeface="华文细黑"/>
              </a:rPr>
              <a:t>(5)</a:t>
            </a:r>
            <a:r>
              <a:rPr lang="zh-CN" altLang="zh-CN" sz="2800" kern="100" dirty="0">
                <a:latin typeface="Times New Roman"/>
                <a:ea typeface="华文细黑"/>
                <a:cs typeface="Times New Roman"/>
              </a:rPr>
              <a:t>制备氯化铁晶体过程中需保持盐酸过量，其目的是</a:t>
            </a:r>
            <a:r>
              <a:rPr lang="en-US" altLang="zh-CN" sz="2800" kern="100" dirty="0" smtClean="0">
                <a:latin typeface="Times New Roman"/>
                <a:ea typeface="华文细黑"/>
              </a:rPr>
              <a:t>_________________</a:t>
            </a:r>
          </a:p>
          <a:p>
            <a:pPr>
              <a:lnSpc>
                <a:spcPct val="150000"/>
              </a:lnSpc>
            </a:pPr>
            <a:r>
              <a:rPr lang="en-US" altLang="zh-CN" sz="2800" kern="100" dirty="0" smtClean="0">
                <a:latin typeface="Times New Roman"/>
                <a:ea typeface="华文细黑"/>
                <a:cs typeface="Times New Roman"/>
              </a:rPr>
              <a:t>_________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p>
          <a:p>
            <a:pPr>
              <a:lnSpc>
                <a:spcPct val="150000"/>
              </a:lnSpc>
            </a:pPr>
            <a:r>
              <a:rPr lang="zh-CN" altLang="zh-CN" sz="2800" b="1" kern="100" dirty="0" smtClean="0">
                <a:solidFill>
                  <a:srgbClr val="0000FF"/>
                </a:solidFill>
                <a:latin typeface="Times New Roman"/>
                <a:cs typeface="Times New Roman"/>
              </a:rPr>
              <a:t>解析</a:t>
            </a:r>
            <a:r>
              <a:rPr lang="en-US" altLang="zh-CN" sz="2800" kern="100" dirty="0">
                <a:latin typeface="Times New Roman"/>
                <a:ea typeface="华文细黑"/>
              </a:rPr>
              <a:t> </a:t>
            </a:r>
            <a:r>
              <a:rPr lang="en-US" altLang="zh-CN" sz="2800" kern="100" dirty="0" smtClean="0">
                <a:latin typeface="Times New Roman"/>
                <a:ea typeface="华文细黑"/>
              </a:rPr>
              <a:t>  </a:t>
            </a:r>
            <a:r>
              <a:rPr lang="zh-CN" altLang="zh-CN" sz="2800" kern="100" dirty="0" smtClean="0">
                <a:latin typeface="Times New Roman"/>
                <a:ea typeface="华文细黑"/>
                <a:cs typeface="Times New Roman"/>
              </a:rPr>
              <a:t>制备</a:t>
            </a:r>
            <a:r>
              <a:rPr lang="zh-CN" altLang="zh-CN" sz="2800" kern="100" dirty="0">
                <a:latin typeface="Times New Roman"/>
                <a:ea typeface="华文细黑"/>
                <a:cs typeface="Times New Roman"/>
              </a:rPr>
              <a:t>氯化铁晶体过程中需保持盐酸过量，其目的是抑制</a:t>
            </a:r>
            <a:r>
              <a:rPr lang="en-US" altLang="zh-CN" sz="2800" kern="100" dirty="0">
                <a:latin typeface="Times New Roman"/>
                <a:ea typeface="华文细黑"/>
              </a:rPr>
              <a:t>Fe</a:t>
            </a:r>
            <a:r>
              <a:rPr lang="en-US" altLang="zh-CN" sz="2800" kern="100" baseline="30000" dirty="0">
                <a:latin typeface="Times New Roman"/>
                <a:ea typeface="华文细黑"/>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水解。</a:t>
            </a:r>
            <a:endParaRPr lang="zh-CN" altLang="en-US" sz="2800" dirty="0"/>
          </a:p>
        </p:txBody>
      </p:sp>
      <p:sp>
        <p:nvSpPr>
          <p:cNvPr id="5" name="矩形 4"/>
          <p:cNvSpPr/>
          <p:nvPr/>
        </p:nvSpPr>
        <p:spPr>
          <a:xfrm>
            <a:off x="487026" y="526734"/>
            <a:ext cx="11409907" cy="2031325"/>
          </a:xfrm>
          <a:prstGeom prst="rect">
            <a:avLst/>
          </a:prstGeom>
        </p:spPr>
        <p:txBody>
          <a:bodyPr>
            <a:spAutoFit/>
          </a:bodyPr>
          <a:lstStyle/>
          <a:p>
            <a:pPr>
              <a:lnSpc>
                <a:spcPct val="150000"/>
              </a:lnSpc>
            </a:pPr>
            <a:r>
              <a:rPr lang="en-US" altLang="zh-CN" sz="2800" kern="100" dirty="0" smtClean="0">
                <a:solidFill>
                  <a:srgbClr val="E36C0A"/>
                </a:solidFill>
                <a:latin typeface="Times New Roman"/>
                <a:ea typeface="华文细黑"/>
                <a:cs typeface="Times New Roman"/>
              </a:rPr>
              <a:t>                                                             </a:t>
            </a:r>
            <a:r>
              <a:rPr lang="zh-CN" altLang="zh-CN" sz="2800" kern="100" dirty="0" smtClean="0">
                <a:solidFill>
                  <a:srgbClr val="E36C0A"/>
                </a:solidFill>
                <a:latin typeface="Times New Roman"/>
                <a:ea typeface="华文细黑"/>
                <a:cs typeface="Times New Roman"/>
              </a:rPr>
              <a:t>取</a:t>
            </a:r>
            <a:r>
              <a:rPr lang="zh-CN" altLang="zh-CN" sz="2800" kern="100" dirty="0">
                <a:solidFill>
                  <a:srgbClr val="E36C0A"/>
                </a:solidFill>
                <a:latin typeface="Times New Roman"/>
                <a:ea typeface="华文细黑"/>
                <a:cs typeface="Times New Roman"/>
              </a:rPr>
              <a:t>最后一次洗涤液少许，滴入</a:t>
            </a:r>
            <a:r>
              <a:rPr lang="en-US" altLang="zh-CN" sz="2800" kern="100" dirty="0">
                <a:solidFill>
                  <a:srgbClr val="E36C0A"/>
                </a:solidFill>
                <a:latin typeface="Times New Roman"/>
                <a:ea typeface="华文细黑"/>
              </a:rPr>
              <a:t>1</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滴硫酸钠溶液，若不出现白色浑浊，表明已洗涤完全</a:t>
            </a:r>
            <a:r>
              <a:rPr lang="en-US" altLang="zh-CN" sz="2800" kern="100" dirty="0">
                <a:solidFill>
                  <a:srgbClr val="E36C0A"/>
                </a:solidFill>
                <a:latin typeface="Times New Roman"/>
                <a:ea typeface="华文细黑"/>
              </a:rPr>
              <a:t>(</a:t>
            </a:r>
            <a:r>
              <a:rPr lang="zh-CN" altLang="zh-CN" sz="2800" kern="100" dirty="0">
                <a:solidFill>
                  <a:srgbClr val="E36C0A"/>
                </a:solidFill>
                <a:latin typeface="Times New Roman"/>
                <a:ea typeface="华文细黑"/>
                <a:cs typeface="Times New Roman"/>
              </a:rPr>
              <a:t>或取最后一次洗涤液少许，滴入</a:t>
            </a:r>
            <a:r>
              <a:rPr lang="en-US" altLang="zh-CN" sz="2800" kern="100" dirty="0">
                <a:solidFill>
                  <a:srgbClr val="E36C0A"/>
                </a:solidFill>
                <a:latin typeface="Times New Roman"/>
                <a:ea typeface="华文细黑"/>
              </a:rPr>
              <a:t>1</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滴硝酸银溶液，若不出现白色浑浊，表明已洗涤完全</a:t>
            </a:r>
            <a:r>
              <a:rPr lang="en-US" altLang="zh-CN" sz="2800" kern="100" dirty="0">
                <a:solidFill>
                  <a:srgbClr val="E36C0A"/>
                </a:solidFill>
                <a:latin typeface="Times New Roman"/>
                <a:ea typeface="华文细黑"/>
              </a:rPr>
              <a:t>)</a:t>
            </a:r>
            <a:endParaRPr lang="zh-CN" altLang="en-US" sz="2800" dirty="0"/>
          </a:p>
        </p:txBody>
      </p:sp>
      <p:sp>
        <p:nvSpPr>
          <p:cNvPr id="7" name="矩形 6"/>
          <p:cNvSpPr/>
          <p:nvPr/>
        </p:nvSpPr>
        <p:spPr>
          <a:xfrm>
            <a:off x="8606365" y="4487174"/>
            <a:ext cx="3177473"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抑制</a:t>
            </a:r>
            <a:r>
              <a:rPr lang="en-US" altLang="zh-CN" sz="2800" kern="100" dirty="0">
                <a:solidFill>
                  <a:srgbClr val="E36C0A"/>
                </a:solidFill>
                <a:latin typeface="Times New Roman"/>
                <a:ea typeface="华文细黑"/>
              </a:rPr>
              <a:t>Fe</a:t>
            </a:r>
            <a:r>
              <a:rPr lang="en-US" altLang="zh-CN" sz="2800" kern="100" baseline="30000" dirty="0">
                <a:solidFill>
                  <a:srgbClr val="E36C0A"/>
                </a:solidFill>
                <a:latin typeface="Times New Roman"/>
                <a:ea typeface="华文细黑"/>
              </a:rPr>
              <a:t>3</a:t>
            </a:r>
            <a:r>
              <a:rPr lang="zh-CN" altLang="zh-CN" sz="2800" kern="100" baseline="30000" dirty="0">
                <a:solidFill>
                  <a:srgbClr val="E36C0A"/>
                </a:solidFill>
                <a:latin typeface="Times New Roman"/>
                <a:ea typeface="华文细黑"/>
                <a:cs typeface="Times New Roman"/>
              </a:rPr>
              <a:t>＋</a:t>
            </a:r>
            <a:r>
              <a:rPr lang="zh-CN" altLang="zh-CN" sz="2800" kern="100" dirty="0">
                <a:solidFill>
                  <a:srgbClr val="E36C0A"/>
                </a:solidFill>
                <a:latin typeface="Times New Roman"/>
                <a:ea typeface="华文细黑"/>
                <a:cs typeface="Times New Roman"/>
              </a:rPr>
              <a:t>水解</a:t>
            </a:r>
            <a:r>
              <a:rPr lang="en-US" altLang="zh-CN" sz="2800" kern="100" dirty="0">
                <a:solidFill>
                  <a:srgbClr val="E36C0A"/>
                </a:solidFill>
                <a:latin typeface="Times New Roman"/>
                <a:ea typeface="华文细黑"/>
              </a:rPr>
              <a:t>(</a:t>
            </a:r>
            <a:r>
              <a:rPr lang="zh-CN" altLang="zh-CN" sz="2800" kern="100" dirty="0" smtClean="0">
                <a:solidFill>
                  <a:srgbClr val="E36C0A"/>
                </a:solidFill>
                <a:latin typeface="Times New Roman"/>
                <a:ea typeface="华文细黑"/>
                <a:cs typeface="Times New Roman"/>
              </a:rPr>
              <a:t>答案</a:t>
            </a:r>
            <a:endParaRPr lang="zh-CN" altLang="en-US" sz="2800" dirty="0"/>
          </a:p>
        </p:txBody>
      </p:sp>
      <p:sp>
        <p:nvSpPr>
          <p:cNvPr id="10" name="矩形 9"/>
          <p:cNvSpPr/>
          <p:nvPr/>
        </p:nvSpPr>
        <p:spPr>
          <a:xfrm>
            <a:off x="375653" y="5116082"/>
            <a:ext cx="1741182" cy="523220"/>
          </a:xfrm>
          <a:prstGeom prst="rect">
            <a:avLst/>
          </a:prstGeom>
        </p:spPr>
        <p:txBody>
          <a:bodyPr wrap="none">
            <a:spAutoFit/>
          </a:bodyPr>
          <a:lstStyle/>
          <a:p>
            <a:pPr lvl="0"/>
            <a:r>
              <a:rPr lang="zh-CN" altLang="zh-CN" sz="2800" kern="100" dirty="0">
                <a:solidFill>
                  <a:srgbClr val="E36C0A"/>
                </a:solidFill>
                <a:latin typeface="Times New Roman"/>
                <a:ea typeface="华文细黑"/>
                <a:cs typeface="Times New Roman"/>
              </a:rPr>
              <a:t>合理即可</a:t>
            </a:r>
            <a:r>
              <a:rPr lang="en-US" altLang="zh-CN" sz="2800" kern="100" dirty="0">
                <a:solidFill>
                  <a:srgbClr val="E36C0A"/>
                </a:solidFill>
                <a:latin typeface="Times New Roman"/>
                <a:ea typeface="华文细黑"/>
              </a:rPr>
              <a:t>)</a:t>
            </a:r>
            <a:endParaRPr lang="zh-CN" altLang="en-US" sz="2800" dirty="0">
              <a:solidFill>
                <a:prstClr val="black"/>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5" name="Rectangle 21">
            <a:hlinkClick r:id="rId2" action="ppaction://hlinksldjump"/>
          </p:cNvPr>
          <p:cNvSpPr>
            <a:spLocks noChangeArrowheads="1"/>
          </p:cNvSpPr>
          <p:nvPr/>
        </p:nvSpPr>
        <p:spPr bwMode="auto">
          <a:xfrm>
            <a:off x="10345553"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3" action="ppaction://hlinksldjump"/>
          </p:cNvPr>
          <p:cNvSpPr>
            <a:spLocks noChangeArrowheads="1"/>
          </p:cNvSpPr>
          <p:nvPr/>
        </p:nvSpPr>
        <p:spPr bwMode="auto">
          <a:xfrm>
            <a:off x="10779476"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4" action="ppaction://hlinksldjump"/>
          </p:cNvPr>
          <p:cNvSpPr>
            <a:spLocks noChangeArrowheads="1"/>
          </p:cNvSpPr>
          <p:nvPr/>
        </p:nvSpPr>
        <p:spPr bwMode="auto">
          <a:xfrm>
            <a:off x="11213399"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Rectangle 21">
            <a:hlinkClick r:id="rId5" action="ppaction://hlinksldjump"/>
          </p:cNvPr>
          <p:cNvSpPr>
            <a:spLocks noChangeArrowheads="1"/>
          </p:cNvSpPr>
          <p:nvPr/>
        </p:nvSpPr>
        <p:spPr bwMode="auto">
          <a:xfrm>
            <a:off x="11647322"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9" name="Rectangle 21">
            <a:hlinkClick r:id="rId6" action="ppaction://hlinksldjump"/>
          </p:cNvPr>
          <p:cNvSpPr>
            <a:spLocks noChangeArrowheads="1"/>
          </p:cNvSpPr>
          <p:nvPr/>
        </p:nvSpPr>
        <p:spPr bwMode="auto">
          <a:xfrm>
            <a:off x="9911630" y="45615"/>
            <a:ext cx="36028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2578159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linds(horizontal)">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
                                            <p:txEl>
                                              <p:pRg st="2" end="2"/>
                                            </p:txEl>
                                          </p:spTgt>
                                        </p:tgtEl>
                                      </p:cBhvr>
                                    </p:animEffect>
                                    <p:set>
                                      <p:cBhvr>
                                        <p:cTn id="30" dur="1" fill="hold">
                                          <p:stCondLst>
                                            <p:cond delay="499"/>
                                          </p:stCondLst>
                                        </p:cTn>
                                        <p:tgtEl>
                                          <p:spTgt spid="3">
                                            <p:txEl>
                                              <p:pRg st="2" end="2"/>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
                                            <p:txEl>
                                              <p:pRg st="5" end="5"/>
                                            </p:txEl>
                                          </p:spTgt>
                                        </p:tgtEl>
                                      </p:cBhvr>
                                    </p:animEffect>
                                    <p:set>
                                      <p:cBhvr>
                                        <p:cTn id="33" dur="1" fill="hold">
                                          <p:stCondLst>
                                            <p:cond delay="499"/>
                                          </p:stCondLst>
                                        </p:cTn>
                                        <p:tgtEl>
                                          <p:spTgt spid="3">
                                            <p:txEl>
                                              <p:pRg st="5" end="5"/>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5" grpId="0"/>
      <p:bldP spid="5" grpId="1"/>
      <p:bldP spid="7" grpId="0"/>
      <p:bldP spid="7" grpId="1"/>
      <p:bldP spid="10" grpId="0"/>
      <p:bldP spid="1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1372" y="909514"/>
            <a:ext cx="11923086" cy="1384995"/>
          </a:xfrm>
          <a:prstGeom prst="rect">
            <a:avLst/>
          </a:prstGeom>
        </p:spPr>
        <p:txBody>
          <a:bodyPr>
            <a:spAutoFit/>
          </a:bodyPr>
          <a:lstStyle/>
          <a:p>
            <a:pPr>
              <a:lnSpc>
                <a:spcPct val="150000"/>
              </a:lnSpc>
            </a:pPr>
            <a:r>
              <a:rPr lang="en-US" altLang="zh-CN" sz="2800" kern="100" dirty="0" smtClean="0">
                <a:latin typeface="Times New Roman"/>
                <a:ea typeface="华文细黑"/>
              </a:rPr>
              <a:t>1</a:t>
            </a:r>
            <a:r>
              <a:rPr lang="en-US" altLang="zh-CN" sz="2800" kern="100" dirty="0" smtClean="0">
                <a:latin typeface="Times New Roman"/>
                <a:ea typeface="华文细黑"/>
                <a:cs typeface="Times New Roman"/>
              </a:rPr>
              <a:t>.</a:t>
            </a:r>
            <a:r>
              <a:rPr lang="zh-CN" altLang="zh-CN" sz="2800" kern="100" dirty="0" smtClean="0">
                <a:latin typeface="Times New Roman"/>
                <a:ea typeface="华文细黑"/>
                <a:cs typeface="Times New Roman"/>
              </a:rPr>
              <a:t>某</a:t>
            </a:r>
            <a:r>
              <a:rPr lang="zh-CN" altLang="zh-CN" sz="2800" kern="100" dirty="0">
                <a:latin typeface="Times New Roman"/>
                <a:ea typeface="华文细黑"/>
                <a:cs typeface="Times New Roman"/>
              </a:rPr>
              <a:t>化学小组拟采用如下装置</a:t>
            </a:r>
            <a:r>
              <a:rPr lang="en-US" altLang="zh-CN" sz="2800" kern="100" dirty="0">
                <a:latin typeface="Times New Roman"/>
                <a:ea typeface="华文细黑"/>
              </a:rPr>
              <a:t>(</a:t>
            </a:r>
            <a:r>
              <a:rPr lang="zh-CN" altLang="zh-CN" sz="2800" kern="100" dirty="0">
                <a:latin typeface="Times New Roman"/>
                <a:ea typeface="华文细黑"/>
                <a:cs typeface="Times New Roman"/>
              </a:rPr>
              <a:t>夹持和加热仪器已略去</a:t>
            </a:r>
            <a:r>
              <a:rPr lang="en-US" altLang="zh-CN" sz="2800" kern="100" dirty="0">
                <a:latin typeface="Times New Roman"/>
                <a:ea typeface="华文细黑"/>
              </a:rPr>
              <a:t>)</a:t>
            </a:r>
            <a:r>
              <a:rPr lang="zh-CN" altLang="zh-CN" sz="2800" kern="100" dirty="0">
                <a:latin typeface="Times New Roman"/>
                <a:ea typeface="华文细黑"/>
                <a:cs typeface="Times New Roman"/>
              </a:rPr>
              <a:t>来电解饱和食盐水，同时检验氯气的氧化性。</a:t>
            </a:r>
            <a:endParaRPr lang="zh-CN" altLang="en-US" sz="2800" dirty="0"/>
          </a:p>
        </p:txBody>
      </p:sp>
      <p:pic>
        <p:nvPicPr>
          <p:cNvPr id="178178" name="Picture 2" descr="HX6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456" y="2450603"/>
            <a:ext cx="6132346" cy="256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623760" y="4997127"/>
            <a:ext cx="11232086" cy="1384995"/>
          </a:xfrm>
          <a:prstGeom prst="rect">
            <a:avLst/>
          </a:prstGeom>
        </p:spPr>
        <p:txBody>
          <a:bodyPr>
            <a:spAutoFit/>
          </a:bodyPr>
          <a:lstStyle/>
          <a:p>
            <a:pPr>
              <a:lnSpc>
                <a:spcPct val="150000"/>
              </a:lnSpc>
            </a:pPr>
            <a:r>
              <a:rPr lang="zh-CN" altLang="zh-CN" sz="2800" kern="100" dirty="0">
                <a:latin typeface="Times New Roman"/>
                <a:ea typeface="华文细黑"/>
                <a:cs typeface="Times New Roman"/>
              </a:rPr>
              <a:t>若检验氯气的氧化性，则乙装置的</a:t>
            </a:r>
            <a:r>
              <a:rPr lang="en-US" altLang="zh-CN" sz="2800" kern="100" dirty="0">
                <a:latin typeface="Times New Roman"/>
                <a:ea typeface="华文细黑"/>
              </a:rPr>
              <a:t>a</a:t>
            </a:r>
            <a:r>
              <a:rPr lang="zh-CN" altLang="zh-CN" sz="2800" kern="100" dirty="0">
                <a:latin typeface="Times New Roman"/>
                <a:ea typeface="华文细黑"/>
                <a:cs typeface="Times New Roman"/>
              </a:rPr>
              <a:t>瓶中溶液可以是</a:t>
            </a:r>
            <a:r>
              <a:rPr lang="en-US" altLang="zh-CN" sz="2800" kern="100" dirty="0" smtClean="0">
                <a:latin typeface="Times New Roman"/>
                <a:ea typeface="华文细黑"/>
              </a:rPr>
              <a:t>_____________</a:t>
            </a:r>
            <a:r>
              <a:rPr lang="zh-CN" altLang="zh-CN" sz="2800" kern="100" dirty="0">
                <a:latin typeface="Times New Roman"/>
                <a:ea typeface="华文细黑"/>
                <a:cs typeface="Times New Roman"/>
              </a:rPr>
              <a:t>，对应的现象</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rPr>
              <a:t>_____________</a:t>
            </a:r>
            <a:r>
              <a:rPr lang="zh-CN" altLang="zh-CN" sz="2800" kern="100" dirty="0" smtClean="0">
                <a:latin typeface="Times New Roman"/>
                <a:ea typeface="华文细黑"/>
                <a:cs typeface="Times New Roman"/>
              </a:rPr>
              <a:t>。</a:t>
            </a:r>
            <a:endParaRPr lang="zh-CN" altLang="en-US" sz="2800" dirty="0"/>
          </a:p>
        </p:txBody>
      </p:sp>
      <p:sp>
        <p:nvSpPr>
          <p:cNvPr id="9" name="矩形 8"/>
          <p:cNvSpPr/>
          <p:nvPr/>
        </p:nvSpPr>
        <p:spPr>
          <a:xfrm>
            <a:off x="8687494" y="5066814"/>
            <a:ext cx="2121093"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淀粉</a:t>
            </a:r>
            <a:r>
              <a:rPr lang="en-US" altLang="zh-CN" sz="2800" kern="100" dirty="0" smtClean="0">
                <a:solidFill>
                  <a:schemeClr val="accent6">
                    <a:lumMod val="75000"/>
                  </a:schemeClr>
                </a:solidFill>
                <a:latin typeface="Times New Roman"/>
                <a:ea typeface="华文细黑"/>
              </a:rPr>
              <a:t>­-KI</a:t>
            </a:r>
            <a:r>
              <a:rPr lang="zh-CN" altLang="zh-CN" sz="2800" kern="100" dirty="0">
                <a:solidFill>
                  <a:schemeClr val="accent6">
                    <a:lumMod val="75000"/>
                  </a:schemeClr>
                </a:solidFill>
                <a:latin typeface="Times New Roman"/>
                <a:ea typeface="华文细黑"/>
                <a:cs typeface="Times New Roman"/>
              </a:rPr>
              <a:t>溶液</a:t>
            </a:r>
            <a:endParaRPr lang="zh-CN" altLang="en-US" sz="2800" dirty="0">
              <a:solidFill>
                <a:schemeClr val="accent6">
                  <a:lumMod val="75000"/>
                </a:schemeClr>
              </a:solidFill>
            </a:endParaRPr>
          </a:p>
        </p:txBody>
      </p:sp>
      <p:sp>
        <p:nvSpPr>
          <p:cNvPr id="13" name="矩形 12"/>
          <p:cNvSpPr/>
          <p:nvPr/>
        </p:nvSpPr>
        <p:spPr>
          <a:xfrm>
            <a:off x="2531968" y="5714886"/>
            <a:ext cx="2339102" cy="523220"/>
          </a:xfrm>
          <a:prstGeom prst="rect">
            <a:avLst/>
          </a:prstGeom>
        </p:spPr>
        <p:txBody>
          <a:bodyPr wrap="none">
            <a:spAutoFit/>
          </a:bodyPr>
          <a:lstStyle/>
          <a:p>
            <a:r>
              <a:rPr lang="zh-CN" altLang="en-US" sz="2800" kern="100" dirty="0">
                <a:solidFill>
                  <a:schemeClr val="accent6">
                    <a:lumMod val="75000"/>
                  </a:schemeClr>
                </a:solidFill>
                <a:latin typeface="Times New Roman"/>
                <a:ea typeface="华文细黑"/>
                <a:cs typeface="Times New Roman"/>
              </a:rPr>
              <a:t>溶液变为蓝色</a:t>
            </a:r>
            <a:endParaRPr lang="zh-CN" altLang="en-US" sz="2800" dirty="0">
              <a:solidFill>
                <a:schemeClr val="accent6">
                  <a:lumMod val="75000"/>
                </a:schemeClr>
              </a:solidFill>
            </a:endParaRPr>
          </a:p>
        </p:txBody>
      </p:sp>
      <p:sp>
        <p:nvSpPr>
          <p:cNvPr id="12" name="矩形 11"/>
          <p:cNvSpPr/>
          <p:nvPr/>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14" name="组合 13"/>
          <p:cNvGrpSpPr/>
          <p:nvPr/>
        </p:nvGrpSpPr>
        <p:grpSpPr>
          <a:xfrm>
            <a:off x="1" y="-2"/>
            <a:ext cx="1836949" cy="634848"/>
            <a:chOff x="0" y="-2"/>
            <a:chExt cx="1377891" cy="634701"/>
          </a:xfrm>
          <a:solidFill>
            <a:srgbClr val="FFC000"/>
          </a:solidFill>
        </p:grpSpPr>
        <p:sp>
          <p:nvSpPr>
            <p:cNvPr id="15" name="矩形 1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6" name="直角三角形 1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7" name="矩形 16"/>
          <p:cNvSpPr/>
          <p:nvPr/>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18" name="文本框 39"/>
          <p:cNvSpPr txBox="1"/>
          <p:nvPr/>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21" name="Rectangle 21">
            <a:hlinkClick r:id="rId3" action="ppaction://hlinksldjump"/>
          </p:cNvPr>
          <p:cNvSpPr>
            <a:spLocks noChangeArrowheads="1"/>
          </p:cNvSpPr>
          <p:nvPr/>
        </p:nvSpPr>
        <p:spPr bwMode="auto">
          <a:xfrm>
            <a:off x="1016891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4" action="ppaction://hlinksldjump"/>
          </p:cNvPr>
          <p:cNvSpPr>
            <a:spLocks noChangeArrowheads="1"/>
          </p:cNvSpPr>
          <p:nvPr/>
        </p:nvSpPr>
        <p:spPr bwMode="auto">
          <a:xfrm>
            <a:off x="1067108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5" action="ppaction://hlinksldjump"/>
          </p:cNvPr>
          <p:cNvSpPr>
            <a:spLocks noChangeArrowheads="1"/>
          </p:cNvSpPr>
          <p:nvPr/>
        </p:nvSpPr>
        <p:spPr bwMode="auto">
          <a:xfrm>
            <a:off x="1114912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6" action="ppaction://hlinksldjump"/>
          </p:cNvPr>
          <p:cNvSpPr>
            <a:spLocks noChangeArrowheads="1"/>
          </p:cNvSpPr>
          <p:nvPr/>
        </p:nvSpPr>
        <p:spPr bwMode="auto">
          <a:xfrm>
            <a:off x="1160301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9" grpId="0"/>
      <p:bldP spid="9" grpId="1"/>
      <p:bldP spid="13" grpId="0"/>
      <p:bldP spid="13"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8676" y="627160"/>
            <a:ext cx="11873194" cy="1467633"/>
          </a:xfrm>
          <a:prstGeom prst="rect">
            <a:avLst/>
          </a:prstGeom>
        </p:spPr>
        <p:txBody>
          <a:bodyPr>
            <a:spAutoFit/>
          </a:bodyPr>
          <a:lstStyle/>
          <a:p>
            <a:pPr>
              <a:lnSpc>
                <a:spcPct val="150000"/>
              </a:lnSpc>
            </a:pPr>
            <a:r>
              <a:rPr lang="en-US" altLang="zh-CN" sz="2800" kern="100" dirty="0">
                <a:latin typeface="Times New Roman"/>
                <a:ea typeface="华文细黑"/>
              </a:rPr>
              <a:t>2.</a:t>
            </a:r>
            <a:r>
              <a:rPr lang="zh-CN" altLang="zh-CN" sz="2800" kern="100" dirty="0">
                <a:latin typeface="Times New Roman"/>
                <a:ea typeface="华文细黑"/>
                <a:cs typeface="Times New Roman"/>
              </a:rPr>
              <a:t>某实验小组用工业上废弃固体</a:t>
            </a:r>
            <a:r>
              <a:rPr lang="en-US" altLang="zh-CN" sz="2800" kern="100" dirty="0">
                <a:latin typeface="Times New Roman"/>
                <a:ea typeface="华文细黑"/>
              </a:rPr>
              <a:t>(</a:t>
            </a:r>
            <a:r>
              <a:rPr lang="zh-CN" altLang="zh-CN" sz="2800" kern="100" dirty="0">
                <a:latin typeface="Times New Roman"/>
                <a:ea typeface="华文细黑"/>
                <a:cs typeface="Times New Roman"/>
              </a:rPr>
              <a:t>主要成分</a:t>
            </a:r>
            <a:r>
              <a:rPr lang="en-US" altLang="zh-CN" sz="2800" kern="100" dirty="0">
                <a:latin typeface="Times New Roman"/>
                <a:ea typeface="华文细黑"/>
              </a:rPr>
              <a:t>Cu</a:t>
            </a:r>
            <a:r>
              <a:rPr lang="en-US" altLang="zh-CN" sz="2800" kern="100" baseline="-25000" dirty="0">
                <a:latin typeface="Times New Roman"/>
                <a:ea typeface="华文细黑"/>
              </a:rPr>
              <a:t>2</a:t>
            </a:r>
            <a:r>
              <a:rPr lang="en-US" altLang="zh-CN" sz="2800" kern="100" dirty="0">
                <a:latin typeface="Times New Roman"/>
                <a:ea typeface="华文细黑"/>
              </a:rPr>
              <a:t>S</a:t>
            </a:r>
            <a:r>
              <a:rPr lang="zh-CN" altLang="zh-CN" sz="2800" kern="100" dirty="0">
                <a:latin typeface="Times New Roman"/>
                <a:ea typeface="华文细黑"/>
                <a:cs typeface="Times New Roman"/>
              </a:rPr>
              <a:t>和</a:t>
            </a:r>
            <a:r>
              <a:rPr lang="en-US" altLang="zh-CN" sz="2800" kern="100" dirty="0">
                <a:latin typeface="Times New Roman"/>
                <a:ea typeface="华文细黑"/>
              </a:rPr>
              <a:t>Fe</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3</a:t>
            </a:r>
            <a:r>
              <a:rPr lang="en-US" altLang="zh-CN" sz="2800" kern="100" dirty="0">
                <a:latin typeface="Times New Roman"/>
                <a:ea typeface="华文细黑"/>
              </a:rPr>
              <a:t>)</a:t>
            </a:r>
            <a:r>
              <a:rPr lang="zh-CN" altLang="zh-CN" sz="2800" kern="100" dirty="0">
                <a:latin typeface="Times New Roman"/>
                <a:ea typeface="华文细黑"/>
                <a:cs typeface="Times New Roman"/>
              </a:rPr>
              <a:t>混合物制取粗铜和</a:t>
            </a:r>
            <a:r>
              <a:rPr lang="en-US" altLang="zh-CN" sz="2800" kern="100" dirty="0">
                <a:latin typeface="Times New Roman"/>
                <a:ea typeface="华文细黑"/>
              </a:rPr>
              <a:t>Fe</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en-US" altLang="zh-CN" sz="2800" kern="100" dirty="0">
                <a:latin typeface="Times New Roman"/>
                <a:ea typeface="华文细黑"/>
              </a:rPr>
              <a:t>)</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晶体，设计的操作流程如下：</a:t>
            </a:r>
            <a:endParaRPr lang="zh-CN" altLang="en-US" sz="2800" dirty="0"/>
          </a:p>
        </p:txBody>
      </p:sp>
      <p:pic>
        <p:nvPicPr>
          <p:cNvPr id="226306" name="Picture 2" descr="6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867" y="2211336"/>
            <a:ext cx="7129108" cy="395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1">
            <a:hlinkClick r:id="rId3" action="ppaction://hlinksldjump"/>
          </p:cNvPr>
          <p:cNvSpPr>
            <a:spLocks noChangeArrowheads="1"/>
          </p:cNvSpPr>
          <p:nvPr/>
        </p:nvSpPr>
        <p:spPr bwMode="auto">
          <a:xfrm>
            <a:off x="10345553" y="45615"/>
            <a:ext cx="36028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779476"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1213399"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647322"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9911630"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577665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9916" y="837506"/>
            <a:ext cx="11873196" cy="1384995"/>
          </a:xfrm>
          <a:prstGeom prst="rect">
            <a:avLst/>
          </a:prstGeom>
        </p:spPr>
        <p:txBody>
          <a:bodyPr>
            <a:spAutoFit/>
          </a:bodyPr>
          <a:lstStyle/>
          <a:p>
            <a:pPr>
              <a:lnSpc>
                <a:spcPct val="150000"/>
              </a:lnSpc>
            </a:pPr>
            <a:r>
              <a:rPr lang="en-US" altLang="zh-CN" sz="2800" kern="100" dirty="0">
                <a:latin typeface="Times New Roman"/>
                <a:ea typeface="华文细黑"/>
              </a:rPr>
              <a:t>(1)</a:t>
            </a:r>
            <a:r>
              <a:rPr lang="en-US" altLang="zh-CN" sz="2800" kern="100" dirty="0">
                <a:latin typeface="宋体"/>
                <a:ea typeface="华文细黑"/>
                <a:cs typeface="Times New Roman"/>
              </a:rPr>
              <a:t>③④</a:t>
            </a:r>
            <a:r>
              <a:rPr lang="zh-CN" altLang="zh-CN" sz="2800" kern="100" dirty="0">
                <a:latin typeface="Times New Roman"/>
                <a:ea typeface="华文细黑"/>
                <a:cs typeface="Times New Roman"/>
              </a:rPr>
              <a:t>操作中会有一种气体生成，若在实验室制备该气体，可选择下列哪些装置</a:t>
            </a:r>
            <a:r>
              <a:rPr lang="en-US" altLang="zh-CN" sz="2800" kern="100" dirty="0" smtClean="0">
                <a:latin typeface="Times New Roman"/>
                <a:ea typeface="华文细黑"/>
              </a:rPr>
              <a:t>___ (</a:t>
            </a:r>
            <a:r>
              <a:rPr lang="zh-CN" altLang="zh-CN" sz="2800" kern="100" dirty="0">
                <a:latin typeface="Times New Roman"/>
                <a:ea typeface="华文细黑"/>
                <a:cs typeface="Times New Roman"/>
              </a:rPr>
              <a:t>填字母</a:t>
            </a:r>
            <a:r>
              <a:rPr lang="en-US" altLang="zh-CN" sz="2800" kern="100" dirty="0">
                <a:latin typeface="Times New Roman"/>
                <a:ea typeface="华文细黑"/>
              </a:rPr>
              <a:t>)</a:t>
            </a:r>
            <a:r>
              <a:rPr lang="zh-CN" altLang="zh-CN" sz="2800" kern="100" dirty="0">
                <a:latin typeface="Times New Roman"/>
                <a:ea typeface="华文细黑"/>
                <a:cs typeface="Times New Roman"/>
              </a:rPr>
              <a:t>。</a:t>
            </a:r>
            <a:endParaRPr lang="zh-CN" altLang="en-US" sz="2800" dirty="0"/>
          </a:p>
        </p:txBody>
      </p:sp>
      <p:pic>
        <p:nvPicPr>
          <p:cNvPr id="227330" name="Picture 2" descr="6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048" y="2637706"/>
            <a:ext cx="8216195" cy="3369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414686" y="1610430"/>
            <a:ext cx="543739" cy="523220"/>
          </a:xfrm>
          <a:prstGeom prst="rect">
            <a:avLst/>
          </a:prstGeom>
        </p:spPr>
        <p:txBody>
          <a:bodyPr wrap="none">
            <a:spAutoFit/>
          </a:bodyPr>
          <a:lstStyle/>
          <a:p>
            <a:r>
              <a:rPr lang="en-US" altLang="zh-CN" sz="2800" b="1" kern="100" dirty="0">
                <a:solidFill>
                  <a:srgbClr val="E36C0A"/>
                </a:solidFill>
                <a:latin typeface="Times New Roman"/>
                <a:ea typeface="华文细黑"/>
              </a:rPr>
              <a:t>cd</a:t>
            </a:r>
            <a:endParaRPr lang="zh-CN" altLang="en-US" sz="2800" b="1" dirty="0"/>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8" name="Rectangle 21">
            <a:hlinkClick r:id="rId3" action="ppaction://hlinksldjump"/>
          </p:cNvPr>
          <p:cNvSpPr>
            <a:spLocks noChangeArrowheads="1"/>
          </p:cNvSpPr>
          <p:nvPr/>
        </p:nvSpPr>
        <p:spPr bwMode="auto">
          <a:xfrm>
            <a:off x="10345553" y="45615"/>
            <a:ext cx="36028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0779476"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1213399"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647322"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2" name="Rectangle 21">
            <a:hlinkClick r:id="rId7" action="ppaction://hlinksldjump"/>
          </p:cNvPr>
          <p:cNvSpPr>
            <a:spLocks noChangeArrowheads="1"/>
          </p:cNvSpPr>
          <p:nvPr/>
        </p:nvSpPr>
        <p:spPr bwMode="auto">
          <a:xfrm>
            <a:off x="9911630"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6045825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6" grpId="0"/>
      <p:bldP spid="6"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582" y="1045394"/>
            <a:ext cx="11185088" cy="4616648"/>
          </a:xfrm>
          <a:prstGeom prst="rect">
            <a:avLst/>
          </a:prstGeom>
        </p:spPr>
        <p:txBody>
          <a:bodyPr>
            <a:spAutoFit/>
          </a:bodyPr>
          <a:lstStyle/>
          <a:p>
            <a:pPr>
              <a:lnSpc>
                <a:spcPct val="150000"/>
              </a:lnSpc>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在空气中放置有可能变质，如何检验溶液</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是否变质</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a:t>
            </a:r>
            <a:endParaRPr lang="zh-CN" altLang="zh-CN" sz="2800" kern="100" dirty="0">
              <a:latin typeface="宋体"/>
              <a:cs typeface="Courier New"/>
            </a:endParaRPr>
          </a:p>
          <a:p>
            <a:pPr>
              <a:lnSpc>
                <a:spcPct val="150000"/>
              </a:lnSpc>
            </a:pPr>
            <a:r>
              <a:rPr lang="en-US" altLang="zh-CN" sz="2800" kern="100" dirty="0" smtClean="0">
                <a:latin typeface="Times New Roman"/>
                <a:ea typeface="华文细黑"/>
                <a:cs typeface="Courier New"/>
              </a:rPr>
              <a:t>__________________________________________________________________________________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nSpc>
                <a:spcPct val="150000"/>
              </a:lnSpc>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加稀硫酸酸化后加强氧化剂</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，试剂</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最好选择下列哪种试剂</a:t>
            </a:r>
            <a:r>
              <a:rPr lang="en-US" altLang="zh-CN" sz="2800" kern="100" dirty="0" smtClean="0">
                <a:latin typeface="Times New Roman"/>
                <a:ea typeface="华文细黑"/>
                <a:cs typeface="Courier New"/>
              </a:rPr>
              <a:t>___ (</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a.Cl</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　　　　</a:t>
            </a:r>
            <a:r>
              <a:rPr lang="en-US" altLang="zh-CN" sz="2800" kern="100" dirty="0">
                <a:latin typeface="Times New Roman"/>
                <a:ea typeface="华文细黑"/>
              </a:rPr>
              <a:t>b.H</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　　　　</a:t>
            </a:r>
            <a:r>
              <a:rPr lang="en-US" altLang="zh-CN" sz="2800" kern="100" dirty="0" smtClean="0">
                <a:latin typeface="Times New Roman"/>
                <a:ea typeface="华文细黑"/>
              </a:rPr>
              <a:t>c.KMnO</a:t>
            </a:r>
            <a:r>
              <a:rPr lang="en-US" altLang="zh-CN" sz="2800" kern="100" baseline="-25000" dirty="0" smtClean="0">
                <a:latin typeface="Times New Roman"/>
                <a:ea typeface="华文细黑"/>
              </a:rPr>
              <a:t>4</a:t>
            </a:r>
          </a:p>
          <a:p>
            <a:pPr lvl="0" algn="just">
              <a:lnSpc>
                <a:spcPct val="150000"/>
              </a:lnSpc>
            </a:pPr>
            <a:r>
              <a:rPr lang="en-US" altLang="zh-CN" sz="2800" kern="1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由溶液</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经</a:t>
            </a:r>
            <a:r>
              <a:rPr lang="en-US" altLang="zh-CN" sz="2800" kern="100" dirty="0" smtClean="0">
                <a:solidFill>
                  <a:prstClr val="black"/>
                </a:solidFill>
                <a:latin typeface="Times New Roman"/>
                <a:ea typeface="华文细黑"/>
                <a:cs typeface="Courier New"/>
              </a:rPr>
              <a:t>_________</a:t>
            </a:r>
            <a:r>
              <a:rPr lang="zh-CN" altLang="zh-CN" sz="2800" kern="100" dirty="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Courier New"/>
              </a:rPr>
              <a:t>_________</a:t>
            </a:r>
            <a:r>
              <a:rPr lang="zh-CN" altLang="zh-CN" sz="2800" kern="100" dirty="0">
                <a:solidFill>
                  <a:prstClr val="black"/>
                </a:solidFill>
                <a:latin typeface="Times New Roman"/>
                <a:ea typeface="华文细黑"/>
                <a:cs typeface="Times New Roman"/>
              </a:rPr>
              <a:t>、过滤等操作得</a:t>
            </a:r>
            <a:r>
              <a:rPr lang="en-US" altLang="zh-CN" sz="2800" kern="100" dirty="0">
                <a:solidFill>
                  <a:prstClr val="black"/>
                </a:solidFill>
                <a:latin typeface="Times New Roman"/>
                <a:ea typeface="华文细黑"/>
                <a:cs typeface="Courier New"/>
              </a:rPr>
              <a:t>Fe</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en-US" altLang="zh-CN" sz="2800" kern="100" dirty="0">
                <a:solidFill>
                  <a:prstClr val="black"/>
                </a:solidFill>
                <a:latin typeface="Times New Roman"/>
                <a:ea typeface="华文细黑"/>
                <a:cs typeface="Courier New"/>
              </a:rPr>
              <a:t>)</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晶体</a:t>
            </a:r>
            <a:r>
              <a:rPr lang="zh-CN" altLang="zh-CN" sz="2800" kern="100" dirty="0" smtClean="0">
                <a:solidFill>
                  <a:prstClr val="black"/>
                </a:solidFill>
                <a:latin typeface="Times New Roman"/>
                <a:ea typeface="华文细黑"/>
                <a:cs typeface="Times New Roman"/>
              </a:rPr>
              <a:t>。</a:t>
            </a:r>
            <a:endParaRPr lang="zh-CN" altLang="en-US" sz="2800" dirty="0"/>
          </a:p>
        </p:txBody>
      </p:sp>
      <p:sp>
        <p:nvSpPr>
          <p:cNvPr id="7" name="矩形 6"/>
          <p:cNvSpPr/>
          <p:nvPr/>
        </p:nvSpPr>
        <p:spPr>
          <a:xfrm>
            <a:off x="629053" y="1631336"/>
            <a:ext cx="11010769" cy="1384995"/>
          </a:xfrm>
          <a:prstGeom prst="rect">
            <a:avLst/>
          </a:prstGeom>
        </p:spPr>
        <p:txBody>
          <a:bodyPr>
            <a:spAutoFit/>
          </a:bodyPr>
          <a:lstStyle/>
          <a:p>
            <a:pPr>
              <a:lnSpc>
                <a:spcPct val="150000"/>
              </a:lnSpc>
            </a:pPr>
            <a:r>
              <a:rPr lang="zh-CN" altLang="zh-CN" sz="2800" kern="100" dirty="0" smtClean="0">
                <a:solidFill>
                  <a:srgbClr val="E36C0A"/>
                </a:solidFill>
                <a:latin typeface="Times New Roman"/>
                <a:ea typeface="华文细黑"/>
                <a:cs typeface="Times New Roman"/>
              </a:rPr>
              <a:t>溶液</a:t>
            </a:r>
            <a:r>
              <a:rPr lang="en-US" altLang="zh-CN" sz="2800" kern="100" dirty="0">
                <a:solidFill>
                  <a:srgbClr val="E36C0A"/>
                </a:solidFill>
                <a:latin typeface="Times New Roman"/>
                <a:ea typeface="华文细黑"/>
              </a:rPr>
              <a:t>B</a:t>
            </a:r>
            <a:r>
              <a:rPr lang="zh-CN" altLang="zh-CN" sz="2800" kern="100" dirty="0">
                <a:solidFill>
                  <a:srgbClr val="E36C0A"/>
                </a:solidFill>
                <a:latin typeface="Times New Roman"/>
                <a:ea typeface="华文细黑"/>
                <a:cs typeface="Times New Roman"/>
              </a:rPr>
              <a:t>于试管中，加入几滴</a:t>
            </a:r>
            <a:r>
              <a:rPr lang="en-US" altLang="zh-CN" sz="2800" kern="100" dirty="0">
                <a:solidFill>
                  <a:srgbClr val="E36C0A"/>
                </a:solidFill>
                <a:latin typeface="Times New Roman"/>
                <a:ea typeface="华文细黑"/>
              </a:rPr>
              <a:t>KSCN</a:t>
            </a:r>
            <a:r>
              <a:rPr lang="zh-CN" altLang="zh-CN" sz="2800" kern="100" dirty="0">
                <a:solidFill>
                  <a:srgbClr val="E36C0A"/>
                </a:solidFill>
                <a:latin typeface="Times New Roman"/>
                <a:ea typeface="华文细黑"/>
                <a:cs typeface="Times New Roman"/>
              </a:rPr>
              <a:t>溶液，如果变为血红色则证明存在</a:t>
            </a:r>
            <a:r>
              <a:rPr lang="en-US" altLang="zh-CN" sz="2800" kern="100" dirty="0">
                <a:solidFill>
                  <a:srgbClr val="E36C0A"/>
                </a:solidFill>
                <a:latin typeface="Times New Roman"/>
                <a:ea typeface="华文细黑"/>
              </a:rPr>
              <a:t>Fe</a:t>
            </a:r>
            <a:r>
              <a:rPr lang="en-US" altLang="zh-CN" sz="2800" kern="100" baseline="30000" dirty="0">
                <a:solidFill>
                  <a:srgbClr val="E36C0A"/>
                </a:solidFill>
                <a:latin typeface="Times New Roman"/>
                <a:ea typeface="华文细黑"/>
              </a:rPr>
              <a:t>3</a:t>
            </a:r>
            <a:r>
              <a:rPr lang="zh-CN" altLang="zh-CN" sz="2800" kern="100" baseline="30000" dirty="0">
                <a:solidFill>
                  <a:srgbClr val="E36C0A"/>
                </a:solidFill>
                <a:latin typeface="Times New Roman"/>
                <a:ea typeface="华文细黑"/>
                <a:cs typeface="Times New Roman"/>
              </a:rPr>
              <a:t>＋</a:t>
            </a:r>
            <a:r>
              <a:rPr lang="zh-CN" altLang="zh-CN" sz="2800" kern="100" dirty="0">
                <a:solidFill>
                  <a:srgbClr val="E36C0A"/>
                </a:solidFill>
                <a:latin typeface="Times New Roman"/>
                <a:ea typeface="华文细黑"/>
                <a:cs typeface="Times New Roman"/>
              </a:rPr>
              <a:t>，即原溶液已变质</a:t>
            </a:r>
            <a:endParaRPr lang="zh-CN" altLang="en-US" sz="2800" dirty="0"/>
          </a:p>
        </p:txBody>
      </p:sp>
      <p:sp>
        <p:nvSpPr>
          <p:cNvPr id="13" name="矩形 12"/>
          <p:cNvSpPr/>
          <p:nvPr/>
        </p:nvSpPr>
        <p:spPr>
          <a:xfrm>
            <a:off x="10199662" y="1127280"/>
            <a:ext cx="1261884"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取少量</a:t>
            </a:r>
            <a:endParaRPr lang="zh-CN" altLang="en-US" dirty="0"/>
          </a:p>
        </p:txBody>
      </p:sp>
      <p:sp>
        <p:nvSpPr>
          <p:cNvPr id="17" name="矩形 16"/>
          <p:cNvSpPr/>
          <p:nvPr/>
        </p:nvSpPr>
        <p:spPr>
          <a:xfrm>
            <a:off x="622598" y="3744509"/>
            <a:ext cx="385042" cy="575542"/>
          </a:xfrm>
          <a:prstGeom prst="rect">
            <a:avLst/>
          </a:prstGeom>
        </p:spPr>
        <p:txBody>
          <a:bodyPr wrap="none">
            <a:spAutoFit/>
          </a:bodyPr>
          <a:lstStyle/>
          <a:p>
            <a:r>
              <a:rPr lang="en-US" altLang="zh-CN" sz="2800" b="1" kern="100" dirty="0">
                <a:solidFill>
                  <a:srgbClr val="E36C0A"/>
                </a:solidFill>
                <a:latin typeface="Times New Roman"/>
                <a:ea typeface="华文细黑"/>
              </a:rPr>
              <a:t>b</a:t>
            </a:r>
            <a:endParaRPr lang="zh-CN" altLang="en-US" sz="2800" b="1" dirty="0"/>
          </a:p>
        </p:txBody>
      </p:sp>
      <p:sp>
        <p:nvSpPr>
          <p:cNvPr id="19" name="矩形 18"/>
          <p:cNvSpPr/>
          <p:nvPr/>
        </p:nvSpPr>
        <p:spPr>
          <a:xfrm>
            <a:off x="2690098" y="5010454"/>
            <a:ext cx="1604908" cy="533737"/>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蒸发浓缩</a:t>
            </a:r>
            <a:endParaRPr lang="zh-CN" altLang="en-US" sz="2800" dirty="0"/>
          </a:p>
        </p:txBody>
      </p:sp>
      <p:sp>
        <p:nvSpPr>
          <p:cNvPr id="21" name="矩形 20"/>
          <p:cNvSpPr/>
          <p:nvPr/>
        </p:nvSpPr>
        <p:spPr>
          <a:xfrm>
            <a:off x="4546257" y="4996548"/>
            <a:ext cx="1620957"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冷却结晶</a:t>
            </a:r>
            <a:endParaRPr lang="zh-CN" altLang="en-US" sz="2800" dirty="0"/>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10" name="Rectangle 21">
            <a:hlinkClick r:id="rId2" action="ppaction://hlinksldjump"/>
          </p:cNvPr>
          <p:cNvSpPr>
            <a:spLocks noChangeArrowheads="1"/>
          </p:cNvSpPr>
          <p:nvPr/>
        </p:nvSpPr>
        <p:spPr bwMode="auto">
          <a:xfrm>
            <a:off x="10345553" y="45615"/>
            <a:ext cx="36028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3" action="ppaction://hlinksldjump"/>
          </p:cNvPr>
          <p:cNvSpPr>
            <a:spLocks noChangeArrowheads="1"/>
          </p:cNvSpPr>
          <p:nvPr/>
        </p:nvSpPr>
        <p:spPr bwMode="auto">
          <a:xfrm>
            <a:off x="10779476"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4" action="ppaction://hlinksldjump"/>
          </p:cNvPr>
          <p:cNvSpPr>
            <a:spLocks noChangeArrowheads="1"/>
          </p:cNvSpPr>
          <p:nvPr/>
        </p:nvSpPr>
        <p:spPr bwMode="auto">
          <a:xfrm>
            <a:off x="11213399"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5" action="ppaction://hlinksldjump"/>
          </p:cNvPr>
          <p:cNvSpPr>
            <a:spLocks noChangeArrowheads="1"/>
          </p:cNvSpPr>
          <p:nvPr/>
        </p:nvSpPr>
        <p:spPr bwMode="auto">
          <a:xfrm>
            <a:off x="11647322"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5" name="Rectangle 21">
            <a:hlinkClick r:id="rId6" action="ppaction://hlinksldjump"/>
          </p:cNvPr>
          <p:cNvSpPr>
            <a:spLocks noChangeArrowheads="1"/>
          </p:cNvSpPr>
          <p:nvPr/>
        </p:nvSpPr>
        <p:spPr bwMode="auto">
          <a:xfrm>
            <a:off x="9911630"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2117127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linds(horizontal)">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7"/>
                                        </p:tgtEl>
                                      </p:cBhvr>
                                    </p:animEffect>
                                    <p:set>
                                      <p:cBhvr>
                                        <p:cTn id="34" dur="1" fill="hold">
                                          <p:stCondLst>
                                            <p:cond delay="499"/>
                                          </p:stCondLst>
                                        </p:cTn>
                                        <p:tgtEl>
                                          <p:spTgt spid="17"/>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9"/>
                                        </p:tgtEl>
                                      </p:cBhvr>
                                    </p:animEffect>
                                    <p:set>
                                      <p:cBhvr>
                                        <p:cTn id="40"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7" grpId="0"/>
      <p:bldP spid="7" grpId="1"/>
      <p:bldP spid="13" grpId="0"/>
      <p:bldP spid="13" grpId="1"/>
      <p:bldP spid="17" grpId="0"/>
      <p:bldP spid="17" grpId="1"/>
      <p:bldP spid="19" grpId="0"/>
      <p:bldP spid="19" grpId="1"/>
      <p:bldP spid="21" grpId="0"/>
      <p:bldP spid="21"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7995" y="909514"/>
            <a:ext cx="11457851" cy="2031325"/>
          </a:xfrm>
          <a:prstGeom prst="rect">
            <a:avLst/>
          </a:prstGeom>
        </p:spPr>
        <p:txBody>
          <a:bodyPr>
            <a:spAutoFit/>
          </a:bodyPr>
          <a:lstStyle/>
          <a:p>
            <a:pPr>
              <a:lnSpc>
                <a:spcPct val="150000"/>
              </a:lnSpc>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某同学用实验制得的</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晶体配制</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溶液，在称量出</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晶体后，溶解该晶体的具体操作</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a:t>
            </a:r>
            <a:endParaRPr lang="zh-CN" altLang="zh-CN" sz="2800" kern="100" dirty="0">
              <a:latin typeface="宋体"/>
              <a:cs typeface="Courier New"/>
            </a:endParaRPr>
          </a:p>
          <a:p>
            <a:pPr>
              <a:lnSpc>
                <a:spcPct val="150000"/>
              </a:lnSpc>
            </a:pPr>
            <a:r>
              <a:rPr lang="en-US" altLang="zh-CN" sz="2800" kern="100" dirty="0" smtClean="0">
                <a:latin typeface="Times New Roman"/>
                <a:ea typeface="华文细黑"/>
              </a:rPr>
              <a:t>________________________________________________</a:t>
            </a:r>
            <a:r>
              <a:rPr lang="zh-CN" altLang="zh-CN" sz="2800" kern="100" dirty="0" smtClean="0">
                <a:latin typeface="Times New Roman"/>
                <a:ea typeface="华文细黑"/>
                <a:cs typeface="Times New Roman"/>
              </a:rPr>
              <a:t>。</a:t>
            </a:r>
            <a:endParaRPr lang="zh-CN" altLang="en-US" sz="2800" dirty="0"/>
          </a:p>
        </p:txBody>
      </p:sp>
      <p:sp>
        <p:nvSpPr>
          <p:cNvPr id="7" name="矩形 6"/>
          <p:cNvSpPr/>
          <p:nvPr/>
        </p:nvSpPr>
        <p:spPr>
          <a:xfrm>
            <a:off x="422794" y="2270121"/>
            <a:ext cx="8832185" cy="523220"/>
          </a:xfrm>
          <a:prstGeom prst="rect">
            <a:avLst/>
          </a:prstGeom>
        </p:spPr>
        <p:txBody>
          <a:bodyPr>
            <a:spAutoFit/>
          </a:bodyPr>
          <a:lstStyle/>
          <a:p>
            <a:pPr lvl="0"/>
            <a:r>
              <a:rPr lang="zh-CN" altLang="zh-CN" sz="2800" kern="100" dirty="0" smtClean="0">
                <a:solidFill>
                  <a:srgbClr val="E36C0A"/>
                </a:solidFill>
                <a:latin typeface="Times New Roman"/>
                <a:ea typeface="华文细黑"/>
                <a:cs typeface="Times New Roman"/>
              </a:rPr>
              <a:t>于烧杯中，加入适量的稀硫酸和蒸馏水，用玻璃棒搅拌</a:t>
            </a:r>
            <a:endParaRPr lang="zh-CN" altLang="en-US" sz="2800" dirty="0"/>
          </a:p>
        </p:txBody>
      </p:sp>
      <p:sp>
        <p:nvSpPr>
          <p:cNvPr id="10" name="矩形 9"/>
          <p:cNvSpPr/>
          <p:nvPr/>
        </p:nvSpPr>
        <p:spPr>
          <a:xfrm>
            <a:off x="8534899" y="1641213"/>
            <a:ext cx="3057247"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将称量好的晶体</a:t>
            </a:r>
            <a:r>
              <a:rPr lang="zh-CN" altLang="zh-CN" sz="2800" kern="100" dirty="0" smtClean="0">
                <a:solidFill>
                  <a:srgbClr val="E36C0A"/>
                </a:solidFill>
                <a:latin typeface="Times New Roman"/>
                <a:ea typeface="华文细黑"/>
                <a:cs typeface="Times New Roman"/>
              </a:rPr>
              <a:t>放</a:t>
            </a:r>
            <a:endParaRPr lang="zh-CN" altLang="en-US" dirty="0"/>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14" name="Rectangle 21">
            <a:hlinkClick r:id="rId2" action="ppaction://hlinksldjump"/>
          </p:cNvPr>
          <p:cNvSpPr>
            <a:spLocks noChangeArrowheads="1"/>
          </p:cNvSpPr>
          <p:nvPr/>
        </p:nvSpPr>
        <p:spPr bwMode="auto">
          <a:xfrm>
            <a:off x="10345553" y="45615"/>
            <a:ext cx="36028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3" action="ppaction://hlinksldjump"/>
          </p:cNvPr>
          <p:cNvSpPr>
            <a:spLocks noChangeArrowheads="1"/>
          </p:cNvSpPr>
          <p:nvPr/>
        </p:nvSpPr>
        <p:spPr bwMode="auto">
          <a:xfrm>
            <a:off x="10779476"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4" action="ppaction://hlinksldjump"/>
          </p:cNvPr>
          <p:cNvSpPr>
            <a:spLocks noChangeArrowheads="1"/>
          </p:cNvSpPr>
          <p:nvPr/>
        </p:nvSpPr>
        <p:spPr bwMode="auto">
          <a:xfrm>
            <a:off x="11213399"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7" name="Rectangle 21">
            <a:hlinkClick r:id="rId5" action="ppaction://hlinksldjump"/>
          </p:cNvPr>
          <p:cNvSpPr>
            <a:spLocks noChangeArrowheads="1"/>
          </p:cNvSpPr>
          <p:nvPr/>
        </p:nvSpPr>
        <p:spPr bwMode="auto">
          <a:xfrm>
            <a:off x="11647322"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8" name="Rectangle 21">
            <a:hlinkClick r:id="rId6" action="ppaction://hlinksldjump"/>
          </p:cNvPr>
          <p:cNvSpPr>
            <a:spLocks noChangeArrowheads="1"/>
          </p:cNvSpPr>
          <p:nvPr/>
        </p:nvSpPr>
        <p:spPr bwMode="auto">
          <a:xfrm>
            <a:off x="9911630"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1606894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7" grpId="0"/>
      <p:bldP spid="7" grpId="1"/>
      <p:bldP spid="10" grpId="0"/>
      <p:bldP spid="10"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70684" y="477466"/>
            <a:ext cx="11873194" cy="2147865"/>
          </a:xfrm>
          <a:prstGeom prst="rect">
            <a:avLst/>
          </a:prstGeom>
        </p:spPr>
        <p:txBody>
          <a:bodyPr>
            <a:spAutoFit/>
          </a:bodyPr>
          <a:lstStyle/>
          <a:p>
            <a:pPr>
              <a:lnSpc>
                <a:spcPct val="150000"/>
              </a:lnSpc>
            </a:pPr>
            <a:r>
              <a:rPr lang="en-US" altLang="zh-CN" sz="2800" kern="100">
                <a:latin typeface="Times New Roman"/>
                <a:ea typeface="华文细黑"/>
              </a:rPr>
              <a:t>3.</a:t>
            </a:r>
            <a:r>
              <a:rPr lang="zh-CN" altLang="zh-CN" sz="2800" kern="100" dirty="0">
                <a:latin typeface="Times New Roman"/>
                <a:ea typeface="华文细黑"/>
                <a:cs typeface="Times New Roman"/>
              </a:rPr>
              <a:t>氯化亚铜</a:t>
            </a:r>
            <a:r>
              <a:rPr lang="en-US" altLang="zh-CN" sz="2800" kern="100" dirty="0">
                <a:latin typeface="Times New Roman"/>
                <a:ea typeface="华文细黑"/>
              </a:rPr>
              <a:t>(</a:t>
            </a:r>
            <a:r>
              <a:rPr lang="en-US" altLang="zh-CN" sz="2800" kern="100" dirty="0" err="1">
                <a:latin typeface="Times New Roman"/>
                <a:ea typeface="华文细黑"/>
              </a:rPr>
              <a:t>CuCl</a:t>
            </a:r>
            <a:r>
              <a:rPr lang="en-US" altLang="zh-CN" sz="2800" kern="100" dirty="0">
                <a:latin typeface="Times New Roman"/>
                <a:ea typeface="华文细黑"/>
              </a:rPr>
              <a:t>)</a:t>
            </a:r>
            <a:r>
              <a:rPr lang="zh-CN" altLang="zh-CN" sz="2800" kern="100" dirty="0">
                <a:latin typeface="Times New Roman"/>
                <a:ea typeface="华文细黑"/>
                <a:cs typeface="Times New Roman"/>
              </a:rPr>
              <a:t>为白色晶体，微溶于水，能溶于氨水、浓盐酸，并生成配合物，不溶于硫酸、稀硝酸和醇，在工业上应用广泛。工业上制取氯化亚铜的工艺流程如下：</a:t>
            </a:r>
            <a:endParaRPr lang="zh-CN" altLang="en-US" sz="2800" dirty="0"/>
          </a:p>
        </p:txBody>
      </p:sp>
      <p:pic>
        <p:nvPicPr>
          <p:cNvPr id="228354" name="Picture 2" descr="669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5751" y="2583477"/>
            <a:ext cx="7306576" cy="3942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1">
            <a:hlinkClick r:id="rId3" action="ppaction://hlinksldjump"/>
          </p:cNvPr>
          <p:cNvSpPr>
            <a:spLocks noChangeArrowheads="1"/>
          </p:cNvSpPr>
          <p:nvPr/>
        </p:nvSpPr>
        <p:spPr bwMode="auto">
          <a:xfrm>
            <a:off x="10345553"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779476" y="45615"/>
            <a:ext cx="36028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1213399"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647322"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9911630"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4931717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8197" y="616828"/>
            <a:ext cx="11572430" cy="5909310"/>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实验药品：铜丝</a:t>
            </a:r>
            <a:r>
              <a:rPr lang="en-US" altLang="zh-CN" sz="2800" kern="100" dirty="0">
                <a:latin typeface="Times New Roman"/>
                <a:ea typeface="华文细黑"/>
                <a:cs typeface="Courier New"/>
              </a:rPr>
              <a:t>20 g</a:t>
            </a:r>
            <a:r>
              <a:rPr lang="zh-CN" altLang="zh-CN" sz="2800" kern="100" dirty="0">
                <a:latin typeface="Times New Roman"/>
                <a:ea typeface="华文细黑"/>
                <a:cs typeface="Times New Roman"/>
              </a:rPr>
              <a:t>、氯化铵</a:t>
            </a:r>
            <a:r>
              <a:rPr lang="en-US" altLang="zh-CN" sz="2800" kern="100" dirty="0">
                <a:latin typeface="Times New Roman"/>
                <a:ea typeface="华文细黑"/>
                <a:cs typeface="Courier New"/>
              </a:rPr>
              <a:t>20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65%</a:t>
            </a:r>
            <a:r>
              <a:rPr lang="zh-CN" altLang="zh-CN" sz="2800" kern="100" dirty="0">
                <a:latin typeface="Times New Roman"/>
                <a:ea typeface="华文细黑"/>
                <a:cs typeface="Times New Roman"/>
              </a:rPr>
              <a:t>硝酸</a:t>
            </a:r>
            <a:r>
              <a:rPr lang="en-US" altLang="zh-CN" sz="2800" kern="100" dirty="0">
                <a:latin typeface="Times New Roman"/>
                <a:ea typeface="华文细黑"/>
                <a:cs typeface="Courier New"/>
              </a:rPr>
              <a:t>10 mL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36%</a:t>
            </a:r>
            <a:r>
              <a:rPr lang="zh-CN" altLang="zh-CN" sz="2800" kern="100" dirty="0">
                <a:latin typeface="Times New Roman"/>
                <a:ea typeface="华文细黑"/>
                <a:cs typeface="Times New Roman"/>
              </a:rPr>
              <a:t>盐酸</a:t>
            </a:r>
            <a:r>
              <a:rPr lang="en-US" altLang="zh-CN" sz="2800" kern="100" dirty="0">
                <a:latin typeface="Times New Roman"/>
                <a:ea typeface="华文细黑"/>
                <a:cs typeface="Courier New"/>
              </a:rPr>
              <a:t>15 mL</a:t>
            </a:r>
            <a:r>
              <a:rPr lang="zh-CN" altLang="zh-CN" sz="2800" kern="100" dirty="0">
                <a:latin typeface="Times New Roman"/>
                <a:ea typeface="华文细黑"/>
                <a:cs typeface="Times New Roman"/>
              </a:rPr>
              <a:t>、水。</a:t>
            </a:r>
            <a:endParaRPr lang="zh-CN" altLang="zh-CN" sz="2800" kern="100" dirty="0">
              <a:latin typeface="宋体"/>
              <a:cs typeface="Courier New"/>
            </a:endParaRPr>
          </a:p>
          <a:p>
            <a:pPr>
              <a:lnSpc>
                <a:spcPct val="150000"/>
              </a:lnSpc>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的化学方程式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95%</a:t>
            </a:r>
            <a:r>
              <a:rPr lang="zh-CN" altLang="zh-CN" sz="2800" kern="100" dirty="0">
                <a:latin typeface="Times New Roman"/>
                <a:ea typeface="华文细黑"/>
                <a:cs typeface="Times New Roman"/>
              </a:rPr>
              <a:t>乙醇代替蒸馏水洗涤的主要目的</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a:t>
            </a:r>
            <a:endParaRPr lang="zh-CN" altLang="zh-CN" sz="2800" kern="100" dirty="0">
              <a:latin typeface="宋体"/>
              <a:cs typeface="Courier New"/>
            </a:endParaRPr>
          </a:p>
          <a:p>
            <a:pPr>
              <a:lnSpc>
                <a:spcPct val="150000"/>
              </a:lnSpc>
            </a:pPr>
            <a:r>
              <a:rPr lang="en-US" altLang="zh-CN" sz="2800" kern="100" dirty="0" smtClean="0">
                <a:latin typeface="Times New Roman"/>
                <a:ea typeface="华文细黑"/>
              </a:rPr>
              <a:t>______________________________ (</a:t>
            </a:r>
            <a:r>
              <a:rPr lang="zh-CN" altLang="zh-CN" sz="2800" kern="100" dirty="0">
                <a:latin typeface="Times New Roman"/>
                <a:ea typeface="华文细黑"/>
                <a:cs typeface="Times New Roman"/>
              </a:rPr>
              <a:t>写出一条即可</a:t>
            </a:r>
            <a:r>
              <a:rPr lang="en-US" altLang="zh-CN" sz="2800" kern="100" dirty="0">
                <a:latin typeface="Times New Roman"/>
                <a:ea typeface="华文细黑"/>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b="1" kern="100" dirty="0">
                <a:solidFill>
                  <a:srgbClr val="0000FF"/>
                </a:solidFill>
                <a:latin typeface="Times New Roman"/>
                <a:cs typeface="Times New Roman"/>
              </a:rPr>
              <a:t>解析</a:t>
            </a:r>
            <a:r>
              <a:rPr lang="zh-CN" altLang="zh-CN" sz="2800" kern="100" dirty="0">
                <a:latin typeface="Times New Roman"/>
                <a:ea typeface="华文细黑"/>
                <a:cs typeface="Times New Roman"/>
              </a:rPr>
              <a:t>　</a:t>
            </a:r>
            <a:r>
              <a:rPr lang="zh-CN" altLang="zh-CN" sz="2800" kern="100" dirty="0" smtClean="0">
                <a:latin typeface="Times New Roman"/>
                <a:ea typeface="华文细黑"/>
                <a:cs typeface="Times New Roman"/>
              </a:rPr>
              <a:t>注意</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的反应物和生成物，即可确定该反应的化学方程式为</a:t>
            </a:r>
            <a:r>
              <a:rPr lang="en-US" altLang="zh-CN" sz="2800" kern="100" dirty="0">
                <a:latin typeface="Times New Roman"/>
                <a:ea typeface="华文细黑"/>
              </a:rPr>
              <a:t>NH</a:t>
            </a:r>
            <a:r>
              <a:rPr lang="en-US" altLang="zh-CN" sz="2800" kern="100" baseline="-25000" dirty="0">
                <a:latin typeface="Times New Roman"/>
                <a:ea typeface="华文细黑"/>
              </a:rPr>
              <a:t>4</a:t>
            </a:r>
            <a:r>
              <a:rPr lang="en-US" altLang="zh-CN" sz="2800" kern="100" dirty="0">
                <a:latin typeface="IPAPANNEW"/>
                <a:ea typeface="华文细黑"/>
                <a:cs typeface="Times New Roman"/>
              </a:rPr>
              <a:t>[CuCl</a:t>
            </a:r>
            <a:r>
              <a:rPr lang="en-US" altLang="zh-CN" sz="2800" kern="100" baseline="-25000" dirty="0">
                <a:latin typeface="IPAPANNEW"/>
                <a:ea typeface="华文细黑"/>
                <a:cs typeface="Times New Roman"/>
              </a:rPr>
              <a:t>2</a:t>
            </a:r>
            <a:r>
              <a:rPr lang="en-US" altLang="zh-CN" sz="2800" kern="100" dirty="0" smtClean="0">
                <a:latin typeface="IPAPANNEW"/>
                <a:ea typeface="华文细黑"/>
                <a:cs typeface="Times New Roman"/>
              </a:rPr>
              <a:t>]</a:t>
            </a:r>
            <a:r>
              <a:rPr lang="en-US" altLang="zh-CN" sz="2800" kern="100" spc="-300" dirty="0" smtClean="0">
                <a:latin typeface="Times New Roman"/>
                <a:ea typeface="华文细黑"/>
              </a:rPr>
              <a:t>=== </a:t>
            </a:r>
            <a:r>
              <a:rPr lang="en-US" altLang="zh-CN" sz="2800" kern="100" dirty="0" err="1" smtClean="0">
                <a:latin typeface="Times New Roman"/>
                <a:ea typeface="华文细黑"/>
              </a:rPr>
              <a:t>CuCl</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NH</a:t>
            </a:r>
            <a:r>
              <a:rPr lang="en-US" altLang="zh-CN" sz="2800" kern="100" baseline="-25000" dirty="0">
                <a:latin typeface="Times New Roman"/>
                <a:ea typeface="华文细黑"/>
              </a:rPr>
              <a:t>4</a:t>
            </a:r>
            <a:r>
              <a:rPr lang="en-US" altLang="zh-CN" sz="2800" kern="100" dirty="0">
                <a:latin typeface="Times New Roman"/>
                <a:ea typeface="华文细黑"/>
              </a:rPr>
              <a:t>Cl</a:t>
            </a:r>
            <a:r>
              <a:rPr lang="zh-CN" altLang="zh-CN" sz="2800" kern="100" dirty="0">
                <a:latin typeface="Times New Roman"/>
                <a:ea typeface="华文细黑"/>
                <a:cs typeface="Times New Roman"/>
              </a:rPr>
              <a:t>。用</a:t>
            </a:r>
            <a:r>
              <a:rPr lang="en-US" altLang="zh-CN" sz="2800" kern="100" dirty="0">
                <a:latin typeface="Times New Roman"/>
                <a:ea typeface="华文细黑"/>
              </a:rPr>
              <a:t>95%</a:t>
            </a:r>
            <a:r>
              <a:rPr lang="zh-CN" altLang="zh-CN" sz="2800" kern="100" dirty="0">
                <a:latin typeface="Times New Roman"/>
                <a:ea typeface="华文细黑"/>
                <a:cs typeface="Times New Roman"/>
              </a:rPr>
              <a:t>乙醇代替蒸馏水洗涤的主要目的是洗去晶体表面的杂质离子及水分，减小</a:t>
            </a:r>
            <a:r>
              <a:rPr lang="en-US" altLang="zh-CN" sz="2800" kern="100" dirty="0" err="1">
                <a:latin typeface="Times New Roman"/>
                <a:ea typeface="华文细黑"/>
              </a:rPr>
              <a:t>CuCl</a:t>
            </a:r>
            <a:r>
              <a:rPr lang="zh-CN" altLang="zh-CN" sz="2800" kern="100" dirty="0">
                <a:latin typeface="Times New Roman"/>
                <a:ea typeface="华文细黑"/>
                <a:cs typeface="Times New Roman"/>
              </a:rPr>
              <a:t>的溶解损失，同时可以加快固体的干燥。</a:t>
            </a:r>
            <a:endParaRPr lang="zh-CN" altLang="en-US" sz="2800" dirty="0"/>
          </a:p>
        </p:txBody>
      </p:sp>
      <p:sp>
        <p:nvSpPr>
          <p:cNvPr id="5" name="矩形 4"/>
          <p:cNvSpPr/>
          <p:nvPr/>
        </p:nvSpPr>
        <p:spPr>
          <a:xfrm>
            <a:off x="4396257" y="1341562"/>
            <a:ext cx="4982774" cy="523220"/>
          </a:xfrm>
          <a:prstGeom prst="rect">
            <a:avLst/>
          </a:prstGeom>
        </p:spPr>
        <p:txBody>
          <a:bodyPr wrap="none">
            <a:spAutoFit/>
          </a:bodyPr>
          <a:lstStyle/>
          <a:p>
            <a:r>
              <a:rPr lang="en-US" altLang="zh-CN" sz="2800" kern="100" dirty="0">
                <a:solidFill>
                  <a:srgbClr val="E36C0A"/>
                </a:solidFill>
                <a:latin typeface="Times New Roman"/>
                <a:ea typeface="华文细黑"/>
              </a:rPr>
              <a:t>NH</a:t>
            </a:r>
            <a:r>
              <a:rPr lang="en-US" altLang="zh-CN" sz="2800" kern="100" baseline="-25000" dirty="0">
                <a:solidFill>
                  <a:srgbClr val="E36C0A"/>
                </a:solidFill>
                <a:latin typeface="Times New Roman"/>
                <a:ea typeface="华文细黑"/>
              </a:rPr>
              <a:t>4</a:t>
            </a:r>
            <a:r>
              <a:rPr lang="en-US" altLang="zh-CN" sz="2800" kern="100" dirty="0">
                <a:solidFill>
                  <a:srgbClr val="E36C0A"/>
                </a:solidFill>
                <a:latin typeface="IPAPANNEW"/>
                <a:ea typeface="华文细黑"/>
                <a:cs typeface="Times New Roman"/>
              </a:rPr>
              <a:t>[CuCl</a:t>
            </a:r>
            <a:r>
              <a:rPr lang="en-US" altLang="zh-CN" sz="2800" kern="100" baseline="-25000" dirty="0">
                <a:solidFill>
                  <a:srgbClr val="E36C0A"/>
                </a:solidFill>
                <a:latin typeface="IPAPANNEW"/>
                <a:ea typeface="华文细黑"/>
                <a:cs typeface="Times New Roman"/>
              </a:rPr>
              <a:t>2</a:t>
            </a:r>
            <a:r>
              <a:rPr lang="en-US" altLang="zh-CN" sz="2800" kern="100" dirty="0">
                <a:solidFill>
                  <a:srgbClr val="E36C0A"/>
                </a:solidFill>
                <a:latin typeface="IPAPANNEW"/>
                <a:ea typeface="华文细黑"/>
                <a:cs typeface="Times New Roman"/>
              </a:rPr>
              <a:t>]</a:t>
            </a:r>
            <a:r>
              <a:rPr lang="en-US" altLang="zh-CN" sz="2800" kern="100" spc="-80" dirty="0">
                <a:solidFill>
                  <a:srgbClr val="E36C0A"/>
                </a:solidFill>
                <a:latin typeface="Times New Roman"/>
                <a:ea typeface="华文细黑"/>
              </a:rPr>
              <a:t>==</a:t>
            </a:r>
            <a:r>
              <a:rPr lang="en-US" altLang="zh-CN" sz="2800" kern="100" dirty="0">
                <a:solidFill>
                  <a:srgbClr val="E36C0A"/>
                </a:solidFill>
                <a:latin typeface="Times New Roman"/>
                <a:ea typeface="华文细黑"/>
              </a:rPr>
              <a:t>=</a:t>
            </a:r>
            <a:r>
              <a:rPr lang="en-US" altLang="zh-CN" sz="2800" kern="100" dirty="0" err="1">
                <a:solidFill>
                  <a:srgbClr val="E36C0A"/>
                </a:solidFill>
                <a:latin typeface="Times New Roman"/>
                <a:ea typeface="华文细黑"/>
              </a:rPr>
              <a:t>CuCl</a:t>
            </a:r>
            <a:r>
              <a:rPr lang="en-US" altLang="zh-CN" sz="2800" kern="100" dirty="0">
                <a:solidFill>
                  <a:srgbClr val="E36C0A"/>
                </a:solidFill>
                <a:latin typeface="宋体"/>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NH</a:t>
            </a:r>
            <a:r>
              <a:rPr lang="en-US" altLang="zh-CN" sz="2800" kern="100" baseline="-25000" dirty="0">
                <a:solidFill>
                  <a:srgbClr val="E36C0A"/>
                </a:solidFill>
                <a:latin typeface="Times New Roman"/>
                <a:ea typeface="华文细黑"/>
              </a:rPr>
              <a:t>4</a:t>
            </a:r>
            <a:r>
              <a:rPr lang="en-US" altLang="zh-CN" sz="2800" kern="100" dirty="0">
                <a:solidFill>
                  <a:srgbClr val="E36C0A"/>
                </a:solidFill>
                <a:latin typeface="Times New Roman"/>
                <a:ea typeface="华文细黑"/>
              </a:rPr>
              <a:t>Cl</a:t>
            </a:r>
            <a:endParaRPr lang="zh-CN" altLang="en-US" sz="2800" dirty="0"/>
          </a:p>
        </p:txBody>
      </p:sp>
      <p:sp>
        <p:nvSpPr>
          <p:cNvPr id="7" name="矩形 6"/>
          <p:cNvSpPr/>
          <p:nvPr/>
        </p:nvSpPr>
        <p:spPr>
          <a:xfrm>
            <a:off x="378031" y="1845618"/>
            <a:ext cx="10901751" cy="1384995"/>
          </a:xfrm>
          <a:prstGeom prst="rect">
            <a:avLst/>
          </a:prstGeom>
        </p:spPr>
        <p:txBody>
          <a:bodyPr>
            <a:spAutoFit/>
          </a:bodyPr>
          <a:lstStyle/>
          <a:p>
            <a:pPr>
              <a:lnSpc>
                <a:spcPct val="150000"/>
              </a:lnSpc>
            </a:pPr>
            <a:r>
              <a:rPr lang="en-US" altLang="zh-CN" sz="2800" kern="100" dirty="0" smtClean="0">
                <a:solidFill>
                  <a:srgbClr val="E36C0A"/>
                </a:solidFill>
                <a:latin typeface="Times New Roman"/>
                <a:ea typeface="华文细黑"/>
                <a:cs typeface="Times New Roman"/>
              </a:rPr>
              <a:t>                                                                       </a:t>
            </a:r>
            <a:r>
              <a:rPr lang="zh-CN" altLang="zh-CN" sz="2800" kern="100" dirty="0" smtClean="0">
                <a:solidFill>
                  <a:srgbClr val="E36C0A"/>
                </a:solidFill>
                <a:latin typeface="Times New Roman"/>
                <a:ea typeface="华文细黑"/>
                <a:cs typeface="Times New Roman"/>
              </a:rPr>
              <a:t>避免</a:t>
            </a:r>
            <a:r>
              <a:rPr lang="en-US" altLang="zh-CN" sz="2800" kern="100" dirty="0" err="1" smtClean="0">
                <a:solidFill>
                  <a:srgbClr val="E36C0A"/>
                </a:solidFill>
                <a:latin typeface="Times New Roman"/>
                <a:ea typeface="华文细黑"/>
              </a:rPr>
              <a:t>CuCl</a:t>
            </a:r>
            <a:r>
              <a:rPr lang="zh-CN" altLang="zh-CN" sz="2800" kern="100" dirty="0">
                <a:solidFill>
                  <a:srgbClr val="E36C0A"/>
                </a:solidFill>
                <a:latin typeface="Times New Roman"/>
                <a:ea typeface="华文细黑"/>
                <a:cs typeface="Times New Roman"/>
              </a:rPr>
              <a:t>溶于水而造成损耗</a:t>
            </a:r>
            <a:r>
              <a:rPr lang="en-US" altLang="zh-CN" sz="2800" kern="100" dirty="0">
                <a:solidFill>
                  <a:srgbClr val="E36C0A"/>
                </a:solidFill>
                <a:latin typeface="Times New Roman"/>
                <a:ea typeface="华文细黑"/>
              </a:rPr>
              <a:t>(</a:t>
            </a:r>
            <a:r>
              <a:rPr lang="zh-CN" altLang="zh-CN" sz="2800" kern="100" dirty="0">
                <a:solidFill>
                  <a:srgbClr val="E36C0A"/>
                </a:solidFill>
                <a:latin typeface="Times New Roman"/>
                <a:ea typeface="华文细黑"/>
                <a:cs typeface="Times New Roman"/>
              </a:rPr>
              <a:t>洗去晶体表面的杂质离子及水分</a:t>
            </a:r>
            <a:r>
              <a:rPr lang="en-US" altLang="zh-CN" sz="2800" kern="100" dirty="0">
                <a:solidFill>
                  <a:srgbClr val="E36C0A"/>
                </a:solidFill>
                <a:latin typeface="Times New Roman"/>
                <a:ea typeface="华文细黑"/>
              </a:rPr>
              <a:t>)</a:t>
            </a:r>
            <a:endParaRPr lang="zh-CN" altLang="en-US" sz="2800" dirty="0"/>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9" name="Rectangle 21">
            <a:hlinkClick r:id="rId2" action="ppaction://hlinksldjump"/>
          </p:cNvPr>
          <p:cNvSpPr>
            <a:spLocks noChangeArrowheads="1"/>
          </p:cNvSpPr>
          <p:nvPr/>
        </p:nvSpPr>
        <p:spPr bwMode="auto">
          <a:xfrm>
            <a:off x="10345553"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3" action="ppaction://hlinksldjump"/>
          </p:cNvPr>
          <p:cNvSpPr>
            <a:spLocks noChangeArrowheads="1"/>
          </p:cNvSpPr>
          <p:nvPr/>
        </p:nvSpPr>
        <p:spPr bwMode="auto">
          <a:xfrm>
            <a:off x="10779476" y="45615"/>
            <a:ext cx="36028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4" action="ppaction://hlinksldjump"/>
          </p:cNvPr>
          <p:cNvSpPr>
            <a:spLocks noChangeArrowheads="1"/>
          </p:cNvSpPr>
          <p:nvPr/>
        </p:nvSpPr>
        <p:spPr bwMode="auto">
          <a:xfrm>
            <a:off x="11213399"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5" action="ppaction://hlinksldjump"/>
          </p:cNvPr>
          <p:cNvSpPr>
            <a:spLocks noChangeArrowheads="1"/>
          </p:cNvSpPr>
          <p:nvPr/>
        </p:nvSpPr>
        <p:spPr bwMode="auto">
          <a:xfrm>
            <a:off x="11647322"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3" name="Rectangle 21">
            <a:hlinkClick r:id="rId6" action="ppaction://hlinksldjump"/>
          </p:cNvPr>
          <p:cNvSpPr>
            <a:spLocks noChangeArrowheads="1"/>
          </p:cNvSpPr>
          <p:nvPr/>
        </p:nvSpPr>
        <p:spPr bwMode="auto">
          <a:xfrm>
            <a:off x="9911630"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0868176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xEl>
                                              <p:pRg st="4" end="4"/>
                                            </p:txEl>
                                          </p:spTgt>
                                        </p:tgtEl>
                                      </p:cBhvr>
                                    </p:animEffect>
                                    <p:set>
                                      <p:cBhvr>
                                        <p:cTn id="20" dur="1" fill="hold">
                                          <p:stCondLst>
                                            <p:cond delay="499"/>
                                          </p:stCondLst>
                                        </p:cTn>
                                        <p:tgtEl>
                                          <p:spTgt spid="3">
                                            <p:txEl>
                                              <p:pRg st="4" end="4"/>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5" grpId="0"/>
      <p:bldP spid="5" grpId="1"/>
      <p:bldP spid="7" grpId="0"/>
      <p:bldP spid="7"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909514"/>
            <a:ext cx="11572430" cy="2677656"/>
          </a:xfrm>
          <a:prstGeom prst="rect">
            <a:avLst/>
          </a:prstGeom>
        </p:spPr>
        <p:txBody>
          <a:bodyPr>
            <a:spAutoFit/>
          </a:bodyPr>
          <a:lstStyle/>
          <a:p>
            <a:pPr algn="just">
              <a:lnSpc>
                <a:spcPct val="150000"/>
              </a:lnSpc>
            </a:pPr>
            <a:r>
              <a:rPr lang="en-US" altLang="zh-CN" sz="2800" kern="100" dirty="0">
                <a:latin typeface="Times New Roman"/>
                <a:ea typeface="华文细黑"/>
              </a:rPr>
              <a:t>(2)</a:t>
            </a:r>
            <a:r>
              <a:rPr lang="zh-CN" altLang="zh-CN" sz="2800" kern="100" dirty="0">
                <a:latin typeface="Times New Roman"/>
                <a:ea typeface="华文细黑"/>
                <a:cs typeface="Times New Roman"/>
              </a:rPr>
              <a:t>工业化生产时，</a:t>
            </a:r>
            <a:r>
              <a:rPr lang="en-US" altLang="zh-CN" sz="2800" kern="100" dirty="0">
                <a:latin typeface="Times New Roman"/>
                <a:ea typeface="华文细黑"/>
              </a:rPr>
              <a:t>95%</a:t>
            </a:r>
            <a:r>
              <a:rPr lang="zh-CN" altLang="zh-CN" sz="2800" kern="100" dirty="0">
                <a:latin typeface="Times New Roman"/>
                <a:ea typeface="华文细黑"/>
                <a:cs typeface="Times New Roman"/>
              </a:rPr>
              <a:t>乙醇可通过</a:t>
            </a:r>
            <a:r>
              <a:rPr lang="en-US" altLang="zh-CN" sz="2800" kern="100" dirty="0" smtClean="0">
                <a:latin typeface="Times New Roman"/>
                <a:ea typeface="华文细黑"/>
              </a:rPr>
              <a:t>_____</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方法回收并循环利用，而</a:t>
            </a:r>
            <a:r>
              <a:rPr lang="en-US" altLang="zh-CN" sz="2800" kern="100" dirty="0">
                <a:latin typeface="Times New Roman"/>
                <a:ea typeface="华文细黑"/>
              </a:rPr>
              <a:t>NH</a:t>
            </a:r>
            <a:r>
              <a:rPr lang="en-US" altLang="zh-CN" sz="2800" kern="100" baseline="-25000" dirty="0">
                <a:latin typeface="Times New Roman"/>
                <a:ea typeface="华文细黑"/>
              </a:rPr>
              <a:t>4</a:t>
            </a:r>
            <a:r>
              <a:rPr lang="en-US" altLang="zh-CN" sz="2800" kern="100" dirty="0">
                <a:latin typeface="Times New Roman"/>
                <a:ea typeface="华文细黑"/>
              </a:rPr>
              <a:t>Cl</a:t>
            </a:r>
            <a:r>
              <a:rPr lang="zh-CN" altLang="zh-CN" sz="2800" kern="100" dirty="0">
                <a:latin typeface="Times New Roman"/>
                <a:ea typeface="华文细黑"/>
                <a:cs typeface="Times New Roman"/>
              </a:rPr>
              <a:t>、</a:t>
            </a:r>
            <a:r>
              <a:rPr lang="en-US" altLang="zh-CN" sz="2800" kern="100" dirty="0" smtClean="0">
                <a:latin typeface="Times New Roman"/>
                <a:ea typeface="华文细黑"/>
              </a:rPr>
              <a:t>______ (</a:t>
            </a:r>
            <a:r>
              <a:rPr lang="zh-CN" altLang="zh-CN" sz="2800" kern="100" dirty="0">
                <a:latin typeface="Times New Roman"/>
                <a:ea typeface="华文细黑"/>
                <a:cs typeface="Times New Roman"/>
              </a:rPr>
              <a:t>填化学式</a:t>
            </a:r>
            <a:r>
              <a:rPr lang="en-US" altLang="zh-CN" sz="2800" kern="100" dirty="0">
                <a:latin typeface="Times New Roman"/>
                <a:ea typeface="华文细黑"/>
              </a:rPr>
              <a:t>)</a:t>
            </a:r>
            <a:r>
              <a:rPr lang="zh-CN" altLang="zh-CN" sz="2800" kern="100" dirty="0">
                <a:latin typeface="Times New Roman"/>
                <a:ea typeface="华文细黑"/>
                <a:cs typeface="Times New Roman"/>
              </a:rPr>
              <a:t>可直接循环利用</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p>
          <a:p>
            <a:pPr algn="just">
              <a:lnSpc>
                <a:spcPct val="150000"/>
              </a:lnSpc>
            </a:pPr>
            <a:r>
              <a:rPr lang="zh-CN" altLang="zh-CN" sz="2800" b="1" kern="100" dirty="0" smtClean="0">
                <a:solidFill>
                  <a:srgbClr val="0000FF"/>
                </a:solidFill>
                <a:latin typeface="Times New Roman"/>
                <a:cs typeface="Times New Roman"/>
              </a:rPr>
              <a:t>解析</a:t>
            </a:r>
            <a:r>
              <a:rPr lang="en-US" altLang="zh-CN" sz="2800" b="1" kern="100" dirty="0" smtClean="0">
                <a:solidFill>
                  <a:srgbClr val="0000FF"/>
                </a:solidFill>
                <a:latin typeface="Times New Roman"/>
                <a:cs typeface="Times New Roman"/>
              </a:rPr>
              <a:t>   </a:t>
            </a:r>
            <a:r>
              <a:rPr lang="zh-CN" altLang="zh-CN" sz="2800" kern="100" dirty="0" smtClean="0">
                <a:latin typeface="Times New Roman"/>
                <a:ea typeface="华文细黑"/>
                <a:cs typeface="Times New Roman"/>
              </a:rPr>
              <a:t>将</a:t>
            </a:r>
            <a:r>
              <a:rPr lang="zh-CN" altLang="zh-CN" sz="2800" kern="100" dirty="0">
                <a:latin typeface="Times New Roman"/>
                <a:ea typeface="华文细黑"/>
                <a:cs typeface="Times New Roman"/>
              </a:rPr>
              <a:t>乙醇与水分离的操作是蒸馏，根据残液浓缩后的补充物质可知，可直接循环利用的有</a:t>
            </a:r>
            <a:r>
              <a:rPr lang="en-US" altLang="zh-CN" sz="2800" kern="100" dirty="0">
                <a:latin typeface="Times New Roman"/>
                <a:ea typeface="华文细黑"/>
              </a:rPr>
              <a:t>NH</a:t>
            </a:r>
            <a:r>
              <a:rPr lang="en-US" altLang="zh-CN" sz="2800" kern="100" baseline="-25000" dirty="0">
                <a:latin typeface="Times New Roman"/>
                <a:ea typeface="华文细黑"/>
              </a:rPr>
              <a:t>4</a:t>
            </a:r>
            <a:r>
              <a:rPr lang="en-US" altLang="zh-CN" sz="2800" kern="100" dirty="0">
                <a:latin typeface="Times New Roman"/>
                <a:ea typeface="华文细黑"/>
              </a:rPr>
              <a:t>Cl</a:t>
            </a:r>
            <a:r>
              <a:rPr lang="zh-CN" altLang="zh-CN" sz="2800" kern="100" dirty="0">
                <a:latin typeface="Times New Roman"/>
                <a:ea typeface="华文细黑"/>
                <a:cs typeface="Times New Roman"/>
              </a:rPr>
              <a:t>和</a:t>
            </a:r>
            <a:r>
              <a:rPr lang="en-US" altLang="zh-CN" sz="2800" kern="100" dirty="0">
                <a:latin typeface="Times New Roman"/>
                <a:ea typeface="华文细黑"/>
              </a:rPr>
              <a:t>HNO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a:t>
            </a:r>
            <a:endParaRPr lang="zh-CN" altLang="en-US" sz="2800" dirty="0"/>
          </a:p>
        </p:txBody>
      </p:sp>
      <p:sp>
        <p:nvSpPr>
          <p:cNvPr id="5" name="矩形 4"/>
          <p:cNvSpPr/>
          <p:nvPr/>
        </p:nvSpPr>
        <p:spPr>
          <a:xfrm>
            <a:off x="6272515" y="994882"/>
            <a:ext cx="902811" cy="523220"/>
          </a:xfrm>
          <a:prstGeom prst="rect">
            <a:avLst/>
          </a:prstGeom>
        </p:spPr>
        <p:txBody>
          <a:bodyPr wrap="none">
            <a:spAutoFit/>
          </a:bodyPr>
          <a:lstStyle/>
          <a:p>
            <a:r>
              <a:rPr lang="zh-CN" altLang="zh-CN" sz="2800" kern="100">
                <a:solidFill>
                  <a:srgbClr val="E36C0A"/>
                </a:solidFill>
                <a:latin typeface="Times New Roman"/>
                <a:ea typeface="华文细黑"/>
                <a:cs typeface="Times New Roman"/>
              </a:rPr>
              <a:t>蒸馏</a:t>
            </a:r>
            <a:endParaRPr lang="zh-CN" altLang="en-US" sz="2800"/>
          </a:p>
        </p:txBody>
      </p:sp>
      <p:sp>
        <p:nvSpPr>
          <p:cNvPr id="7" name="矩形 6"/>
          <p:cNvSpPr/>
          <p:nvPr/>
        </p:nvSpPr>
        <p:spPr>
          <a:xfrm>
            <a:off x="1702718" y="1634892"/>
            <a:ext cx="1083951" cy="523220"/>
          </a:xfrm>
          <a:prstGeom prst="rect">
            <a:avLst/>
          </a:prstGeom>
        </p:spPr>
        <p:txBody>
          <a:bodyPr wrap="none">
            <a:spAutoFit/>
          </a:bodyPr>
          <a:lstStyle/>
          <a:p>
            <a:r>
              <a:rPr lang="en-US" altLang="zh-CN" sz="2800" kern="100">
                <a:solidFill>
                  <a:srgbClr val="E36C0A"/>
                </a:solidFill>
                <a:latin typeface="Times New Roman"/>
                <a:ea typeface="华文细黑"/>
              </a:rPr>
              <a:t>HNO</a:t>
            </a:r>
            <a:r>
              <a:rPr lang="en-US" altLang="zh-CN" sz="2800" kern="100" baseline="-25000">
                <a:solidFill>
                  <a:srgbClr val="E36C0A"/>
                </a:solidFill>
                <a:latin typeface="Times New Roman"/>
                <a:ea typeface="华文细黑"/>
              </a:rPr>
              <a:t>3</a:t>
            </a:r>
            <a:endParaRPr lang="zh-CN" altLang="en-US" sz="2800" dirty="0"/>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4" name="Rectangle 21">
            <a:hlinkClick r:id="rId2" action="ppaction://hlinksldjump"/>
          </p:cNvPr>
          <p:cNvSpPr>
            <a:spLocks noChangeArrowheads="1"/>
          </p:cNvSpPr>
          <p:nvPr/>
        </p:nvSpPr>
        <p:spPr bwMode="auto">
          <a:xfrm>
            <a:off x="10345553"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3" action="ppaction://hlinksldjump"/>
          </p:cNvPr>
          <p:cNvSpPr>
            <a:spLocks noChangeArrowheads="1"/>
          </p:cNvSpPr>
          <p:nvPr/>
        </p:nvSpPr>
        <p:spPr bwMode="auto">
          <a:xfrm>
            <a:off x="10779476" y="45615"/>
            <a:ext cx="36028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4" action="ppaction://hlinksldjump"/>
          </p:cNvPr>
          <p:cNvSpPr>
            <a:spLocks noChangeArrowheads="1"/>
          </p:cNvSpPr>
          <p:nvPr/>
        </p:nvSpPr>
        <p:spPr bwMode="auto">
          <a:xfrm>
            <a:off x="11213399"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7" name="Rectangle 21">
            <a:hlinkClick r:id="rId5" action="ppaction://hlinksldjump"/>
          </p:cNvPr>
          <p:cNvSpPr>
            <a:spLocks noChangeArrowheads="1"/>
          </p:cNvSpPr>
          <p:nvPr/>
        </p:nvSpPr>
        <p:spPr bwMode="auto">
          <a:xfrm>
            <a:off x="11647322"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8" name="Rectangle 21">
            <a:hlinkClick r:id="rId6" action="ppaction://hlinksldjump"/>
          </p:cNvPr>
          <p:cNvSpPr>
            <a:spLocks noChangeArrowheads="1"/>
          </p:cNvSpPr>
          <p:nvPr/>
        </p:nvSpPr>
        <p:spPr bwMode="auto">
          <a:xfrm>
            <a:off x="9911630"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4528610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xEl>
                                              <p:pRg st="1" end="1"/>
                                            </p:txEl>
                                          </p:spTgt>
                                        </p:tgtEl>
                                      </p:cBhvr>
                                    </p:animEffect>
                                    <p:set>
                                      <p:cBhvr>
                                        <p:cTn id="20" dur="1" fill="hold">
                                          <p:stCondLst>
                                            <p:cond delay="499"/>
                                          </p:stCondLst>
                                        </p:cTn>
                                        <p:tgtEl>
                                          <p:spTgt spid="3">
                                            <p:txEl>
                                              <p:pRg st="1" end="1"/>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5" grpId="0"/>
      <p:bldP spid="5" grpId="1"/>
      <p:bldP spid="7" grpId="0"/>
      <p:bldP spid="7"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1021" y="693490"/>
            <a:ext cx="11010769" cy="203132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实验室用右图装置制备</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nSpc>
                <a:spcPct val="150000"/>
              </a:lnSpc>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实验时通入</a:t>
            </a:r>
            <a:r>
              <a:rPr lang="en-US" altLang="zh-CN" sz="2800" kern="100" dirty="0">
                <a:latin typeface="Times New Roman"/>
                <a:ea typeface="华文细黑"/>
              </a:rPr>
              <a:t>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的速率不宜过大，为便于观察和</a:t>
            </a:r>
            <a:r>
              <a:rPr lang="zh-CN" altLang="zh-CN" sz="2800" kern="100" dirty="0" smtClean="0">
                <a:latin typeface="Times New Roman"/>
                <a:ea typeface="华文细黑"/>
                <a:cs typeface="Times New Roman"/>
              </a:rPr>
              <a:t>控制</a:t>
            </a:r>
            <a:endParaRPr lang="en-US" altLang="zh-CN" sz="2800" kern="100" dirty="0" smtClean="0">
              <a:latin typeface="Times New Roman"/>
              <a:ea typeface="华文细黑"/>
              <a:cs typeface="Times New Roman"/>
            </a:endParaRPr>
          </a:p>
          <a:p>
            <a:pPr>
              <a:lnSpc>
                <a:spcPct val="150000"/>
              </a:lnSpc>
            </a:pPr>
            <a:r>
              <a:rPr lang="zh-CN" altLang="zh-CN" sz="2800" kern="100" dirty="0" smtClean="0">
                <a:latin typeface="Times New Roman"/>
                <a:ea typeface="华文细黑"/>
                <a:cs typeface="Times New Roman"/>
              </a:rPr>
              <a:t>产生</a:t>
            </a:r>
            <a:r>
              <a:rPr lang="en-US" altLang="zh-CN" sz="2800" kern="100" dirty="0">
                <a:latin typeface="Times New Roman"/>
                <a:ea typeface="华文细黑"/>
              </a:rPr>
              <a:t>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的速率，最宜选择下列装置中的</a:t>
            </a:r>
            <a:r>
              <a:rPr lang="en-US" altLang="zh-CN" sz="2800" kern="100" dirty="0">
                <a:latin typeface="Times New Roman"/>
                <a:ea typeface="华文细黑"/>
              </a:rPr>
              <a:t>________(</a:t>
            </a:r>
            <a:r>
              <a:rPr lang="zh-CN" altLang="zh-CN" sz="2800" kern="100" dirty="0">
                <a:latin typeface="Times New Roman"/>
                <a:ea typeface="华文细黑"/>
                <a:cs typeface="Times New Roman"/>
              </a:rPr>
              <a:t>填字母</a:t>
            </a:r>
            <a:r>
              <a:rPr lang="en-US" altLang="zh-CN" sz="2800" kern="100" dirty="0">
                <a:latin typeface="Times New Roman"/>
                <a:ea typeface="华文细黑"/>
              </a:rPr>
              <a:t>)</a:t>
            </a:r>
            <a:r>
              <a:rPr lang="zh-CN" altLang="zh-CN" sz="2800" kern="100" dirty="0">
                <a:latin typeface="Times New Roman"/>
                <a:ea typeface="华文细黑"/>
                <a:cs typeface="Times New Roman"/>
              </a:rPr>
              <a:t>。</a:t>
            </a:r>
            <a:endParaRPr lang="zh-CN" altLang="en-US" sz="2800" dirty="0"/>
          </a:p>
        </p:txBody>
      </p:sp>
      <p:pic>
        <p:nvPicPr>
          <p:cNvPr id="229378" name="Picture 2" descr="669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1540" y="2853730"/>
            <a:ext cx="7283979" cy="261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379" name="Picture 3" descr="669B"/>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9582" y="549474"/>
            <a:ext cx="2527363" cy="28489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1">
            <a:hlinkClick r:id="rId4" action="ppaction://hlinksldjump"/>
          </p:cNvPr>
          <p:cNvSpPr>
            <a:spLocks noChangeArrowheads="1"/>
          </p:cNvSpPr>
          <p:nvPr/>
        </p:nvSpPr>
        <p:spPr bwMode="auto">
          <a:xfrm>
            <a:off x="10345553"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5" action="ppaction://hlinksldjump"/>
          </p:cNvPr>
          <p:cNvSpPr>
            <a:spLocks noChangeArrowheads="1"/>
          </p:cNvSpPr>
          <p:nvPr/>
        </p:nvSpPr>
        <p:spPr bwMode="auto">
          <a:xfrm>
            <a:off x="10779476" y="45615"/>
            <a:ext cx="36028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6" action="ppaction://hlinksldjump"/>
          </p:cNvPr>
          <p:cNvSpPr>
            <a:spLocks noChangeArrowheads="1"/>
          </p:cNvSpPr>
          <p:nvPr/>
        </p:nvSpPr>
        <p:spPr bwMode="auto">
          <a:xfrm>
            <a:off x="11213399"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7" action="ppaction://hlinksldjump"/>
          </p:cNvPr>
          <p:cNvSpPr>
            <a:spLocks noChangeArrowheads="1"/>
          </p:cNvSpPr>
          <p:nvPr/>
        </p:nvSpPr>
        <p:spPr bwMode="auto">
          <a:xfrm>
            <a:off x="11647322"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8" action="ppaction://hlinksldjump"/>
          </p:cNvPr>
          <p:cNvSpPr>
            <a:spLocks noChangeArrowheads="1"/>
          </p:cNvSpPr>
          <p:nvPr/>
        </p:nvSpPr>
        <p:spPr bwMode="auto">
          <a:xfrm>
            <a:off x="9911630"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6410602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2461" y="837506"/>
            <a:ext cx="11296938" cy="4616648"/>
          </a:xfrm>
          <a:prstGeom prst="rect">
            <a:avLst/>
          </a:prstGeom>
        </p:spPr>
        <p:txBody>
          <a:bodyPr>
            <a:spAutoFit/>
          </a:bodyPr>
          <a:lstStyle/>
          <a:p>
            <a:pPr>
              <a:lnSpc>
                <a:spcPct val="150000"/>
              </a:lnSpc>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实验开始时，温度计显示反应液温度低于室温，主要原因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a:t>
            </a:r>
          </a:p>
          <a:p>
            <a:pPr>
              <a:lnSpc>
                <a:spcPct val="150000"/>
              </a:lnSpc>
            </a:pPr>
            <a:r>
              <a:rPr lang="en-US" altLang="zh-CN" sz="2800" kern="100" dirty="0" smtClean="0">
                <a:latin typeface="Times New Roman"/>
                <a:ea typeface="华文细黑"/>
                <a:cs typeface="Courier New"/>
              </a:rPr>
              <a:t>_____________________________________________________________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电炉加热升温至</a:t>
            </a:r>
            <a:r>
              <a:rPr lang="en-US" altLang="zh-CN" sz="2800" kern="100" dirty="0">
                <a:latin typeface="Times New Roman"/>
                <a:ea typeface="华文细黑"/>
              </a:rPr>
              <a:t>50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时停止加热，反应快速进行，烧瓶上方气体颜色逐渐由无色变为红棕色，从环保角度考虑，</a:t>
            </a:r>
            <a:r>
              <a:rPr lang="zh-CN" altLang="zh-CN" sz="2800" kern="100" dirty="0" smtClean="0">
                <a:latin typeface="Times New Roman"/>
                <a:ea typeface="华文细黑"/>
                <a:cs typeface="Times New Roman"/>
              </a:rPr>
              <a:t>当</a:t>
            </a:r>
            <a:r>
              <a:rPr lang="en-US" altLang="zh-CN" sz="2800" kern="100" dirty="0" smtClean="0">
                <a:latin typeface="Times New Roman"/>
                <a:ea typeface="华文细黑"/>
                <a:cs typeface="Times New Roman"/>
              </a:rPr>
              <a:t>_</a:t>
            </a:r>
            <a:r>
              <a:rPr lang="en-US" altLang="zh-CN" sz="2800" kern="100" dirty="0" smtClean="0">
                <a:latin typeface="Times New Roman"/>
                <a:ea typeface="华文细黑"/>
              </a:rPr>
              <a:t>___________________</a:t>
            </a:r>
            <a:r>
              <a:rPr lang="zh-CN" altLang="zh-CN" sz="2800" kern="100" dirty="0">
                <a:latin typeface="Times New Roman"/>
                <a:ea typeface="华文细黑"/>
                <a:cs typeface="Times New Roman"/>
              </a:rPr>
              <a:t>时才能停止通入氧气；待冷却至室温后，再打开瓶塞，沿</a:t>
            </a:r>
            <a:r>
              <a:rPr lang="en-US" altLang="zh-CN" sz="2800" kern="100" dirty="0">
                <a:latin typeface="Times New Roman"/>
                <a:ea typeface="华文细黑"/>
              </a:rPr>
              <a:t>________(</a:t>
            </a:r>
            <a:r>
              <a:rPr lang="zh-CN" altLang="zh-CN" sz="2800" kern="100" dirty="0">
                <a:latin typeface="Times New Roman"/>
                <a:ea typeface="华文细黑"/>
                <a:cs typeface="Times New Roman"/>
              </a:rPr>
              <a:t>填字母</a:t>
            </a:r>
            <a:r>
              <a:rPr lang="en-US" altLang="zh-CN" sz="2800" kern="100" dirty="0">
                <a:latin typeface="Times New Roman"/>
                <a:ea typeface="华文细黑"/>
              </a:rPr>
              <a:t>)</a:t>
            </a:r>
            <a:r>
              <a:rPr lang="zh-CN" altLang="zh-CN" sz="2800" kern="100" dirty="0">
                <a:latin typeface="Times New Roman"/>
                <a:ea typeface="华文细黑"/>
                <a:cs typeface="Times New Roman"/>
              </a:rPr>
              <a:t>口倾出棕色反应液于</a:t>
            </a:r>
            <a:r>
              <a:rPr lang="en-US" altLang="zh-CN" sz="2800" kern="100" dirty="0">
                <a:latin typeface="Times New Roman"/>
                <a:ea typeface="华文细黑"/>
              </a:rPr>
              <a:t>1 000 mL</a:t>
            </a:r>
            <a:r>
              <a:rPr lang="zh-CN" altLang="zh-CN" sz="2800" kern="100" dirty="0">
                <a:latin typeface="Times New Roman"/>
                <a:ea typeface="华文细黑"/>
                <a:cs typeface="Times New Roman"/>
              </a:rPr>
              <a:t>大烧杯中，加水</a:t>
            </a:r>
            <a:r>
              <a:rPr lang="en-US" altLang="zh-CN" sz="2800" kern="100" dirty="0">
                <a:latin typeface="Times New Roman"/>
                <a:ea typeface="华文细黑"/>
              </a:rPr>
              <a:t>500 mL</a:t>
            </a:r>
            <a:r>
              <a:rPr lang="zh-CN" altLang="zh-CN" sz="2800" kern="100" dirty="0">
                <a:latin typeface="Times New Roman"/>
                <a:ea typeface="华文细黑"/>
                <a:cs typeface="Times New Roman"/>
              </a:rPr>
              <a:t>，即有大量白色沉淀析出。</a:t>
            </a:r>
            <a:endParaRPr lang="zh-CN" altLang="en-US" sz="2800" dirty="0"/>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a:hlinkClick r:id="rId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6" name="Rectangle 21">
            <a:hlinkClick r:id="rId3" action="ppaction://hlinksldjump"/>
          </p:cNvPr>
          <p:cNvSpPr>
            <a:spLocks noChangeArrowheads="1"/>
          </p:cNvSpPr>
          <p:nvPr/>
        </p:nvSpPr>
        <p:spPr bwMode="auto">
          <a:xfrm>
            <a:off x="10345553"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779476" y="45615"/>
            <a:ext cx="36028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1213399"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647322"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0" name="Rectangle 21">
            <a:hlinkClick r:id="rId7" action="ppaction://hlinksldjump"/>
          </p:cNvPr>
          <p:cNvSpPr>
            <a:spLocks noChangeArrowheads="1"/>
          </p:cNvSpPr>
          <p:nvPr/>
        </p:nvSpPr>
        <p:spPr bwMode="auto">
          <a:xfrm>
            <a:off x="9911630"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2315788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430416" y="544820"/>
            <a:ext cx="11409907" cy="5909310"/>
          </a:xfrm>
          <a:prstGeom prst="rect">
            <a:avLst/>
          </a:prstGeom>
        </p:spPr>
        <p:txBody>
          <a:bodyPr>
            <a:spAutoFit/>
          </a:bodyPr>
          <a:lstStyle/>
          <a:p>
            <a:pPr>
              <a:lnSpc>
                <a:spcPct val="150000"/>
              </a:lnSpc>
            </a:pPr>
            <a:r>
              <a:rPr lang="zh-CN" altLang="zh-CN" sz="2800" b="1" kern="100" dirty="0" smtClean="0">
                <a:solidFill>
                  <a:srgbClr val="0000FF"/>
                </a:solidFill>
                <a:latin typeface="Times New Roman"/>
                <a:cs typeface="Times New Roman"/>
              </a:rPr>
              <a:t>解析</a:t>
            </a:r>
            <a:r>
              <a:rPr lang="en-US" altLang="zh-CN" sz="2800" b="1" kern="100" dirty="0" smtClean="0">
                <a:solidFill>
                  <a:srgbClr val="0000FF"/>
                </a:solidFill>
                <a:latin typeface="Times New Roman"/>
                <a:cs typeface="Times New Roman"/>
              </a:rPr>
              <a:t>   </a:t>
            </a: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题给三个装置中，能观察到产生</a:t>
            </a:r>
            <a:r>
              <a:rPr lang="en-US" altLang="zh-CN" sz="2800" kern="100" dirty="0">
                <a:latin typeface="Times New Roman"/>
                <a:ea typeface="华文细黑"/>
              </a:rPr>
              <a:t>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速率的只有</a:t>
            </a:r>
            <a:r>
              <a:rPr lang="en-US" altLang="zh-CN" sz="2800" kern="100" dirty="0">
                <a:latin typeface="Times New Roman"/>
                <a:ea typeface="华文细黑"/>
              </a:rPr>
              <a:t>B</a:t>
            </a:r>
            <a:r>
              <a:rPr lang="zh-CN" altLang="zh-CN" sz="2800" kern="100" dirty="0">
                <a:latin typeface="Times New Roman"/>
                <a:ea typeface="华文细黑"/>
                <a:cs typeface="Times New Roman"/>
              </a:rPr>
              <a:t>。实验开始时，温度计显示反应液温度低于室温的主要原因是氯化铵溶于水时吸热，造成反应液温度降低。为使反应产生的氮氧化物完全转化为硝酸，消除氮氧化物对环境的影响，因此需到烧瓶上方红棕色气体逐渐变为无色时才能停止通入氧气。将三颈瓶中液体倒出时利用左口或右口，即从</a:t>
            </a:r>
            <a:r>
              <a:rPr lang="en-US" altLang="zh-CN" sz="2800" kern="100" dirty="0">
                <a:latin typeface="Times New Roman"/>
                <a:ea typeface="华文细黑"/>
              </a:rPr>
              <a:t>a</a:t>
            </a:r>
            <a:r>
              <a:rPr lang="zh-CN" altLang="zh-CN" sz="2800" kern="100" dirty="0">
                <a:latin typeface="Times New Roman"/>
                <a:ea typeface="华文细黑"/>
                <a:cs typeface="Times New Roman"/>
              </a:rPr>
              <a:t>口或</a:t>
            </a:r>
            <a:r>
              <a:rPr lang="en-US" altLang="zh-CN" sz="2800" kern="100" dirty="0">
                <a:latin typeface="Times New Roman"/>
                <a:ea typeface="华文细黑"/>
              </a:rPr>
              <a:t>c</a:t>
            </a:r>
            <a:r>
              <a:rPr lang="zh-CN" altLang="zh-CN" sz="2800" kern="100" dirty="0">
                <a:latin typeface="Times New Roman"/>
                <a:ea typeface="华文细黑"/>
                <a:cs typeface="Times New Roman"/>
              </a:rPr>
              <a:t>口倾出棕色反应液</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kern="100" dirty="0">
                <a:latin typeface="Times New Roman"/>
                <a:ea typeface="华文细黑"/>
                <a:cs typeface="Times New Roman"/>
              </a:rPr>
              <a:t>　</a:t>
            </a:r>
            <a:r>
              <a:rPr lang="en-US" altLang="zh-CN" sz="2800" kern="100" dirty="0" smtClean="0">
                <a:solidFill>
                  <a:srgbClr val="E36C0A"/>
                </a:solidFill>
                <a:latin typeface="宋体"/>
                <a:ea typeface="华文细黑"/>
                <a:cs typeface="Times New Roman"/>
              </a:rPr>
              <a:t>①</a:t>
            </a:r>
            <a:r>
              <a:rPr lang="en-US" altLang="zh-CN" sz="2800" kern="100" dirty="0">
                <a:solidFill>
                  <a:srgbClr val="E36C0A"/>
                </a:solidFill>
                <a:latin typeface="Times New Roman"/>
                <a:ea typeface="华文细黑"/>
                <a:cs typeface="Courier New"/>
              </a:rPr>
              <a:t>B</a:t>
            </a:r>
            <a:r>
              <a:rPr lang="zh-CN" altLang="zh-CN" sz="2800" kern="100" dirty="0">
                <a:solidFill>
                  <a:srgbClr val="E36C0A"/>
                </a:solidFill>
                <a:latin typeface="Times New Roman"/>
                <a:ea typeface="华文细黑"/>
                <a:cs typeface="Times New Roman"/>
              </a:rPr>
              <a:t>　</a:t>
            </a:r>
            <a:endParaRPr lang="en-US" altLang="zh-CN" sz="2800" kern="100" dirty="0" smtClean="0">
              <a:solidFill>
                <a:srgbClr val="E36C0A"/>
              </a:solidFill>
              <a:latin typeface="Times New Roman"/>
              <a:ea typeface="华文细黑"/>
              <a:cs typeface="Times New Roman"/>
            </a:endParaRPr>
          </a:p>
          <a:p>
            <a:pPr algn="just">
              <a:lnSpc>
                <a:spcPct val="150000"/>
              </a:lnSpc>
              <a:spcAft>
                <a:spcPts val="0"/>
              </a:spcAft>
            </a:pPr>
            <a:r>
              <a:rPr lang="en-US" altLang="zh-CN" sz="2800" kern="100" dirty="0" smtClean="0">
                <a:solidFill>
                  <a:srgbClr val="E36C0A"/>
                </a:solidFill>
                <a:latin typeface="宋体"/>
                <a:ea typeface="华文细黑"/>
                <a:cs typeface="Times New Roman"/>
              </a:rPr>
              <a:t>②</a:t>
            </a:r>
            <a:r>
              <a:rPr lang="zh-CN" altLang="zh-CN" sz="2800" kern="100" dirty="0">
                <a:solidFill>
                  <a:srgbClr val="E36C0A"/>
                </a:solidFill>
                <a:latin typeface="Times New Roman"/>
                <a:ea typeface="华文细黑"/>
                <a:cs typeface="Times New Roman"/>
              </a:rPr>
              <a:t>氯化铵溶于水吸收大量热，造成反应液温度降低　烧瓶上方红棕色气体逐渐变为无色　</a:t>
            </a:r>
            <a:r>
              <a:rPr lang="en-US" altLang="zh-CN" sz="2800" kern="100" dirty="0">
                <a:solidFill>
                  <a:srgbClr val="E36C0A"/>
                </a:solidFill>
                <a:latin typeface="Times New Roman"/>
                <a:ea typeface="华文细黑"/>
                <a:cs typeface="Courier New"/>
              </a:rPr>
              <a:t>a(</a:t>
            </a:r>
            <a:r>
              <a:rPr lang="zh-CN" altLang="zh-CN" sz="2800" kern="100" dirty="0">
                <a:solidFill>
                  <a:srgbClr val="E36C0A"/>
                </a:solidFill>
                <a:latin typeface="Times New Roman"/>
                <a:ea typeface="华文细黑"/>
                <a:cs typeface="Times New Roman"/>
              </a:rPr>
              <a:t>或</a:t>
            </a:r>
            <a:r>
              <a:rPr lang="en-US" altLang="zh-CN" sz="2800" kern="100" dirty="0">
                <a:solidFill>
                  <a:srgbClr val="E36C0A"/>
                </a:solidFill>
                <a:latin typeface="Times New Roman"/>
                <a:ea typeface="华文细黑"/>
                <a:cs typeface="Courier New"/>
              </a:rPr>
              <a:t>c</a:t>
            </a:r>
            <a:r>
              <a:rPr lang="en-US" altLang="zh-CN" sz="2800" kern="100" dirty="0" smtClean="0">
                <a:solidFill>
                  <a:srgbClr val="E36C0A"/>
                </a:solidFill>
                <a:latin typeface="Times New Roman"/>
                <a:ea typeface="华文细黑"/>
                <a:cs typeface="Courier New"/>
              </a:rPr>
              <a:t>) </a:t>
            </a:r>
            <a:endParaRPr lang="zh-CN" altLang="en-US" sz="2800" dirty="0"/>
          </a:p>
        </p:txBody>
      </p:sp>
      <p:sp>
        <p:nvSpPr>
          <p:cNvPr id="9" name="Rectangle 21">
            <a:hlinkClick r:id="rId2" action="ppaction://hlinksldjump"/>
          </p:cNvPr>
          <p:cNvSpPr>
            <a:spLocks noChangeArrowheads="1"/>
          </p:cNvSpPr>
          <p:nvPr/>
        </p:nvSpPr>
        <p:spPr bwMode="auto">
          <a:xfrm>
            <a:off x="10345553"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3" action="ppaction://hlinksldjump"/>
          </p:cNvPr>
          <p:cNvSpPr>
            <a:spLocks noChangeArrowheads="1"/>
          </p:cNvSpPr>
          <p:nvPr/>
        </p:nvSpPr>
        <p:spPr bwMode="auto">
          <a:xfrm>
            <a:off x="10779476" y="45615"/>
            <a:ext cx="36028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4" action="ppaction://hlinksldjump"/>
          </p:cNvPr>
          <p:cNvSpPr>
            <a:spLocks noChangeArrowheads="1"/>
          </p:cNvSpPr>
          <p:nvPr/>
        </p:nvSpPr>
        <p:spPr bwMode="auto">
          <a:xfrm>
            <a:off x="11213399"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5" action="ppaction://hlinksldjump"/>
          </p:cNvPr>
          <p:cNvSpPr>
            <a:spLocks noChangeArrowheads="1"/>
          </p:cNvSpPr>
          <p:nvPr/>
        </p:nvSpPr>
        <p:spPr bwMode="auto">
          <a:xfrm>
            <a:off x="11647322"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3" name="Rectangle 21">
            <a:hlinkClick r:id="rId6" action="ppaction://hlinksldjump"/>
          </p:cNvPr>
          <p:cNvSpPr>
            <a:spLocks noChangeArrowheads="1"/>
          </p:cNvSpPr>
          <p:nvPr/>
        </p:nvSpPr>
        <p:spPr bwMode="auto">
          <a:xfrm>
            <a:off x="9911630"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270951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22598" y="333450"/>
            <a:ext cx="10964698" cy="1949508"/>
          </a:xfrm>
          <a:prstGeom prst="rect">
            <a:avLst/>
          </a:prstGeom>
        </p:spPr>
        <p:txBody>
          <a:bodyPr>
            <a:spAutoFit/>
          </a:bodyPr>
          <a:lstStyle/>
          <a:p>
            <a:pPr algn="just">
              <a:lnSpc>
                <a:spcPct val="150000"/>
              </a:lnSpc>
              <a:spcAft>
                <a:spcPts val="0"/>
              </a:spcAft>
              <a:tabLst>
                <a:tab pos="2250440"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高锰酸钾是一种典型的强氧化剂，无论在实验室还是在化工生产中都有重要的应用。下图是实验室制备氯气并进行一系列相关实验的装置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夹持设备已略</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4" name="Rectangle 21">
            <a:hlinkClick r:id="rId2" action="ppaction://hlinksldjump"/>
          </p:cNvPr>
          <p:cNvSpPr>
            <a:spLocks noChangeArrowheads="1"/>
          </p:cNvSpPr>
          <p:nvPr/>
        </p:nvSpPr>
        <p:spPr bwMode="auto">
          <a:xfrm>
            <a:off x="1016891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67108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14912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160301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pic>
        <p:nvPicPr>
          <p:cNvPr id="234498" name="Picture 2" descr="\\唐丽\g\2016\一轮\化学\人教版化学\hx652.tif"/>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0489" y="2569992"/>
            <a:ext cx="9027849" cy="3836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74517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547733"/>
            <a:ext cx="11409907" cy="1384995"/>
          </a:xfrm>
          <a:prstGeom prst="rect">
            <a:avLst/>
          </a:prstGeom>
        </p:spPr>
        <p:txBody>
          <a:bodyPr>
            <a:spAutoFit/>
          </a:bodyPr>
          <a:lstStyle/>
          <a:p>
            <a:pPr>
              <a:lnSpc>
                <a:spcPct val="150000"/>
              </a:lnSpc>
            </a:pPr>
            <a:r>
              <a:rPr lang="en-US" altLang="zh-CN" sz="2800" kern="100" dirty="0" smtClean="0">
                <a:latin typeface="IPAPANNEW"/>
                <a:ea typeface="华文细黑"/>
                <a:cs typeface="Times New Roman"/>
              </a:rPr>
              <a:t>4.</a:t>
            </a:r>
            <a:r>
              <a:rPr lang="zh-CN" altLang="zh-CN" sz="2800" kern="100" dirty="0" smtClean="0">
                <a:latin typeface="Times New Roman"/>
                <a:ea typeface="华文细黑"/>
                <a:cs typeface="Times New Roman"/>
              </a:rPr>
              <a:t>明矾石</a:t>
            </a:r>
            <a:r>
              <a:rPr lang="zh-CN" altLang="zh-CN" sz="2800" kern="100" dirty="0">
                <a:latin typeface="Times New Roman"/>
                <a:ea typeface="华文细黑"/>
                <a:cs typeface="Times New Roman"/>
              </a:rPr>
              <a:t>是制取钾肥和氢氧化铝的重要原料，明矾石的组成和明矾相似，此外还含有氧化铝和少量的氧化铁杂质。具体实验流程如下：</a:t>
            </a:r>
            <a:endParaRPr lang="zh-CN" altLang="en-US" sz="2800" dirty="0"/>
          </a:p>
        </p:txBody>
      </p:sp>
      <p:pic>
        <p:nvPicPr>
          <p:cNvPr id="177167" name="图片 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280" y="1961223"/>
            <a:ext cx="9302280" cy="2553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83463" y="4278789"/>
            <a:ext cx="11469254" cy="2031325"/>
          </a:xfrm>
          <a:prstGeom prst="rect">
            <a:avLst/>
          </a:prstGeom>
        </p:spPr>
        <p:txBody>
          <a:bodyPr wrap="square">
            <a:spAutoFit/>
          </a:bodyPr>
          <a:lstStyle/>
          <a:p>
            <a:pPr algn="just">
              <a:lnSpc>
                <a:spcPct val="150000"/>
              </a:lnSpc>
              <a:spcAft>
                <a:spcPts val="0"/>
              </a:spcAft>
            </a:pPr>
            <a:r>
              <a:rPr lang="zh-CN" altLang="zh-CN" sz="2800" kern="100" dirty="0">
                <a:latin typeface="Times New Roman"/>
                <a:ea typeface="华文细黑"/>
                <a:cs typeface="Times New Roman"/>
              </a:rPr>
              <a:t>请回答下列问题：</a:t>
            </a:r>
            <a:endParaRPr lang="zh-CN" altLang="zh-CN" sz="2800" kern="100" dirty="0">
              <a:latin typeface="宋体"/>
              <a:cs typeface="Courier New"/>
            </a:endParaRPr>
          </a:p>
          <a:p>
            <a:pPr>
              <a:lnSpc>
                <a:spcPct val="150000"/>
              </a:lnSpc>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操作</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所用到的玻璃仪器的名称是</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b="1" kern="100" dirty="0">
                <a:solidFill>
                  <a:srgbClr val="0000FF"/>
                </a:solidFill>
                <a:latin typeface="Times New Roman"/>
                <a:cs typeface="Times New Roman"/>
              </a:rPr>
              <a:t>解析</a:t>
            </a:r>
            <a:r>
              <a:rPr lang="zh-CN" altLang="zh-CN" sz="2800" kern="100" dirty="0">
                <a:latin typeface="Times New Roman"/>
                <a:ea typeface="华文细黑"/>
                <a:cs typeface="Times New Roman"/>
              </a:rPr>
              <a:t>　</a:t>
            </a:r>
            <a:r>
              <a:rPr lang="zh-CN" altLang="zh-CN" sz="2800" kern="100" dirty="0" smtClean="0">
                <a:latin typeface="Times New Roman"/>
                <a:ea typeface="华文细黑"/>
                <a:cs typeface="Times New Roman"/>
              </a:rPr>
              <a:t>操作</a:t>
            </a:r>
            <a:r>
              <a:rPr lang="en-US" altLang="zh-CN" sz="2800" kern="100" dirty="0">
                <a:latin typeface="Times New Roman"/>
                <a:ea typeface="华文细黑"/>
              </a:rPr>
              <a:t>1</a:t>
            </a:r>
            <a:r>
              <a:rPr lang="zh-CN" altLang="zh-CN" sz="2800" kern="100" dirty="0">
                <a:latin typeface="Times New Roman"/>
                <a:ea typeface="华文细黑"/>
                <a:cs typeface="Times New Roman"/>
              </a:rPr>
              <a:t>是过滤，过滤操作所需要的玻璃仪器为玻璃棒、烧杯和漏斗。</a:t>
            </a:r>
            <a:endParaRPr lang="zh-CN" altLang="zh-CN" sz="2800" kern="100" dirty="0">
              <a:effectLst/>
              <a:latin typeface="宋体"/>
              <a:cs typeface="Courier New"/>
            </a:endParaRPr>
          </a:p>
        </p:txBody>
      </p:sp>
      <p:sp>
        <p:nvSpPr>
          <p:cNvPr id="8" name="矩形 7"/>
          <p:cNvSpPr/>
          <p:nvPr/>
        </p:nvSpPr>
        <p:spPr>
          <a:xfrm>
            <a:off x="6080377" y="4849629"/>
            <a:ext cx="3416320" cy="738664"/>
          </a:xfrm>
          <a:prstGeom prst="rect">
            <a:avLst/>
          </a:prstGeom>
        </p:spPr>
        <p:txBody>
          <a:bodyPr>
            <a:spAutoFit/>
          </a:bodyPr>
          <a:lstStyle/>
          <a:p>
            <a:pPr>
              <a:lnSpc>
                <a:spcPct val="150000"/>
              </a:lnSpc>
            </a:pPr>
            <a:r>
              <a:rPr lang="zh-CN" altLang="zh-CN" sz="2800" kern="100" dirty="0">
                <a:solidFill>
                  <a:srgbClr val="E36C0A"/>
                </a:solidFill>
                <a:latin typeface="Times New Roman"/>
                <a:ea typeface="华文细黑"/>
              </a:rPr>
              <a:t>玻璃棒、烧杯和漏斗</a:t>
            </a:r>
            <a:endParaRPr lang="zh-CN" altLang="en-US" sz="2800" kern="100" dirty="0">
              <a:solidFill>
                <a:srgbClr val="E36C0A"/>
              </a:solidFill>
              <a:latin typeface="Times New Roman"/>
              <a:ea typeface="华文细黑"/>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0" name="Rectangle 21">
            <a:hlinkClick r:id="rId3" action="ppaction://hlinksldjump"/>
          </p:cNvPr>
          <p:cNvSpPr>
            <a:spLocks noChangeArrowheads="1"/>
          </p:cNvSpPr>
          <p:nvPr/>
        </p:nvSpPr>
        <p:spPr bwMode="auto">
          <a:xfrm>
            <a:off x="10345553"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4" action="ppaction://hlinksldjump"/>
          </p:cNvPr>
          <p:cNvSpPr>
            <a:spLocks noChangeArrowheads="1"/>
          </p:cNvSpPr>
          <p:nvPr/>
        </p:nvSpPr>
        <p:spPr bwMode="auto">
          <a:xfrm>
            <a:off x="10779476"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5" action="ppaction://hlinksldjump"/>
          </p:cNvPr>
          <p:cNvSpPr>
            <a:spLocks noChangeArrowheads="1"/>
          </p:cNvSpPr>
          <p:nvPr/>
        </p:nvSpPr>
        <p:spPr bwMode="auto">
          <a:xfrm>
            <a:off x="11213399" y="45615"/>
            <a:ext cx="36028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6" action="ppaction://hlinksldjump"/>
          </p:cNvPr>
          <p:cNvSpPr>
            <a:spLocks noChangeArrowheads="1"/>
          </p:cNvSpPr>
          <p:nvPr/>
        </p:nvSpPr>
        <p:spPr bwMode="auto">
          <a:xfrm>
            <a:off x="11647322"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4" name="Rectangle 21">
            <a:hlinkClick r:id="rId7" action="ppaction://hlinksldjump"/>
          </p:cNvPr>
          <p:cNvSpPr>
            <a:spLocks noChangeArrowheads="1"/>
          </p:cNvSpPr>
          <p:nvPr/>
        </p:nvSpPr>
        <p:spPr bwMode="auto">
          <a:xfrm>
            <a:off x="9911630"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9432925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blinds(horizontal)">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
                                            <p:txEl>
                                              <p:pRg st="2" end="2"/>
                                            </p:txEl>
                                          </p:spTgt>
                                        </p:tgtEl>
                                      </p:cBhvr>
                                    </p:animEffect>
                                    <p:set>
                                      <p:cBhvr>
                                        <p:cTn id="17" dur="1" fill="hold">
                                          <p:stCondLst>
                                            <p:cond delay="499"/>
                                          </p:stCondLst>
                                        </p:cTn>
                                        <p:tgtEl>
                                          <p:spTgt spid="6">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8" grpId="0"/>
      <p:bldP spid="8"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544820"/>
            <a:ext cx="11572430" cy="5909310"/>
          </a:xfrm>
          <a:prstGeom prst="rect">
            <a:avLst/>
          </a:prstGeom>
        </p:spPr>
        <p:txBody>
          <a:bodyPr>
            <a:spAutoFit/>
          </a:bodyPr>
          <a:lstStyle/>
          <a:p>
            <a:pPr>
              <a:lnSpc>
                <a:spcPct val="150000"/>
              </a:lnSpc>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由溶液</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制取氢氧化铝的离子方程式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____________________________</a:t>
            </a:r>
            <a:endParaRPr lang="zh-CN" altLang="zh-CN" sz="2800" kern="100" dirty="0">
              <a:latin typeface="宋体"/>
              <a:cs typeface="Courier New"/>
            </a:endParaRPr>
          </a:p>
          <a:p>
            <a:pPr>
              <a:lnSpc>
                <a:spcPct val="150000"/>
              </a:lnSpc>
            </a:pPr>
            <a:r>
              <a:rPr lang="en-US" altLang="zh-CN" sz="2800" kern="100" dirty="0" smtClean="0">
                <a:latin typeface="Times New Roman"/>
                <a:ea typeface="华文细黑"/>
                <a:cs typeface="Courier New"/>
              </a:rPr>
              <a:t>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b="1" kern="100" dirty="0" smtClean="0">
                <a:solidFill>
                  <a:srgbClr val="0000FF"/>
                </a:solidFill>
                <a:latin typeface="Times New Roman"/>
                <a:cs typeface="Times New Roman"/>
              </a:rPr>
              <a:t>解析</a:t>
            </a:r>
            <a:r>
              <a:rPr lang="en-US" altLang="zh-CN" sz="2800" kern="100" dirty="0">
                <a:latin typeface="Times New Roman"/>
                <a:ea typeface="华文细黑"/>
              </a:rPr>
              <a:t> </a:t>
            </a:r>
            <a:r>
              <a:rPr lang="en-US" altLang="zh-CN" sz="2800" kern="100" dirty="0" smtClean="0">
                <a:latin typeface="Times New Roman"/>
                <a:ea typeface="华文细黑"/>
              </a:rPr>
              <a:t>  </a:t>
            </a:r>
            <a:r>
              <a:rPr lang="zh-CN" altLang="zh-CN" sz="2800" kern="100" dirty="0" smtClean="0">
                <a:latin typeface="Times New Roman"/>
                <a:ea typeface="华文细黑"/>
                <a:cs typeface="Times New Roman"/>
              </a:rPr>
              <a:t>经</a:t>
            </a:r>
            <a:r>
              <a:rPr lang="zh-CN" altLang="zh-CN" sz="2800" kern="100" dirty="0">
                <a:latin typeface="Times New Roman"/>
                <a:ea typeface="华文细黑"/>
                <a:cs typeface="Times New Roman"/>
              </a:rPr>
              <a:t>氨水浸泡，过滤得到固体氢氧化铝和少量氧化铁固体，再加入试剂</a:t>
            </a:r>
            <a:r>
              <a:rPr lang="en-US" altLang="zh-CN" sz="2800" kern="100" dirty="0">
                <a:latin typeface="Times New Roman"/>
                <a:ea typeface="华文细黑"/>
              </a:rPr>
              <a:t>1</a:t>
            </a:r>
            <a:r>
              <a:rPr lang="zh-CN" altLang="zh-CN" sz="2800" kern="100" dirty="0">
                <a:latin typeface="Times New Roman"/>
                <a:ea typeface="华文细黑"/>
                <a:cs typeface="Times New Roman"/>
              </a:rPr>
              <a:t>氢氧化钠溶液并过滤，得到溶液</a:t>
            </a:r>
            <a:r>
              <a:rPr lang="en-US" altLang="zh-CN" sz="2800" kern="100" dirty="0">
                <a:latin typeface="Times New Roman"/>
                <a:ea typeface="华文细黑"/>
              </a:rPr>
              <a:t>3</a:t>
            </a:r>
            <a:r>
              <a:rPr lang="zh-CN" altLang="zh-CN" sz="2800" kern="100" dirty="0">
                <a:latin typeface="Times New Roman"/>
                <a:ea typeface="华文细黑"/>
                <a:cs typeface="Times New Roman"/>
              </a:rPr>
              <a:t>偏铝酸钠溶液，最后通入</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得到氢氧化铝。</a:t>
            </a:r>
            <a:endParaRPr lang="zh-CN" altLang="zh-CN" sz="2800" kern="100" dirty="0">
              <a:latin typeface="宋体"/>
              <a:cs typeface="Courier New"/>
            </a:endParaRPr>
          </a:p>
          <a:p>
            <a:pPr>
              <a:lnSpc>
                <a:spcPct val="150000"/>
              </a:lnSpc>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明矾石焙烧时产生</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，请你写出能验证</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具有还原性且实验现象明显的化学方程式</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_______________________________________________</a:t>
            </a:r>
            <a:r>
              <a:rPr lang="en-US" altLang="zh-CN" sz="2800" kern="100" dirty="0" smtClean="0">
                <a:latin typeface="Times New Roman"/>
                <a:ea typeface="华文细黑"/>
              </a:rPr>
              <a:t>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p>
          <a:p>
            <a:pPr>
              <a:lnSpc>
                <a:spcPct val="150000"/>
              </a:lnSpc>
            </a:pPr>
            <a:r>
              <a:rPr lang="zh-CN" altLang="zh-CN" sz="2800" b="1" kern="100" dirty="0" smtClean="0">
                <a:solidFill>
                  <a:srgbClr val="0000FF"/>
                </a:solidFill>
                <a:latin typeface="Times New Roman"/>
                <a:cs typeface="Times New Roman"/>
              </a:rPr>
              <a:t>解析</a:t>
            </a:r>
            <a:r>
              <a:rPr lang="en-US" altLang="zh-CN" sz="2800" kern="100" dirty="0">
                <a:latin typeface="Times New Roman"/>
                <a:ea typeface="华文细黑"/>
              </a:rPr>
              <a:t> </a:t>
            </a:r>
            <a:r>
              <a:rPr lang="en-US" altLang="zh-CN" sz="2800" kern="100" dirty="0" smtClean="0">
                <a:latin typeface="Times New Roman"/>
                <a:ea typeface="华文细黑"/>
              </a:rPr>
              <a:t>  </a:t>
            </a:r>
            <a:r>
              <a:rPr lang="zh-CN" altLang="zh-CN" sz="2800" kern="100" dirty="0" smtClean="0">
                <a:latin typeface="Times New Roman"/>
                <a:ea typeface="华文细黑"/>
                <a:cs typeface="Times New Roman"/>
              </a:rPr>
              <a:t>检验</a:t>
            </a:r>
            <a:r>
              <a:rPr lang="en-US" altLang="zh-CN" sz="2800" kern="100" dirty="0">
                <a:latin typeface="Times New Roman"/>
                <a:ea typeface="华文细黑"/>
              </a:rPr>
              <a:t>SO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的还原性方法较多，可以用氯水、溴水或酸性高锰酸钾溶液来检验</a:t>
            </a:r>
            <a:r>
              <a:rPr lang="en-US" altLang="zh-CN" sz="2800" kern="100" dirty="0">
                <a:latin typeface="Times New Roman"/>
                <a:ea typeface="华文细黑"/>
              </a:rPr>
              <a:t>SO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具有还原性。</a:t>
            </a:r>
            <a:endParaRPr lang="zh-CN" altLang="en-US" sz="2800" dirty="0"/>
          </a:p>
        </p:txBody>
      </p:sp>
      <p:graphicFrame>
        <p:nvGraphicFramePr>
          <p:cNvPr id="4" name="对象 3"/>
          <p:cNvGraphicFramePr>
            <a:graphicFrameLocks noChangeAspect="1"/>
          </p:cNvGraphicFramePr>
          <p:nvPr>
            <p:extLst>
              <p:ext uri="{D42A27DB-BD31-4B8C-83A1-F6EECF244321}">
                <p14:modId xmlns:p14="http://schemas.microsoft.com/office/powerpoint/2010/main" val="3122577278"/>
              </p:ext>
            </p:extLst>
          </p:nvPr>
        </p:nvGraphicFramePr>
        <p:xfrm>
          <a:off x="6746254" y="579562"/>
          <a:ext cx="5181600" cy="762000"/>
        </p:xfrm>
        <a:graphic>
          <a:graphicData uri="http://schemas.openxmlformats.org/presentationml/2006/ole">
            <mc:AlternateContent xmlns:mc="http://schemas.openxmlformats.org/markup-compatibility/2006">
              <mc:Choice xmlns:v="urn:schemas-microsoft-com:vml" Requires="v">
                <p:oleObj spid="_x0000_s215090" name="文档" r:id="rId4" imgW="5186278" imgH="762852" progId="Word.Document.12">
                  <p:embed/>
                </p:oleObj>
              </mc:Choice>
              <mc:Fallback>
                <p:oleObj name="文档" r:id="rId4" imgW="5186278" imgH="762852" progId="Word.Document.12">
                  <p:embed/>
                  <p:pic>
                    <p:nvPicPr>
                      <p:cNvPr id="0" name=""/>
                      <p:cNvPicPr/>
                      <p:nvPr/>
                    </p:nvPicPr>
                    <p:blipFill>
                      <a:blip r:embed="rId5"/>
                      <a:stretch>
                        <a:fillRect/>
                      </a:stretch>
                    </p:blipFill>
                    <p:spPr>
                      <a:xfrm>
                        <a:off x="6746254" y="579562"/>
                        <a:ext cx="5181600" cy="7620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389905279"/>
              </p:ext>
            </p:extLst>
          </p:nvPr>
        </p:nvGraphicFramePr>
        <p:xfrm>
          <a:off x="478582" y="1192892"/>
          <a:ext cx="1644650" cy="608013"/>
        </p:xfrm>
        <a:graphic>
          <a:graphicData uri="http://schemas.openxmlformats.org/presentationml/2006/ole">
            <mc:AlternateContent xmlns:mc="http://schemas.openxmlformats.org/markup-compatibility/2006">
              <mc:Choice xmlns:v="urn:schemas-microsoft-com:vml" Requires="v">
                <p:oleObj spid="_x0000_s215091" name="文档" r:id="rId7" imgW="1644438" imgH="608795" progId="Word.Document.12">
                  <p:embed/>
                </p:oleObj>
              </mc:Choice>
              <mc:Fallback>
                <p:oleObj name="文档" r:id="rId7" imgW="1644438" imgH="608795" progId="Word.Document.12">
                  <p:embed/>
                  <p:pic>
                    <p:nvPicPr>
                      <p:cNvPr id="0" name=""/>
                      <p:cNvPicPr/>
                      <p:nvPr/>
                    </p:nvPicPr>
                    <p:blipFill>
                      <a:blip r:embed="rId8"/>
                      <a:stretch>
                        <a:fillRect/>
                      </a:stretch>
                    </p:blipFill>
                    <p:spPr>
                      <a:xfrm>
                        <a:off x="478582" y="1192892"/>
                        <a:ext cx="1644650" cy="608013"/>
                      </a:xfrm>
                      <a:prstGeom prst="rect">
                        <a:avLst/>
                      </a:prstGeom>
                    </p:spPr>
                  </p:pic>
                </p:oleObj>
              </mc:Fallback>
            </mc:AlternateContent>
          </a:graphicData>
        </a:graphic>
      </p:graphicFrame>
      <p:sp>
        <p:nvSpPr>
          <p:cNvPr id="7" name="矩形 6"/>
          <p:cNvSpPr/>
          <p:nvPr/>
        </p:nvSpPr>
        <p:spPr>
          <a:xfrm>
            <a:off x="3214886" y="4418742"/>
            <a:ext cx="8920506" cy="523220"/>
          </a:xfrm>
          <a:prstGeom prst="rect">
            <a:avLst/>
          </a:prstGeom>
        </p:spPr>
        <p:txBody>
          <a:bodyPr>
            <a:spAutoFit/>
          </a:bodyPr>
          <a:lstStyle/>
          <a:p>
            <a:r>
              <a:rPr lang="en-US" altLang="zh-CN" sz="2800" kern="100" dirty="0">
                <a:solidFill>
                  <a:srgbClr val="E36C0A"/>
                </a:solidFill>
                <a:latin typeface="Times New Roman"/>
                <a:ea typeface="华文细黑"/>
              </a:rPr>
              <a:t>SO</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rPr>
              <a:t>2H</a:t>
            </a:r>
            <a:r>
              <a:rPr lang="en-US" altLang="zh-CN" sz="2800" kern="100" baseline="-25000" dirty="0" smtClean="0">
                <a:solidFill>
                  <a:srgbClr val="E36C0A"/>
                </a:solidFill>
                <a:latin typeface="Times New Roman"/>
                <a:ea typeface="华文细黑"/>
              </a:rPr>
              <a:t>2</a:t>
            </a:r>
            <a:r>
              <a:rPr lang="en-US" altLang="zh-CN" sz="2800" kern="100" dirty="0" smtClean="0">
                <a:solidFill>
                  <a:srgbClr val="E36C0A"/>
                </a:solidFill>
                <a:latin typeface="Times New Roman"/>
                <a:ea typeface="华文细黑"/>
              </a:rPr>
              <a:t>O </a:t>
            </a:r>
            <a:r>
              <a:rPr lang="en-US" altLang="zh-CN" sz="2800" kern="100" spc="-300" dirty="0" smtClean="0">
                <a:solidFill>
                  <a:srgbClr val="E36C0A"/>
                </a:solidFill>
                <a:latin typeface="Times New Roman"/>
                <a:ea typeface="华文细黑"/>
              </a:rPr>
              <a:t>=== </a:t>
            </a:r>
            <a:r>
              <a:rPr lang="en-US" altLang="zh-CN" sz="2800" kern="100" dirty="0" smtClean="0">
                <a:solidFill>
                  <a:srgbClr val="E36C0A"/>
                </a:solidFill>
                <a:latin typeface="Times New Roman"/>
                <a:ea typeface="华文细黑"/>
              </a:rPr>
              <a:t>H</a:t>
            </a:r>
            <a:r>
              <a:rPr lang="en-US" altLang="zh-CN" sz="2800" kern="100" baseline="-25000" dirty="0" smtClean="0">
                <a:solidFill>
                  <a:srgbClr val="E36C0A"/>
                </a:solidFill>
                <a:latin typeface="Times New Roman"/>
                <a:ea typeface="华文细黑"/>
              </a:rPr>
              <a:t>2</a:t>
            </a:r>
            <a:r>
              <a:rPr lang="en-US" altLang="zh-CN" sz="2800" kern="100" dirty="0" smtClean="0">
                <a:solidFill>
                  <a:srgbClr val="E36C0A"/>
                </a:solidFill>
                <a:latin typeface="Times New Roman"/>
                <a:ea typeface="华文细黑"/>
              </a:rPr>
              <a:t>SO</a:t>
            </a:r>
            <a:r>
              <a:rPr lang="en-US" altLang="zh-CN" sz="2800" kern="100" baseline="-25000" dirty="0" smtClean="0">
                <a:solidFill>
                  <a:srgbClr val="E36C0A"/>
                </a:solidFill>
                <a:latin typeface="Times New Roman"/>
                <a:ea typeface="华文细黑"/>
              </a:rPr>
              <a:t>4</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2HCl(</a:t>
            </a:r>
            <a:r>
              <a:rPr lang="zh-CN" altLang="zh-CN" sz="2800" kern="100" dirty="0">
                <a:solidFill>
                  <a:srgbClr val="E36C0A"/>
                </a:solidFill>
                <a:latin typeface="Times New Roman"/>
                <a:ea typeface="华文细黑"/>
                <a:cs typeface="Times New Roman"/>
              </a:rPr>
              <a:t>其他合理答案也可</a:t>
            </a:r>
            <a:r>
              <a:rPr lang="en-US" altLang="zh-CN" sz="2800" kern="100" dirty="0">
                <a:solidFill>
                  <a:srgbClr val="E36C0A"/>
                </a:solidFill>
                <a:latin typeface="Times New Roman"/>
                <a:ea typeface="华文细黑"/>
              </a:rPr>
              <a:t>)</a:t>
            </a:r>
            <a:endParaRPr lang="zh-CN" altLang="en-US" sz="2800" dirty="0"/>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9" name="Rectangle 21">
            <a:hlinkClick r:id="rId9" action="ppaction://hlinksldjump"/>
          </p:cNvPr>
          <p:cNvSpPr>
            <a:spLocks noChangeArrowheads="1"/>
          </p:cNvSpPr>
          <p:nvPr/>
        </p:nvSpPr>
        <p:spPr bwMode="auto">
          <a:xfrm>
            <a:off x="10345553"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10" action="ppaction://hlinksldjump"/>
          </p:cNvPr>
          <p:cNvSpPr>
            <a:spLocks noChangeArrowheads="1"/>
          </p:cNvSpPr>
          <p:nvPr/>
        </p:nvSpPr>
        <p:spPr bwMode="auto">
          <a:xfrm>
            <a:off x="10779476"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11" action="ppaction://hlinksldjump"/>
          </p:cNvPr>
          <p:cNvSpPr>
            <a:spLocks noChangeArrowheads="1"/>
          </p:cNvSpPr>
          <p:nvPr/>
        </p:nvSpPr>
        <p:spPr bwMode="auto">
          <a:xfrm>
            <a:off x="11213399" y="45615"/>
            <a:ext cx="36028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12" action="ppaction://hlinksldjump"/>
          </p:cNvPr>
          <p:cNvSpPr>
            <a:spLocks noChangeArrowheads="1"/>
          </p:cNvSpPr>
          <p:nvPr/>
        </p:nvSpPr>
        <p:spPr bwMode="auto">
          <a:xfrm>
            <a:off x="11647322"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3" name="Rectangle 21">
            <a:hlinkClick r:id="rId13" action="ppaction://hlinksldjump"/>
          </p:cNvPr>
          <p:cNvSpPr>
            <a:spLocks noChangeArrowheads="1"/>
          </p:cNvSpPr>
          <p:nvPr/>
        </p:nvSpPr>
        <p:spPr bwMode="auto">
          <a:xfrm>
            <a:off x="9911630"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8613547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linds(horizontal)">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
                                            <p:txEl>
                                              <p:pRg st="2" end="2"/>
                                            </p:txEl>
                                          </p:spTgt>
                                        </p:tgtEl>
                                      </p:cBhvr>
                                    </p:animEffect>
                                    <p:set>
                                      <p:cBhvr>
                                        <p:cTn id="30" dur="1" fill="hold">
                                          <p:stCondLst>
                                            <p:cond delay="499"/>
                                          </p:stCondLst>
                                        </p:cTn>
                                        <p:tgtEl>
                                          <p:spTgt spid="3">
                                            <p:txEl>
                                              <p:pRg st="2" end="2"/>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
                                            <p:txEl>
                                              <p:pRg st="4" end="4"/>
                                            </p:txEl>
                                          </p:spTgt>
                                        </p:tgtEl>
                                      </p:cBhvr>
                                    </p:animEffect>
                                    <p:set>
                                      <p:cBhvr>
                                        <p:cTn id="33" dur="1" fill="hold">
                                          <p:stCondLst>
                                            <p:cond delay="499"/>
                                          </p:stCondLst>
                                        </p:cTn>
                                        <p:tgtEl>
                                          <p:spTgt spid="3">
                                            <p:txEl>
                                              <p:pRg st="4" end="4"/>
                                            </p:txEl>
                                          </p:spTgt>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7" grpId="0"/>
      <p:bldP spid="7"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06574" y="1055837"/>
            <a:ext cx="10901460" cy="2062079"/>
          </a:xfrm>
          <a:prstGeom prst="rect">
            <a:avLst/>
          </a:prstGeom>
          <a:noFill/>
        </p:spPr>
        <p:txBody>
          <a:bodyPr wrap="square" lIns="121898" tIns="60948" rIns="121898" bIns="60948" rtlCol="0">
            <a:spAutoFit/>
          </a:bodyPr>
          <a:lstStyle/>
          <a:p>
            <a:pPr>
              <a:lnSpc>
                <a:spcPct val="150000"/>
              </a:lnSpc>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请你写出验证溶液</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中</a:t>
            </a:r>
            <a:r>
              <a:rPr lang="zh-CN" altLang="zh-CN" sz="2800" kern="100" dirty="0" smtClean="0">
                <a:latin typeface="Times New Roman"/>
                <a:ea typeface="华文细黑"/>
                <a:cs typeface="Times New Roman"/>
              </a:rPr>
              <a:t>有</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实验</a:t>
            </a:r>
            <a:r>
              <a:rPr lang="zh-CN" altLang="zh-CN" sz="2800" kern="100" dirty="0" smtClean="0">
                <a:latin typeface="Times New Roman"/>
                <a:ea typeface="华文细黑"/>
                <a:cs typeface="Times New Roman"/>
              </a:rPr>
              <a:t>过程：</a:t>
            </a:r>
            <a:r>
              <a:rPr lang="en-US" altLang="zh-CN" sz="2800" kern="100" dirty="0" smtClean="0">
                <a:latin typeface="Times New Roman"/>
                <a:ea typeface="华文细黑"/>
                <a:cs typeface="Courier New"/>
              </a:rPr>
              <a:t>____________________</a:t>
            </a:r>
          </a:p>
          <a:p>
            <a:pPr>
              <a:lnSpc>
                <a:spcPct val="150000"/>
              </a:lnSpc>
            </a:pPr>
            <a:r>
              <a:rPr lang="en-US" altLang="zh-CN" sz="2800" kern="100" dirty="0" smtClean="0">
                <a:latin typeface="Times New Roman"/>
                <a:ea typeface="华文细黑"/>
              </a:rPr>
              <a:t>_________________________________________________________________________________________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669820733"/>
              </p:ext>
            </p:extLst>
          </p:nvPr>
        </p:nvGraphicFramePr>
        <p:xfrm>
          <a:off x="636711" y="3118123"/>
          <a:ext cx="10763250" cy="1247775"/>
        </p:xfrm>
        <a:graphic>
          <a:graphicData uri="http://schemas.openxmlformats.org/presentationml/2006/ole">
            <mc:AlternateContent xmlns:mc="http://schemas.openxmlformats.org/markup-compatibility/2006">
              <mc:Choice xmlns:v="urn:schemas-microsoft-com:vml" Requires="v">
                <p:oleObj spid="_x0000_s217110" name="文档" r:id="rId3" imgW="10765134" imgH="1249549" progId="Word.Document.12">
                  <p:embed/>
                </p:oleObj>
              </mc:Choice>
              <mc:Fallback>
                <p:oleObj name="文档" r:id="rId3" imgW="10765134" imgH="1249549" progId="Word.Document.12">
                  <p:embed/>
                  <p:pic>
                    <p:nvPicPr>
                      <p:cNvPr id="0" name=""/>
                      <p:cNvPicPr/>
                      <p:nvPr/>
                    </p:nvPicPr>
                    <p:blipFill>
                      <a:blip r:embed="rId4"/>
                      <a:stretch>
                        <a:fillRect/>
                      </a:stretch>
                    </p:blipFill>
                    <p:spPr>
                      <a:xfrm>
                        <a:off x="636711" y="3118123"/>
                        <a:ext cx="10763250" cy="1247775"/>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580640865"/>
              </p:ext>
            </p:extLst>
          </p:nvPr>
        </p:nvGraphicFramePr>
        <p:xfrm>
          <a:off x="694606" y="1740983"/>
          <a:ext cx="10077450" cy="1304925"/>
        </p:xfrm>
        <a:graphic>
          <a:graphicData uri="http://schemas.openxmlformats.org/presentationml/2006/ole">
            <mc:AlternateContent xmlns:mc="http://schemas.openxmlformats.org/markup-compatibility/2006">
              <mc:Choice xmlns:v="urn:schemas-microsoft-com:vml" Requires="v">
                <p:oleObj spid="_x0000_s217111" name="文档" r:id="rId6" imgW="10079651" imgH="1308313" progId="Word.Document.12">
                  <p:embed/>
                </p:oleObj>
              </mc:Choice>
              <mc:Fallback>
                <p:oleObj name="文档" r:id="rId6" imgW="10079651" imgH="1308313" progId="Word.Document.12">
                  <p:embed/>
                  <p:pic>
                    <p:nvPicPr>
                      <p:cNvPr id="0" name=""/>
                      <p:cNvPicPr/>
                      <p:nvPr/>
                    </p:nvPicPr>
                    <p:blipFill>
                      <a:blip r:embed="rId7"/>
                      <a:stretch>
                        <a:fillRect/>
                      </a:stretch>
                    </p:blipFill>
                    <p:spPr>
                      <a:xfrm>
                        <a:off x="694606" y="1740983"/>
                        <a:ext cx="10077450" cy="1304925"/>
                      </a:xfrm>
                      <a:prstGeom prst="rect">
                        <a:avLst/>
                      </a:prstGeom>
                    </p:spPr>
                  </p:pic>
                </p:oleObj>
              </mc:Fallback>
            </mc:AlternateContent>
          </a:graphicData>
        </a:graphic>
      </p:graphicFrame>
      <p:sp>
        <p:nvSpPr>
          <p:cNvPr id="5" name="矩形 4"/>
          <p:cNvSpPr/>
          <p:nvPr/>
        </p:nvSpPr>
        <p:spPr>
          <a:xfrm>
            <a:off x="7539910" y="1154536"/>
            <a:ext cx="3595856" cy="523220"/>
          </a:xfrm>
          <a:prstGeom prst="rect">
            <a:avLst/>
          </a:prstGeom>
        </p:spPr>
        <p:txBody>
          <a:bodyPr wrap="none">
            <a:spAutoFit/>
          </a:bodyPr>
          <a:lstStyle/>
          <a:p>
            <a:r>
              <a:rPr lang="zh-CN" altLang="zh-CN" sz="2800" dirty="0">
                <a:solidFill>
                  <a:srgbClr val="E36C0A"/>
                </a:solidFill>
                <a:latin typeface="Times New Roman"/>
                <a:ea typeface="华文细黑"/>
                <a:cs typeface="Times New Roman"/>
              </a:rPr>
              <a:t>取少量溶液</a:t>
            </a:r>
            <a:r>
              <a:rPr lang="en-US" altLang="zh-CN" sz="2800" dirty="0">
                <a:solidFill>
                  <a:srgbClr val="E36C0A"/>
                </a:solidFill>
                <a:latin typeface="Times New Roman"/>
                <a:ea typeface="华文细黑"/>
              </a:rPr>
              <a:t>1</a:t>
            </a:r>
            <a:r>
              <a:rPr lang="zh-CN" altLang="zh-CN" sz="2800" dirty="0">
                <a:solidFill>
                  <a:srgbClr val="E36C0A"/>
                </a:solidFill>
                <a:latin typeface="Times New Roman"/>
                <a:ea typeface="华文细黑"/>
                <a:cs typeface="Times New Roman"/>
              </a:rPr>
              <a:t>，加入浓</a:t>
            </a:r>
            <a:endParaRPr lang="zh-CN" altLang="en-US" sz="2800" dirty="0"/>
          </a:p>
        </p:txBody>
      </p:sp>
      <p:graphicFrame>
        <p:nvGraphicFramePr>
          <p:cNvPr id="4" name="对象 3"/>
          <p:cNvGraphicFramePr>
            <a:graphicFrameLocks noChangeAspect="1"/>
          </p:cNvGraphicFramePr>
          <p:nvPr>
            <p:extLst>
              <p:ext uri="{D42A27DB-BD31-4B8C-83A1-F6EECF244321}">
                <p14:modId xmlns:p14="http://schemas.microsoft.com/office/powerpoint/2010/main" val="3366483003"/>
              </p:ext>
            </p:extLst>
          </p:nvPr>
        </p:nvGraphicFramePr>
        <p:xfrm>
          <a:off x="4650804" y="1212478"/>
          <a:ext cx="1206500" cy="779463"/>
        </p:xfrm>
        <a:graphic>
          <a:graphicData uri="http://schemas.openxmlformats.org/presentationml/2006/ole">
            <mc:AlternateContent xmlns:mc="http://schemas.openxmlformats.org/markup-compatibility/2006">
              <mc:Choice xmlns:v="urn:schemas-microsoft-com:vml" Requires="v">
                <p:oleObj spid="_x0000_s217112" name="文档" r:id="rId9" imgW="1206521" imgH="779963" progId="Word.Document.12">
                  <p:embed/>
                </p:oleObj>
              </mc:Choice>
              <mc:Fallback>
                <p:oleObj name="文档" r:id="rId9" imgW="1206521" imgH="779963" progId="Word.Document.12">
                  <p:embed/>
                  <p:pic>
                    <p:nvPicPr>
                      <p:cNvPr id="0" name=""/>
                      <p:cNvPicPr/>
                      <p:nvPr/>
                    </p:nvPicPr>
                    <p:blipFill>
                      <a:blip r:embed="rId10"/>
                      <a:stretch>
                        <a:fillRect/>
                      </a:stretch>
                    </p:blipFill>
                    <p:spPr>
                      <a:xfrm>
                        <a:off x="4650804" y="1212478"/>
                        <a:ext cx="1206500" cy="779463"/>
                      </a:xfrm>
                      <a:prstGeom prst="rect">
                        <a:avLst/>
                      </a:prstGeom>
                    </p:spPr>
                  </p:pic>
                </p:oleObj>
              </mc:Fallback>
            </mc:AlternateContent>
          </a:graphicData>
        </a:graphic>
      </p:graphicFrame>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0" name="Rectangle 21">
            <a:hlinkClick r:id="rId11" action="ppaction://hlinksldjump"/>
          </p:cNvPr>
          <p:cNvSpPr>
            <a:spLocks noChangeArrowheads="1"/>
          </p:cNvSpPr>
          <p:nvPr/>
        </p:nvSpPr>
        <p:spPr bwMode="auto">
          <a:xfrm>
            <a:off x="10345553"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12" action="ppaction://hlinksldjump"/>
          </p:cNvPr>
          <p:cNvSpPr>
            <a:spLocks noChangeArrowheads="1"/>
          </p:cNvSpPr>
          <p:nvPr/>
        </p:nvSpPr>
        <p:spPr bwMode="auto">
          <a:xfrm>
            <a:off x="10779476"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13" action="ppaction://hlinksldjump"/>
          </p:cNvPr>
          <p:cNvSpPr>
            <a:spLocks noChangeArrowheads="1"/>
          </p:cNvSpPr>
          <p:nvPr/>
        </p:nvSpPr>
        <p:spPr bwMode="auto">
          <a:xfrm>
            <a:off x="11213399" y="45615"/>
            <a:ext cx="36028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14" action="ppaction://hlinksldjump"/>
          </p:cNvPr>
          <p:cNvSpPr>
            <a:spLocks noChangeArrowheads="1"/>
          </p:cNvSpPr>
          <p:nvPr/>
        </p:nvSpPr>
        <p:spPr bwMode="auto">
          <a:xfrm>
            <a:off x="11647322"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4" name="Rectangle 21">
            <a:hlinkClick r:id="rId15" action="ppaction://hlinksldjump"/>
          </p:cNvPr>
          <p:cNvSpPr>
            <a:spLocks noChangeArrowheads="1"/>
          </p:cNvSpPr>
          <p:nvPr/>
        </p:nvSpPr>
        <p:spPr bwMode="auto">
          <a:xfrm>
            <a:off x="9911630"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0299350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5" grpId="0"/>
      <p:bldP spid="5"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8247" y="393839"/>
            <a:ext cx="11010769" cy="3323987"/>
          </a:xfrm>
          <a:prstGeom prst="rect">
            <a:avLst/>
          </a:prstGeom>
        </p:spPr>
        <p:txBody>
          <a:bodyPr>
            <a:spAutoFit/>
          </a:bodyPr>
          <a:lstStyle/>
          <a:p>
            <a:pPr>
              <a:lnSpc>
                <a:spcPct val="150000"/>
              </a:lnSpc>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实验室用</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反应来制取单质</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nSpc>
                <a:spcPct val="150000"/>
              </a:lnSpc>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请按气流由左到右的方向连接下列各装置，顺序为</a:t>
            </a: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nSpc>
                <a:spcPct val="150000"/>
              </a:lnSpc>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检查装置</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气密性的方法是</a:t>
            </a:r>
            <a:r>
              <a:rPr lang="en-US" altLang="zh-CN" sz="2800" kern="100" dirty="0" smtClean="0">
                <a:latin typeface="Times New Roman"/>
                <a:ea typeface="华文细黑"/>
                <a:cs typeface="Courier New"/>
              </a:rPr>
              <a:t>__________________________________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在点燃</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处的酒精灯前，应进行的操作是</a:t>
            </a:r>
            <a:r>
              <a:rPr lang="en-US" altLang="zh-CN" sz="2800" kern="100" dirty="0">
                <a:latin typeface="Times New Roman"/>
                <a:ea typeface="华文细黑"/>
                <a:cs typeface="Courier New"/>
              </a:rPr>
              <a:t>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nSpc>
                <a:spcPct val="150000"/>
              </a:lnSpc>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装置</a:t>
            </a:r>
            <a:r>
              <a:rPr lang="en-US" altLang="zh-CN" sz="2800" kern="100" dirty="0">
                <a:latin typeface="Times New Roman"/>
                <a:ea typeface="华文细黑"/>
              </a:rPr>
              <a:t>C</a:t>
            </a:r>
            <a:r>
              <a:rPr lang="zh-CN" altLang="zh-CN" sz="2800" kern="100" dirty="0">
                <a:latin typeface="Times New Roman"/>
                <a:ea typeface="华文细黑"/>
                <a:cs typeface="Times New Roman"/>
              </a:rPr>
              <a:t>的作用</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rPr>
              <a:t>________________________________________</a:t>
            </a:r>
            <a:r>
              <a:rPr lang="zh-CN" altLang="zh-CN" sz="2800" kern="100" dirty="0">
                <a:latin typeface="Times New Roman"/>
                <a:ea typeface="华文细黑"/>
                <a:cs typeface="Times New Roman"/>
              </a:rPr>
              <a:t>。</a:t>
            </a:r>
            <a:endParaRPr lang="zh-CN" altLang="en-US" sz="2800" dirty="0"/>
          </a:p>
        </p:txBody>
      </p:sp>
      <p:pic>
        <p:nvPicPr>
          <p:cNvPr id="220162" name="Picture 2" descr="668B"/>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917" y="3731523"/>
            <a:ext cx="5570281" cy="2414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3" name="Picture 3" descr="668C"/>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07174" y="4221882"/>
            <a:ext cx="5888225" cy="1768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a:hlinkClick r:id="rId4"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7" name="Rectangle 21">
            <a:hlinkClick r:id="rId5" action="ppaction://hlinksldjump"/>
          </p:cNvPr>
          <p:cNvSpPr>
            <a:spLocks noChangeArrowheads="1"/>
          </p:cNvSpPr>
          <p:nvPr/>
        </p:nvSpPr>
        <p:spPr bwMode="auto">
          <a:xfrm>
            <a:off x="10345553"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6" action="ppaction://hlinksldjump"/>
          </p:cNvPr>
          <p:cNvSpPr>
            <a:spLocks noChangeArrowheads="1"/>
          </p:cNvSpPr>
          <p:nvPr/>
        </p:nvSpPr>
        <p:spPr bwMode="auto">
          <a:xfrm>
            <a:off x="10779476"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7" action="ppaction://hlinksldjump"/>
          </p:cNvPr>
          <p:cNvSpPr>
            <a:spLocks noChangeArrowheads="1"/>
          </p:cNvSpPr>
          <p:nvPr/>
        </p:nvSpPr>
        <p:spPr bwMode="auto">
          <a:xfrm>
            <a:off x="11213399" y="45615"/>
            <a:ext cx="36028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8" action="ppaction://hlinksldjump"/>
          </p:cNvPr>
          <p:cNvSpPr>
            <a:spLocks noChangeArrowheads="1"/>
          </p:cNvSpPr>
          <p:nvPr/>
        </p:nvSpPr>
        <p:spPr bwMode="auto">
          <a:xfrm>
            <a:off x="11647322"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9" action="ppaction://hlinksldjump"/>
          </p:cNvPr>
          <p:cNvSpPr>
            <a:spLocks noChangeArrowheads="1"/>
          </p:cNvSpPr>
          <p:nvPr/>
        </p:nvSpPr>
        <p:spPr bwMode="auto">
          <a:xfrm>
            <a:off x="9911630"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3631969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412713" y="621482"/>
            <a:ext cx="11572430" cy="5262979"/>
          </a:xfrm>
          <a:prstGeom prst="rect">
            <a:avLst/>
          </a:prstGeom>
        </p:spPr>
        <p:txBody>
          <a:bodyPr>
            <a:spAutoFit/>
          </a:bodyPr>
          <a:lstStyle/>
          <a:p>
            <a:pPr algn="just">
              <a:lnSpc>
                <a:spcPct val="150000"/>
              </a:lnSpc>
            </a:pPr>
            <a:r>
              <a:rPr lang="zh-CN" altLang="zh-CN" sz="2800" b="1" kern="100" dirty="0" smtClean="0">
                <a:solidFill>
                  <a:srgbClr val="0000FF"/>
                </a:solidFill>
                <a:latin typeface="Times New Roman"/>
                <a:cs typeface="Times New Roman"/>
              </a:rPr>
              <a:t>解析</a:t>
            </a:r>
            <a:r>
              <a:rPr lang="en-US" altLang="zh-CN" sz="2800" kern="100" dirty="0">
                <a:latin typeface="Times New Roman"/>
                <a:ea typeface="华文细黑"/>
              </a:rPr>
              <a:t> </a:t>
            </a:r>
            <a:r>
              <a:rPr lang="en-US" altLang="zh-CN" sz="2800" kern="100" dirty="0" smtClean="0">
                <a:latin typeface="Times New Roman"/>
                <a:ea typeface="华文细黑"/>
              </a:rPr>
              <a:t>  </a:t>
            </a:r>
            <a:r>
              <a:rPr lang="zh-CN" altLang="zh-CN" sz="2800" kern="100" dirty="0" smtClean="0">
                <a:latin typeface="Times New Roman"/>
                <a:ea typeface="华文细黑"/>
                <a:cs typeface="Times New Roman"/>
              </a:rPr>
              <a:t>先</a:t>
            </a:r>
            <a:r>
              <a:rPr lang="zh-CN" altLang="zh-CN" sz="2800" kern="100" dirty="0">
                <a:latin typeface="Times New Roman"/>
                <a:ea typeface="华文细黑"/>
                <a:cs typeface="Times New Roman"/>
              </a:rPr>
              <a:t>用</a:t>
            </a:r>
            <a:r>
              <a:rPr lang="en-US" altLang="zh-CN" sz="2800" kern="100" dirty="0" err="1">
                <a:latin typeface="Times New Roman"/>
                <a:ea typeface="华文细黑"/>
              </a:rPr>
              <a:t>NaOH</a:t>
            </a:r>
            <a:r>
              <a:rPr lang="zh-CN" altLang="zh-CN" sz="2800" kern="100" dirty="0">
                <a:latin typeface="Times New Roman"/>
                <a:ea typeface="华文细黑"/>
                <a:cs typeface="Times New Roman"/>
              </a:rPr>
              <a:t>溶液除去</a:t>
            </a:r>
            <a:r>
              <a:rPr lang="en-US" altLang="zh-CN" sz="2800" kern="100" dirty="0">
                <a:latin typeface="Times New Roman"/>
                <a:ea typeface="华文细黑"/>
              </a:rPr>
              <a:t>CO</a:t>
            </a:r>
            <a:r>
              <a:rPr lang="zh-CN" altLang="zh-CN" sz="2800" kern="100" dirty="0">
                <a:latin typeface="Times New Roman"/>
                <a:ea typeface="华文细黑"/>
                <a:cs typeface="Times New Roman"/>
              </a:rPr>
              <a:t>中的</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杂质，再通过碱石灰吸收水蒸气，再通过</a:t>
            </a:r>
            <a:r>
              <a:rPr lang="en-US" altLang="zh-CN" sz="2800" kern="100" dirty="0">
                <a:latin typeface="Times New Roman"/>
                <a:ea typeface="华文细黑"/>
              </a:rPr>
              <a:t>B</a:t>
            </a:r>
            <a:r>
              <a:rPr lang="zh-CN" altLang="zh-CN" sz="2800" kern="100" dirty="0">
                <a:latin typeface="Times New Roman"/>
                <a:ea typeface="华文细黑"/>
                <a:cs typeface="Times New Roman"/>
              </a:rPr>
              <a:t>中红热的氧化铁，再通过</a:t>
            </a:r>
            <a:r>
              <a:rPr lang="en-US" altLang="zh-CN" sz="2800" kern="100" dirty="0" err="1">
                <a:latin typeface="Times New Roman"/>
                <a:ea typeface="华文细黑"/>
              </a:rPr>
              <a:t>NaOH</a:t>
            </a:r>
            <a:r>
              <a:rPr lang="zh-CN" altLang="zh-CN" sz="2800" kern="100" dirty="0">
                <a:latin typeface="Times New Roman"/>
                <a:ea typeface="华文细黑"/>
                <a:cs typeface="Times New Roman"/>
              </a:rPr>
              <a:t>溶液洗气除去反应产生的</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，最后点燃未反应的</a:t>
            </a:r>
            <a:r>
              <a:rPr lang="en-US" altLang="zh-CN" sz="2800" kern="100" dirty="0">
                <a:latin typeface="Times New Roman"/>
                <a:ea typeface="华文细黑"/>
              </a:rPr>
              <a:t>CO</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pPr>
            <a:r>
              <a:rPr lang="zh-CN" altLang="zh-CN" sz="2800" b="1" kern="100" dirty="0">
                <a:solidFill>
                  <a:srgbClr val="0000FF"/>
                </a:solidFill>
                <a:latin typeface="Times New Roman"/>
                <a:cs typeface="Times New Roman"/>
              </a:rPr>
              <a:t>答案</a:t>
            </a:r>
            <a:r>
              <a:rPr lang="zh-CN" altLang="zh-CN" sz="2800" kern="100" dirty="0">
                <a:latin typeface="Times New Roman"/>
                <a:ea typeface="华文细黑"/>
                <a:cs typeface="Times New Roman"/>
              </a:rPr>
              <a:t>　</a:t>
            </a:r>
            <a:r>
              <a:rPr lang="en-US" altLang="zh-CN" sz="2800" kern="100" dirty="0" smtClean="0">
                <a:solidFill>
                  <a:srgbClr val="E36C0A"/>
                </a:solidFill>
                <a:latin typeface="宋体"/>
                <a:ea typeface="华文细黑"/>
                <a:cs typeface="Times New Roman"/>
              </a:rPr>
              <a:t>①</a:t>
            </a:r>
            <a:r>
              <a:rPr lang="en-US" altLang="zh-CN" sz="2800" kern="100" dirty="0">
                <a:solidFill>
                  <a:srgbClr val="E36C0A"/>
                </a:solidFill>
                <a:latin typeface="Times New Roman"/>
                <a:ea typeface="华文细黑"/>
              </a:rPr>
              <a:t>E</a:t>
            </a:r>
            <a:r>
              <a:rPr lang="en-US" altLang="zh-CN" sz="2800" kern="100" dirty="0">
                <a:solidFill>
                  <a:srgbClr val="E36C0A"/>
                </a:solidFill>
                <a:latin typeface="宋体"/>
                <a:ea typeface="华文细黑"/>
                <a:cs typeface="Times New Roman"/>
              </a:rPr>
              <a:t>→</a:t>
            </a:r>
            <a:r>
              <a:rPr lang="en-US" altLang="zh-CN" sz="2800" kern="100" dirty="0">
                <a:solidFill>
                  <a:srgbClr val="E36C0A"/>
                </a:solidFill>
                <a:latin typeface="Times New Roman"/>
                <a:ea typeface="华文细黑"/>
              </a:rPr>
              <a:t>B</a:t>
            </a:r>
            <a:r>
              <a:rPr lang="en-US" altLang="zh-CN" sz="2800" kern="100" dirty="0">
                <a:solidFill>
                  <a:srgbClr val="E36C0A"/>
                </a:solidFill>
                <a:latin typeface="宋体"/>
                <a:ea typeface="华文细黑"/>
                <a:cs typeface="Times New Roman"/>
              </a:rPr>
              <a:t>→</a:t>
            </a:r>
            <a:r>
              <a:rPr lang="en-US" altLang="zh-CN" sz="2800" kern="100" dirty="0">
                <a:solidFill>
                  <a:srgbClr val="E36C0A"/>
                </a:solidFill>
                <a:latin typeface="Times New Roman"/>
                <a:ea typeface="华文细黑"/>
              </a:rPr>
              <a:t>C</a:t>
            </a:r>
            <a:r>
              <a:rPr lang="en-US" altLang="zh-CN" sz="2800" kern="100" dirty="0">
                <a:solidFill>
                  <a:srgbClr val="E36C0A"/>
                </a:solidFill>
                <a:latin typeface="宋体"/>
                <a:ea typeface="华文细黑"/>
                <a:cs typeface="Times New Roman"/>
              </a:rPr>
              <a:t>→</a:t>
            </a:r>
            <a:r>
              <a:rPr lang="en-US" altLang="zh-CN" sz="2800" kern="100" dirty="0">
                <a:solidFill>
                  <a:srgbClr val="E36C0A"/>
                </a:solidFill>
                <a:latin typeface="Times New Roman"/>
                <a:ea typeface="华文细黑"/>
              </a:rPr>
              <a:t>D</a:t>
            </a:r>
            <a:r>
              <a:rPr lang="zh-CN" altLang="zh-CN" sz="2800" kern="100" dirty="0">
                <a:solidFill>
                  <a:srgbClr val="E36C0A"/>
                </a:solidFill>
                <a:latin typeface="Times New Roman"/>
                <a:ea typeface="华文细黑"/>
                <a:cs typeface="Times New Roman"/>
              </a:rPr>
              <a:t>　</a:t>
            </a:r>
            <a:endParaRPr lang="en-US" altLang="zh-CN" sz="2800" kern="100" dirty="0" smtClean="0">
              <a:solidFill>
                <a:srgbClr val="E36C0A"/>
              </a:solidFill>
              <a:latin typeface="Times New Roman"/>
              <a:ea typeface="华文细黑"/>
              <a:cs typeface="Times New Roman"/>
            </a:endParaRPr>
          </a:p>
          <a:p>
            <a:pPr algn="just">
              <a:lnSpc>
                <a:spcPct val="150000"/>
              </a:lnSpc>
            </a:pPr>
            <a:r>
              <a:rPr lang="en-US" altLang="zh-CN" sz="2800" kern="100" dirty="0" smtClean="0">
                <a:solidFill>
                  <a:srgbClr val="E36C0A"/>
                </a:solidFill>
                <a:latin typeface="宋体"/>
                <a:ea typeface="华文细黑"/>
                <a:cs typeface="Times New Roman"/>
              </a:rPr>
              <a:t>②</a:t>
            </a:r>
            <a:r>
              <a:rPr lang="zh-CN" altLang="zh-CN" sz="2800" kern="100" dirty="0">
                <a:solidFill>
                  <a:srgbClr val="E36C0A"/>
                </a:solidFill>
                <a:latin typeface="Times New Roman"/>
                <a:ea typeface="华文细黑"/>
                <a:cs typeface="Times New Roman"/>
              </a:rPr>
              <a:t>将导气管插入水槽中，关闭弹簧夹</a:t>
            </a:r>
            <a:r>
              <a:rPr lang="en-US" altLang="zh-CN" sz="2800" kern="100" dirty="0">
                <a:solidFill>
                  <a:srgbClr val="E36C0A"/>
                </a:solidFill>
                <a:latin typeface="Times New Roman"/>
                <a:ea typeface="华文细黑"/>
              </a:rPr>
              <a:t>a</a:t>
            </a:r>
            <a:r>
              <a:rPr lang="zh-CN" altLang="zh-CN" sz="2800" kern="100" dirty="0">
                <a:solidFill>
                  <a:srgbClr val="E36C0A"/>
                </a:solidFill>
                <a:latin typeface="Times New Roman"/>
                <a:ea typeface="华文细黑"/>
                <a:cs typeface="Times New Roman"/>
              </a:rPr>
              <a:t>和活塞</a:t>
            </a:r>
            <a:r>
              <a:rPr lang="en-US" altLang="zh-CN" sz="2800" kern="100" dirty="0">
                <a:solidFill>
                  <a:srgbClr val="E36C0A"/>
                </a:solidFill>
                <a:latin typeface="Times New Roman"/>
                <a:ea typeface="华文细黑"/>
              </a:rPr>
              <a:t>b</a:t>
            </a:r>
            <a:r>
              <a:rPr lang="zh-CN" altLang="zh-CN" sz="2800" kern="100" dirty="0">
                <a:solidFill>
                  <a:srgbClr val="E36C0A"/>
                </a:solidFill>
                <a:latin typeface="Times New Roman"/>
                <a:ea typeface="华文细黑"/>
                <a:cs typeface="Times New Roman"/>
              </a:rPr>
              <a:t>，微热圆底烧瓶，导管口有气泡产生，撤去热源，导管中形成一段稳定的水柱　</a:t>
            </a:r>
            <a:endParaRPr lang="en-US" altLang="zh-CN" sz="2800" kern="100" dirty="0" smtClean="0">
              <a:solidFill>
                <a:srgbClr val="E36C0A"/>
              </a:solidFill>
              <a:latin typeface="Times New Roman"/>
              <a:ea typeface="华文细黑"/>
              <a:cs typeface="Times New Roman"/>
            </a:endParaRPr>
          </a:p>
          <a:p>
            <a:pPr algn="just">
              <a:lnSpc>
                <a:spcPct val="150000"/>
              </a:lnSpc>
            </a:pPr>
            <a:r>
              <a:rPr lang="en-US" altLang="zh-CN" sz="2800" kern="100" dirty="0" smtClean="0">
                <a:solidFill>
                  <a:srgbClr val="E36C0A"/>
                </a:solidFill>
                <a:latin typeface="宋体"/>
                <a:ea typeface="华文细黑"/>
                <a:cs typeface="Times New Roman"/>
              </a:rPr>
              <a:t>③</a:t>
            </a:r>
            <a:r>
              <a:rPr lang="zh-CN" altLang="zh-CN" sz="2800" kern="100" dirty="0">
                <a:solidFill>
                  <a:srgbClr val="E36C0A"/>
                </a:solidFill>
                <a:latin typeface="Times New Roman"/>
                <a:ea typeface="华文细黑"/>
                <a:cs typeface="Times New Roman"/>
              </a:rPr>
              <a:t>检查</a:t>
            </a:r>
            <a:r>
              <a:rPr lang="en-US" altLang="zh-CN" sz="2800" kern="100" dirty="0">
                <a:solidFill>
                  <a:srgbClr val="E36C0A"/>
                </a:solidFill>
                <a:latin typeface="Times New Roman"/>
                <a:ea typeface="华文细黑"/>
              </a:rPr>
              <a:t>CO</a:t>
            </a:r>
            <a:r>
              <a:rPr lang="zh-CN" altLang="zh-CN" sz="2800" kern="100" dirty="0">
                <a:solidFill>
                  <a:srgbClr val="E36C0A"/>
                </a:solidFill>
                <a:latin typeface="Times New Roman"/>
                <a:ea typeface="华文细黑"/>
                <a:cs typeface="Times New Roman"/>
              </a:rPr>
              <a:t>的纯度　</a:t>
            </a:r>
            <a:endParaRPr lang="en-US" altLang="zh-CN" sz="2800" kern="100" dirty="0" smtClean="0">
              <a:solidFill>
                <a:srgbClr val="E36C0A"/>
              </a:solidFill>
              <a:latin typeface="Times New Roman"/>
              <a:ea typeface="华文细黑"/>
              <a:cs typeface="Times New Roman"/>
            </a:endParaRPr>
          </a:p>
          <a:p>
            <a:pPr algn="just">
              <a:lnSpc>
                <a:spcPct val="150000"/>
              </a:lnSpc>
            </a:pPr>
            <a:r>
              <a:rPr lang="en-US" altLang="zh-CN" sz="2800" kern="100" dirty="0" smtClean="0">
                <a:solidFill>
                  <a:srgbClr val="E36C0A"/>
                </a:solidFill>
                <a:latin typeface="宋体"/>
                <a:ea typeface="华文细黑"/>
                <a:cs typeface="Times New Roman"/>
              </a:rPr>
              <a:t>④</a:t>
            </a:r>
            <a:r>
              <a:rPr lang="zh-CN" altLang="zh-CN" sz="2800" kern="100" dirty="0">
                <a:solidFill>
                  <a:srgbClr val="E36C0A"/>
                </a:solidFill>
                <a:latin typeface="Times New Roman"/>
                <a:ea typeface="华文细黑"/>
                <a:cs typeface="Times New Roman"/>
              </a:rPr>
              <a:t>除去</a:t>
            </a:r>
            <a:r>
              <a:rPr lang="en-US" altLang="zh-CN" sz="2800" kern="100" dirty="0">
                <a:solidFill>
                  <a:srgbClr val="E36C0A"/>
                </a:solidFill>
                <a:latin typeface="Times New Roman"/>
                <a:ea typeface="华文细黑"/>
              </a:rPr>
              <a:t>CO</a:t>
            </a:r>
            <a:r>
              <a:rPr lang="zh-CN" altLang="zh-CN" sz="2800" kern="100" dirty="0">
                <a:solidFill>
                  <a:srgbClr val="E36C0A"/>
                </a:solidFill>
                <a:latin typeface="Times New Roman"/>
                <a:ea typeface="华文细黑"/>
                <a:cs typeface="Times New Roman"/>
              </a:rPr>
              <a:t>中的</a:t>
            </a:r>
            <a:r>
              <a:rPr lang="en-US" altLang="zh-CN" sz="2800" kern="100" dirty="0">
                <a:solidFill>
                  <a:srgbClr val="E36C0A"/>
                </a:solidFill>
                <a:latin typeface="Times New Roman"/>
                <a:ea typeface="华文细黑"/>
              </a:rPr>
              <a:t>CO</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，有利于点燃</a:t>
            </a:r>
            <a:r>
              <a:rPr lang="en-US" altLang="zh-CN" sz="2800" kern="100" dirty="0">
                <a:solidFill>
                  <a:srgbClr val="E36C0A"/>
                </a:solidFill>
                <a:latin typeface="Times New Roman"/>
                <a:ea typeface="华文细黑"/>
              </a:rPr>
              <a:t>CO</a:t>
            </a:r>
            <a:endParaRPr lang="zh-CN" altLang="en-US" sz="2800" dirty="0"/>
          </a:p>
        </p:txBody>
      </p:sp>
      <p:sp>
        <p:nvSpPr>
          <p:cNvPr id="3" name="Rectangle 21">
            <a:hlinkClick r:id="rId2" action="ppaction://hlinksldjump"/>
          </p:cNvPr>
          <p:cNvSpPr>
            <a:spLocks noChangeArrowheads="1"/>
          </p:cNvSpPr>
          <p:nvPr/>
        </p:nvSpPr>
        <p:spPr bwMode="auto">
          <a:xfrm>
            <a:off x="10345553"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 name="Rectangle 21">
            <a:hlinkClick r:id="rId3" action="ppaction://hlinksldjump"/>
          </p:cNvPr>
          <p:cNvSpPr>
            <a:spLocks noChangeArrowheads="1"/>
          </p:cNvSpPr>
          <p:nvPr/>
        </p:nvSpPr>
        <p:spPr bwMode="auto">
          <a:xfrm>
            <a:off x="10779476"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4" action="ppaction://hlinksldjump"/>
          </p:cNvPr>
          <p:cNvSpPr>
            <a:spLocks noChangeArrowheads="1"/>
          </p:cNvSpPr>
          <p:nvPr/>
        </p:nvSpPr>
        <p:spPr bwMode="auto">
          <a:xfrm>
            <a:off x="11213399" y="45615"/>
            <a:ext cx="36028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5" action="ppaction://hlinksldjump"/>
          </p:cNvPr>
          <p:cNvSpPr>
            <a:spLocks noChangeArrowheads="1"/>
          </p:cNvSpPr>
          <p:nvPr/>
        </p:nvSpPr>
        <p:spPr bwMode="auto">
          <a:xfrm>
            <a:off x="11647322"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8" name="Rectangle 21">
            <a:hlinkClick r:id="rId6" action="ppaction://hlinksldjump"/>
          </p:cNvPr>
          <p:cNvSpPr>
            <a:spLocks noChangeArrowheads="1"/>
          </p:cNvSpPr>
          <p:nvPr/>
        </p:nvSpPr>
        <p:spPr bwMode="auto">
          <a:xfrm>
            <a:off x="9911630"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719062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750"/>
                                        <p:tgtEl>
                                          <p:spTgt spid="5">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7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693490"/>
            <a:ext cx="11232086" cy="738664"/>
          </a:xfrm>
          <a:prstGeom prst="rect">
            <a:avLst/>
          </a:prstGeom>
        </p:spPr>
        <p:txBody>
          <a:bodyPr>
            <a:spAutoFit/>
          </a:bodyPr>
          <a:lstStyle/>
          <a:p>
            <a:pPr algn="just">
              <a:lnSpc>
                <a:spcPct val="150000"/>
              </a:lnSpc>
              <a:spcAft>
                <a:spcPts val="0"/>
              </a:spcAft>
              <a:tabLst>
                <a:tab pos="2250440" algn="l"/>
              </a:tabLst>
            </a:pPr>
            <a:r>
              <a:rPr lang="en-US" altLang="zh-CN" sz="2800" kern="100" dirty="0" smtClean="0">
                <a:latin typeface="IPAPANNEW"/>
                <a:ea typeface="华文细黑"/>
                <a:cs typeface="Times New Roman"/>
              </a:rPr>
              <a:t>5.</a:t>
            </a:r>
            <a:r>
              <a:rPr lang="en-US" altLang="zh-CN" sz="2800" kern="100" dirty="0" smtClean="0">
                <a:latin typeface="Times New Roman"/>
                <a:ea typeface="华文细黑"/>
              </a:rPr>
              <a:t> </a:t>
            </a:r>
            <a:r>
              <a:rPr lang="zh-CN" altLang="zh-CN" sz="2800" kern="100" dirty="0" smtClean="0">
                <a:latin typeface="Times New Roman"/>
                <a:ea typeface="华文细黑"/>
                <a:cs typeface="Times New Roman"/>
              </a:rPr>
              <a:t>工业</a:t>
            </a:r>
            <a:r>
              <a:rPr lang="zh-CN" altLang="zh-CN" sz="2800" kern="100" dirty="0">
                <a:latin typeface="Times New Roman"/>
                <a:ea typeface="华文细黑"/>
                <a:cs typeface="Times New Roman"/>
              </a:rPr>
              <a:t>生产纯碱的工艺流程示意图如下：</a:t>
            </a:r>
            <a:endParaRPr lang="zh-CN" altLang="en-US" sz="2800" dirty="0"/>
          </a:p>
        </p:txBody>
      </p:sp>
      <p:pic>
        <p:nvPicPr>
          <p:cNvPr id="223234" name="Picture 2" descr="668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399" y="1589965"/>
            <a:ext cx="8098432" cy="1983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49428" y="3429794"/>
            <a:ext cx="9812557"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完成下列填空：</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(1)</a:t>
            </a:r>
            <a:r>
              <a:rPr lang="zh-CN" altLang="zh-CN" sz="2800" kern="100" dirty="0">
                <a:latin typeface="Times New Roman"/>
                <a:ea typeface="华文细黑"/>
                <a:cs typeface="Times New Roman"/>
              </a:rPr>
              <a:t>粗盐水中加入沉淀剂</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B</a:t>
            </a:r>
            <a:r>
              <a:rPr lang="zh-CN" altLang="zh-CN" sz="2800" kern="100" dirty="0">
                <a:latin typeface="Times New Roman"/>
                <a:ea typeface="华文细黑"/>
                <a:cs typeface="Times New Roman"/>
              </a:rPr>
              <a:t>除杂质</a:t>
            </a:r>
            <a:r>
              <a:rPr lang="en-US" altLang="zh-CN" sz="2800" kern="100" dirty="0">
                <a:latin typeface="Times New Roman"/>
                <a:ea typeface="华文细黑"/>
              </a:rPr>
              <a:t>(</a:t>
            </a:r>
            <a:r>
              <a:rPr lang="zh-CN" altLang="zh-CN" sz="2800" kern="100" dirty="0">
                <a:latin typeface="Times New Roman"/>
                <a:ea typeface="华文细黑"/>
                <a:cs typeface="Times New Roman"/>
              </a:rPr>
              <a:t>沉淀剂</a:t>
            </a:r>
            <a:r>
              <a:rPr lang="en-US" altLang="zh-CN" sz="2800" kern="100" dirty="0">
                <a:latin typeface="Times New Roman"/>
                <a:ea typeface="华文细黑"/>
              </a:rPr>
              <a:t>A</a:t>
            </a:r>
            <a:r>
              <a:rPr lang="zh-CN" altLang="zh-CN" sz="2800" kern="100" dirty="0">
                <a:latin typeface="Times New Roman"/>
                <a:ea typeface="华文细黑"/>
                <a:cs typeface="Times New Roman"/>
              </a:rPr>
              <a:t>来源于石灰窑厂</a:t>
            </a:r>
            <a:r>
              <a:rPr lang="en-US" altLang="zh-CN" sz="2800" kern="100" dirty="0">
                <a:latin typeface="Times New Roman"/>
                <a:ea typeface="华文细黑"/>
              </a:rPr>
              <a:t>)</a:t>
            </a:r>
            <a:r>
              <a:rPr lang="zh-CN" altLang="zh-CN" sz="2800" kern="100" dirty="0">
                <a:latin typeface="Times New Roman"/>
                <a:ea typeface="华文细黑"/>
                <a:cs typeface="Times New Roman"/>
              </a:rPr>
              <a:t>，写出</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B</a:t>
            </a:r>
            <a:r>
              <a:rPr lang="zh-CN" altLang="zh-CN" sz="2800" kern="100" dirty="0">
                <a:latin typeface="Times New Roman"/>
                <a:ea typeface="华文细黑"/>
                <a:cs typeface="Times New Roman"/>
              </a:rPr>
              <a:t>的化学式：</a:t>
            </a:r>
            <a:r>
              <a:rPr lang="en-US" altLang="zh-CN" sz="2800" kern="100" dirty="0">
                <a:latin typeface="Times New Roman"/>
                <a:ea typeface="华文细黑"/>
              </a:rPr>
              <a:t>A</a:t>
            </a:r>
            <a:r>
              <a:rPr lang="en-US" altLang="zh-CN" sz="2800" kern="100" dirty="0" smtClean="0">
                <a:latin typeface="Times New Roman"/>
                <a:ea typeface="华文细黑"/>
              </a:rPr>
              <a:t>______________</a:t>
            </a:r>
            <a:r>
              <a:rPr lang="zh-CN" altLang="zh-CN" sz="2800" kern="100" dirty="0" smtClean="0">
                <a:latin typeface="Times New Roman"/>
                <a:ea typeface="华文细黑"/>
                <a:cs typeface="Times New Roman"/>
              </a:rPr>
              <a:t>，</a:t>
            </a:r>
            <a:r>
              <a:rPr lang="en-US" altLang="zh-CN" sz="2800" kern="100" dirty="0">
                <a:latin typeface="Times New Roman"/>
                <a:ea typeface="华文细黑"/>
              </a:rPr>
              <a:t>B</a:t>
            </a:r>
            <a:r>
              <a:rPr lang="en-US" altLang="zh-CN" sz="2800" kern="100" dirty="0" smtClean="0">
                <a:latin typeface="Times New Roman"/>
                <a:ea typeface="华文细黑"/>
              </a:rPr>
              <a:t>________</a:t>
            </a:r>
            <a:r>
              <a:rPr lang="zh-CN" altLang="zh-CN" sz="2800" kern="100" dirty="0" smtClean="0">
                <a:latin typeface="Times New Roman"/>
                <a:ea typeface="华文细黑"/>
                <a:cs typeface="Times New Roman"/>
              </a:rPr>
              <a:t>。</a:t>
            </a:r>
            <a:endParaRPr lang="zh-CN" altLang="en-US" sz="2800" dirty="0"/>
          </a:p>
        </p:txBody>
      </p:sp>
      <p:sp>
        <p:nvSpPr>
          <p:cNvPr id="7" name="矩形 6"/>
          <p:cNvSpPr/>
          <p:nvPr/>
        </p:nvSpPr>
        <p:spPr>
          <a:xfrm>
            <a:off x="4169297" y="4793883"/>
            <a:ext cx="2478564" cy="523220"/>
          </a:xfrm>
          <a:prstGeom prst="rect">
            <a:avLst/>
          </a:prstGeom>
        </p:spPr>
        <p:txBody>
          <a:bodyPr wrap="none">
            <a:spAutoFit/>
          </a:bodyPr>
          <a:lstStyle/>
          <a:p>
            <a:r>
              <a:rPr lang="en-US" altLang="zh-CN" sz="2800" kern="100" dirty="0" err="1">
                <a:solidFill>
                  <a:srgbClr val="E36C0A"/>
                </a:solidFill>
                <a:latin typeface="Times New Roman"/>
                <a:ea typeface="华文细黑"/>
              </a:rPr>
              <a:t>Ca</a:t>
            </a:r>
            <a:r>
              <a:rPr lang="en-US" altLang="zh-CN" sz="2800" kern="100" dirty="0">
                <a:solidFill>
                  <a:srgbClr val="E36C0A"/>
                </a:solidFill>
                <a:latin typeface="Times New Roman"/>
                <a:ea typeface="华文细黑"/>
              </a:rPr>
              <a:t>(OH)</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或</a:t>
            </a:r>
            <a:r>
              <a:rPr lang="en-US" altLang="zh-CN" sz="2800" kern="100" dirty="0" err="1" smtClean="0">
                <a:solidFill>
                  <a:srgbClr val="E36C0A"/>
                </a:solidFill>
                <a:latin typeface="Times New Roman"/>
                <a:ea typeface="华文细黑"/>
              </a:rPr>
              <a:t>CaO</a:t>
            </a:r>
            <a:endParaRPr lang="zh-CN" altLang="en-US" sz="2800" dirty="0"/>
          </a:p>
        </p:txBody>
      </p:sp>
      <p:sp>
        <p:nvSpPr>
          <p:cNvPr id="9" name="矩形 8"/>
          <p:cNvSpPr/>
          <p:nvPr/>
        </p:nvSpPr>
        <p:spPr>
          <a:xfrm>
            <a:off x="7391350" y="4778782"/>
            <a:ext cx="1342034" cy="523220"/>
          </a:xfrm>
          <a:prstGeom prst="rect">
            <a:avLst/>
          </a:prstGeom>
        </p:spPr>
        <p:txBody>
          <a:bodyPr wrap="none">
            <a:spAutoFit/>
          </a:bodyPr>
          <a:lstStyle/>
          <a:p>
            <a:r>
              <a:rPr lang="en-US" altLang="zh-CN" sz="2800" kern="100" dirty="0" smtClean="0">
                <a:solidFill>
                  <a:srgbClr val="E36C0A"/>
                </a:solidFill>
                <a:latin typeface="Times New Roman"/>
                <a:ea typeface="华文细黑"/>
              </a:rPr>
              <a:t>Na</a:t>
            </a:r>
            <a:r>
              <a:rPr lang="en-US" altLang="zh-CN" sz="2800" kern="100" baseline="-25000" dirty="0" smtClean="0">
                <a:solidFill>
                  <a:srgbClr val="E36C0A"/>
                </a:solidFill>
                <a:latin typeface="Times New Roman"/>
                <a:ea typeface="华文细黑"/>
              </a:rPr>
              <a:t>2</a:t>
            </a:r>
            <a:r>
              <a:rPr lang="en-US" altLang="zh-CN" sz="2800" kern="100" dirty="0" smtClean="0">
                <a:solidFill>
                  <a:srgbClr val="E36C0A"/>
                </a:solidFill>
                <a:latin typeface="Times New Roman"/>
                <a:ea typeface="华文细黑"/>
              </a:rPr>
              <a:t>CO</a:t>
            </a:r>
            <a:r>
              <a:rPr lang="en-US" altLang="zh-CN" sz="2800" kern="100" baseline="-25000" dirty="0" smtClean="0">
                <a:solidFill>
                  <a:srgbClr val="E36C0A"/>
                </a:solidFill>
                <a:latin typeface="Times New Roman"/>
                <a:ea typeface="华文细黑"/>
              </a:rPr>
              <a:t>3</a:t>
            </a:r>
            <a:endParaRPr lang="zh-CN" altLang="en-US" sz="2800" dirty="0"/>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11" name="Rectangle 21">
            <a:hlinkClick r:id="rId3" action="ppaction://hlinksldjump"/>
          </p:cNvPr>
          <p:cNvSpPr>
            <a:spLocks noChangeArrowheads="1"/>
          </p:cNvSpPr>
          <p:nvPr/>
        </p:nvSpPr>
        <p:spPr bwMode="auto">
          <a:xfrm>
            <a:off x="10345553"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4" action="ppaction://hlinksldjump"/>
          </p:cNvPr>
          <p:cNvSpPr>
            <a:spLocks noChangeArrowheads="1"/>
          </p:cNvSpPr>
          <p:nvPr/>
        </p:nvSpPr>
        <p:spPr bwMode="auto">
          <a:xfrm>
            <a:off x="10779476"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5" action="ppaction://hlinksldjump"/>
          </p:cNvPr>
          <p:cNvSpPr>
            <a:spLocks noChangeArrowheads="1"/>
          </p:cNvSpPr>
          <p:nvPr/>
        </p:nvSpPr>
        <p:spPr bwMode="auto">
          <a:xfrm>
            <a:off x="11213399"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6" action="ppaction://hlinksldjump"/>
          </p:cNvPr>
          <p:cNvSpPr>
            <a:spLocks noChangeArrowheads="1"/>
          </p:cNvSpPr>
          <p:nvPr/>
        </p:nvSpPr>
        <p:spPr bwMode="auto">
          <a:xfrm>
            <a:off x="11647322" y="45615"/>
            <a:ext cx="36028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5" name="Rectangle 21">
            <a:hlinkClick r:id="rId7" action="ppaction://hlinksldjump"/>
          </p:cNvPr>
          <p:cNvSpPr>
            <a:spLocks noChangeArrowheads="1"/>
          </p:cNvSpPr>
          <p:nvPr/>
        </p:nvSpPr>
        <p:spPr bwMode="auto">
          <a:xfrm>
            <a:off x="9911630"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0090475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7" grpId="0"/>
      <p:bldP spid="7" grpId="1"/>
      <p:bldP spid="9" grpId="0"/>
      <p:bldP spid="9"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9240" y="1125538"/>
            <a:ext cx="11854638" cy="3323987"/>
          </a:xfrm>
          <a:prstGeom prst="rect">
            <a:avLst/>
          </a:prstGeom>
        </p:spPr>
        <p:txBody>
          <a:bodyPr>
            <a:spAutoFit/>
          </a:bodyPr>
          <a:lstStyle/>
          <a:p>
            <a:pPr>
              <a:lnSpc>
                <a:spcPct val="150000"/>
              </a:lnSpc>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实验室提纯粗盐的实验操作依次为取样、</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沉淀</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_</a:t>
            </a:r>
            <a:r>
              <a:rPr lang="en-US" altLang="zh-CN" sz="2800" kern="100" dirty="0" smtClean="0">
                <a:latin typeface="Times New Roman"/>
                <a:ea typeface="华文细黑"/>
                <a:cs typeface="Courier New"/>
              </a:rPr>
              <a:t>____</a:t>
            </a:r>
          </a:p>
          <a:p>
            <a:pPr>
              <a:lnSpc>
                <a:spcPct val="150000"/>
              </a:lnSpc>
            </a:pP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冷却结晶、</a:t>
            </a:r>
            <a:r>
              <a:rPr lang="en-US" altLang="zh-CN" sz="2800" kern="100" dirty="0" smtClean="0">
                <a:latin typeface="Times New Roman"/>
                <a:ea typeface="华文细黑"/>
                <a:cs typeface="Courier New"/>
              </a:rPr>
              <a:t>______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烘干。</a:t>
            </a:r>
            <a:endParaRPr lang="zh-CN" altLang="zh-CN" sz="2800" kern="100" dirty="0">
              <a:latin typeface="宋体"/>
              <a:cs typeface="Courier New"/>
            </a:endParaRPr>
          </a:p>
          <a:p>
            <a:pPr>
              <a:lnSpc>
                <a:spcPct val="150000"/>
              </a:lnSpc>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工业生产纯碱工艺流程中，碳酸化时产生的现象</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Times New Roman"/>
              </a:rPr>
              <a:t>________</a:t>
            </a:r>
            <a:r>
              <a:rPr lang="en-US" altLang="zh-CN" sz="2800" kern="100" dirty="0" smtClean="0">
                <a:latin typeface="Times New Roman"/>
                <a:ea typeface="华文细黑"/>
                <a:cs typeface="Courier New"/>
              </a:rPr>
              <a:t>_________</a:t>
            </a:r>
          </a:p>
          <a:p>
            <a:pPr>
              <a:lnSpc>
                <a:spcPct val="150000"/>
              </a:lnSpc>
            </a:pP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。碳酸</a:t>
            </a:r>
            <a:r>
              <a:rPr lang="zh-CN" altLang="zh-CN" sz="2800" kern="100" dirty="0">
                <a:latin typeface="Times New Roman"/>
                <a:ea typeface="华文细黑"/>
                <a:cs typeface="Times New Roman"/>
              </a:rPr>
              <a:t>化时没有析出碳酸钠晶体，其原因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Times New Roman"/>
              </a:rPr>
              <a:t>__________</a:t>
            </a:r>
            <a:r>
              <a:rPr lang="en-US" altLang="zh-CN" sz="2800" kern="100" dirty="0" smtClean="0">
                <a:latin typeface="Times New Roman"/>
                <a:ea typeface="华文细黑"/>
              </a:rPr>
              <a:t>__________</a:t>
            </a:r>
          </a:p>
          <a:p>
            <a:pPr>
              <a:lnSpc>
                <a:spcPct val="150000"/>
              </a:lnSpc>
            </a:pPr>
            <a:r>
              <a:rPr lang="en-US" altLang="zh-CN" sz="2800" kern="100" dirty="0" smtClean="0">
                <a:latin typeface="Times New Roman"/>
                <a:ea typeface="华文细黑"/>
              </a:rPr>
              <a:t>_______</a:t>
            </a:r>
            <a:r>
              <a:rPr lang="zh-CN" altLang="zh-CN" sz="2800" kern="100" dirty="0" smtClean="0">
                <a:latin typeface="Times New Roman"/>
                <a:ea typeface="华文细黑"/>
                <a:cs typeface="Times New Roman"/>
              </a:rPr>
              <a:t>。</a:t>
            </a:r>
            <a:endParaRPr lang="zh-CN" altLang="en-US" sz="2800" dirty="0"/>
          </a:p>
        </p:txBody>
      </p:sp>
      <p:sp>
        <p:nvSpPr>
          <p:cNvPr id="5" name="矩形 4"/>
          <p:cNvSpPr/>
          <p:nvPr/>
        </p:nvSpPr>
        <p:spPr>
          <a:xfrm>
            <a:off x="7130000" y="1235404"/>
            <a:ext cx="902811" cy="432414"/>
          </a:xfrm>
          <a:prstGeom prst="rect">
            <a:avLst/>
          </a:prstGeom>
        </p:spPr>
        <p:txBody>
          <a:bodyPr wrap="none">
            <a:spAutoFit/>
          </a:bodyPr>
          <a:lstStyle/>
          <a:p>
            <a:r>
              <a:rPr lang="zh-CN" altLang="zh-CN" sz="2800" kern="100" dirty="0" smtClean="0">
                <a:solidFill>
                  <a:srgbClr val="E36C0A"/>
                </a:solidFill>
                <a:latin typeface="Times New Roman"/>
                <a:ea typeface="华文细黑"/>
                <a:cs typeface="Times New Roman"/>
              </a:rPr>
              <a:t>溶解</a:t>
            </a:r>
            <a:endParaRPr lang="zh-CN" altLang="en-US" sz="2800" dirty="0"/>
          </a:p>
        </p:txBody>
      </p:sp>
      <p:sp>
        <p:nvSpPr>
          <p:cNvPr id="7" name="矩形 6"/>
          <p:cNvSpPr/>
          <p:nvPr/>
        </p:nvSpPr>
        <p:spPr>
          <a:xfrm>
            <a:off x="9467549" y="1209165"/>
            <a:ext cx="902811" cy="523220"/>
          </a:xfrm>
          <a:prstGeom prst="rect">
            <a:avLst/>
          </a:prstGeom>
        </p:spPr>
        <p:txBody>
          <a:bodyPr wrap="none">
            <a:spAutoFit/>
          </a:bodyPr>
          <a:lstStyle/>
          <a:p>
            <a:r>
              <a:rPr lang="zh-CN" altLang="zh-CN" sz="2800" kern="100" dirty="0" smtClean="0">
                <a:solidFill>
                  <a:srgbClr val="E36C0A"/>
                </a:solidFill>
                <a:latin typeface="Times New Roman"/>
                <a:ea typeface="华文细黑"/>
                <a:cs typeface="Times New Roman"/>
              </a:rPr>
              <a:t>过滤</a:t>
            </a:r>
            <a:endParaRPr lang="zh-CN" altLang="en-US" sz="2800" kern="100" dirty="0">
              <a:solidFill>
                <a:srgbClr val="E36C0A"/>
              </a:solidFill>
              <a:latin typeface="Times New Roman"/>
              <a:ea typeface="华文细黑"/>
              <a:cs typeface="Times New Roman"/>
            </a:endParaRPr>
          </a:p>
        </p:txBody>
      </p:sp>
      <p:sp>
        <p:nvSpPr>
          <p:cNvPr id="9" name="矩形 8"/>
          <p:cNvSpPr/>
          <p:nvPr/>
        </p:nvSpPr>
        <p:spPr>
          <a:xfrm>
            <a:off x="3490885" y="1857237"/>
            <a:ext cx="902811" cy="523220"/>
          </a:xfrm>
          <a:prstGeom prst="rect">
            <a:avLst/>
          </a:prstGeom>
        </p:spPr>
        <p:txBody>
          <a:bodyPr wrap="none">
            <a:spAutoFit/>
          </a:bodyPr>
          <a:lstStyle/>
          <a:p>
            <a:r>
              <a:rPr lang="zh-CN" altLang="zh-CN" sz="2800" kern="100" dirty="0" smtClean="0">
                <a:solidFill>
                  <a:srgbClr val="E36C0A"/>
                </a:solidFill>
                <a:latin typeface="Times New Roman"/>
                <a:ea typeface="华文细黑"/>
                <a:cs typeface="Times New Roman"/>
              </a:rPr>
              <a:t>过滤</a:t>
            </a:r>
            <a:endParaRPr lang="zh-CN" altLang="en-US" sz="2800" kern="100" dirty="0">
              <a:solidFill>
                <a:srgbClr val="E36C0A"/>
              </a:solidFill>
              <a:latin typeface="Times New Roman"/>
              <a:ea typeface="华文细黑"/>
              <a:cs typeface="Times New Roman"/>
            </a:endParaRPr>
          </a:p>
        </p:txBody>
      </p:sp>
      <p:sp>
        <p:nvSpPr>
          <p:cNvPr id="11" name="矩形 10"/>
          <p:cNvSpPr/>
          <p:nvPr/>
        </p:nvSpPr>
        <p:spPr>
          <a:xfrm>
            <a:off x="289240" y="1838073"/>
            <a:ext cx="902811" cy="523220"/>
          </a:xfrm>
          <a:prstGeom prst="rect">
            <a:avLst/>
          </a:prstGeom>
        </p:spPr>
        <p:txBody>
          <a:bodyPr wrap="none">
            <a:spAutoFit/>
          </a:bodyPr>
          <a:lstStyle/>
          <a:p>
            <a:r>
              <a:rPr lang="zh-CN" altLang="zh-CN" sz="2800" kern="100" dirty="0" smtClean="0">
                <a:solidFill>
                  <a:srgbClr val="E36C0A"/>
                </a:solidFill>
                <a:latin typeface="Times New Roman"/>
                <a:ea typeface="华文细黑"/>
                <a:cs typeface="Times New Roman"/>
              </a:rPr>
              <a:t>浓缩</a:t>
            </a:r>
            <a:endParaRPr lang="zh-CN" altLang="en-US" sz="2800" kern="100" dirty="0">
              <a:solidFill>
                <a:srgbClr val="E36C0A"/>
              </a:solidFill>
              <a:latin typeface="Times New Roman"/>
              <a:ea typeface="华文细黑"/>
              <a:cs typeface="Times New Roman"/>
            </a:endParaRPr>
          </a:p>
        </p:txBody>
      </p:sp>
      <p:sp>
        <p:nvSpPr>
          <p:cNvPr id="13" name="矩形 12"/>
          <p:cNvSpPr/>
          <p:nvPr/>
        </p:nvSpPr>
        <p:spPr>
          <a:xfrm>
            <a:off x="8578705" y="2486145"/>
            <a:ext cx="3177473" cy="523220"/>
          </a:xfrm>
          <a:prstGeom prst="rect">
            <a:avLst/>
          </a:prstGeom>
        </p:spPr>
        <p:txBody>
          <a:bodyPr wrap="none">
            <a:spAutoFit/>
          </a:bodyPr>
          <a:lstStyle/>
          <a:p>
            <a:pPr lvl="0"/>
            <a:r>
              <a:rPr lang="zh-CN" altLang="zh-CN" sz="2800" kern="100" dirty="0" smtClean="0">
                <a:solidFill>
                  <a:srgbClr val="E36C0A"/>
                </a:solidFill>
                <a:latin typeface="Times New Roman"/>
                <a:ea typeface="华文细黑"/>
                <a:cs typeface="Times New Roman"/>
              </a:rPr>
              <a:t>出现浑浊</a:t>
            </a:r>
            <a:r>
              <a:rPr lang="en-US" altLang="zh-CN" sz="2800" kern="100" dirty="0">
                <a:solidFill>
                  <a:srgbClr val="E36C0A"/>
                </a:solidFill>
                <a:latin typeface="Times New Roman"/>
                <a:ea typeface="华文细黑"/>
                <a:cs typeface="Times New Roman"/>
              </a:rPr>
              <a:t>(</a:t>
            </a:r>
            <a:r>
              <a:rPr lang="zh-CN" altLang="zh-CN" sz="2800" kern="100" dirty="0">
                <a:solidFill>
                  <a:srgbClr val="E36C0A"/>
                </a:solidFill>
                <a:latin typeface="Times New Roman"/>
                <a:ea typeface="华文细黑"/>
                <a:cs typeface="Times New Roman"/>
              </a:rPr>
              <a:t>或有</a:t>
            </a:r>
            <a:r>
              <a:rPr lang="zh-CN" altLang="zh-CN" sz="2800" kern="100" dirty="0" smtClean="0">
                <a:solidFill>
                  <a:srgbClr val="E36C0A"/>
                </a:solidFill>
                <a:latin typeface="Times New Roman"/>
                <a:ea typeface="华文细黑"/>
                <a:cs typeface="Times New Roman"/>
              </a:rPr>
              <a:t>晶体</a:t>
            </a:r>
            <a:endParaRPr lang="zh-CN" altLang="en-US" sz="2800" kern="100" dirty="0">
              <a:solidFill>
                <a:srgbClr val="E36C0A"/>
              </a:solidFill>
              <a:latin typeface="Times New Roman"/>
              <a:ea typeface="华文细黑"/>
              <a:cs typeface="Times New Roman"/>
            </a:endParaRPr>
          </a:p>
        </p:txBody>
      </p:sp>
      <p:sp>
        <p:nvSpPr>
          <p:cNvPr id="15" name="矩形 14"/>
          <p:cNvSpPr/>
          <p:nvPr/>
        </p:nvSpPr>
        <p:spPr>
          <a:xfrm>
            <a:off x="7922088" y="3134217"/>
            <a:ext cx="3775393" cy="523220"/>
          </a:xfrm>
          <a:prstGeom prst="rect">
            <a:avLst/>
          </a:prstGeom>
        </p:spPr>
        <p:txBody>
          <a:bodyPr wrap="none">
            <a:spAutoFit/>
          </a:bodyPr>
          <a:lstStyle/>
          <a:p>
            <a:pPr lvl="0"/>
            <a:r>
              <a:rPr lang="zh-CN" altLang="zh-CN" sz="2800" kern="100" dirty="0">
                <a:solidFill>
                  <a:srgbClr val="E36C0A"/>
                </a:solidFill>
                <a:latin typeface="Times New Roman"/>
                <a:ea typeface="华文细黑"/>
                <a:cs typeface="Times New Roman"/>
              </a:rPr>
              <a:t>碳酸钠的溶解度比碳酸</a:t>
            </a:r>
            <a:endParaRPr lang="zh-CN" altLang="en-US" sz="2800" kern="100" dirty="0">
              <a:solidFill>
                <a:srgbClr val="E36C0A"/>
              </a:solidFill>
              <a:latin typeface="Times New Roman"/>
              <a:ea typeface="华文细黑"/>
              <a:cs typeface="Times New Roman"/>
            </a:endParaRPr>
          </a:p>
        </p:txBody>
      </p:sp>
      <p:sp>
        <p:nvSpPr>
          <p:cNvPr id="17" name="矩形 16"/>
          <p:cNvSpPr/>
          <p:nvPr/>
        </p:nvSpPr>
        <p:spPr>
          <a:xfrm>
            <a:off x="433256" y="3134217"/>
            <a:ext cx="1261884" cy="523220"/>
          </a:xfrm>
          <a:prstGeom prst="rect">
            <a:avLst/>
          </a:prstGeom>
        </p:spPr>
        <p:txBody>
          <a:bodyPr wrap="none">
            <a:spAutoFit/>
          </a:bodyPr>
          <a:lstStyle/>
          <a:p>
            <a:pPr lvl="0"/>
            <a:r>
              <a:rPr lang="zh-CN" altLang="zh-CN" sz="2800" kern="100" dirty="0" smtClean="0">
                <a:solidFill>
                  <a:srgbClr val="E36C0A"/>
                </a:solidFill>
                <a:latin typeface="Times New Roman"/>
                <a:ea typeface="华文细黑"/>
                <a:cs typeface="Times New Roman"/>
              </a:rPr>
              <a:t>析出　</a:t>
            </a:r>
            <a:endParaRPr lang="zh-CN" altLang="en-US" sz="2800" kern="100" dirty="0">
              <a:solidFill>
                <a:srgbClr val="E36C0A"/>
              </a:solidFill>
              <a:latin typeface="Times New Roman"/>
              <a:ea typeface="华文细黑"/>
              <a:cs typeface="Times New Roman"/>
            </a:endParaRPr>
          </a:p>
        </p:txBody>
      </p:sp>
      <p:sp>
        <p:nvSpPr>
          <p:cNvPr id="19" name="矩形 18"/>
          <p:cNvSpPr/>
          <p:nvPr/>
        </p:nvSpPr>
        <p:spPr>
          <a:xfrm>
            <a:off x="382822" y="3782289"/>
            <a:ext cx="1261884" cy="523220"/>
          </a:xfrm>
          <a:prstGeom prst="rect">
            <a:avLst/>
          </a:prstGeom>
        </p:spPr>
        <p:txBody>
          <a:bodyPr wrap="none">
            <a:spAutoFit/>
          </a:bodyPr>
          <a:lstStyle/>
          <a:p>
            <a:pPr lvl="0"/>
            <a:r>
              <a:rPr lang="zh-CN" altLang="zh-CN" sz="2800" kern="100" dirty="0" smtClean="0">
                <a:solidFill>
                  <a:srgbClr val="E36C0A"/>
                </a:solidFill>
                <a:latin typeface="Times New Roman"/>
                <a:ea typeface="华文细黑"/>
                <a:cs typeface="Times New Roman"/>
              </a:rPr>
              <a:t>氢</a:t>
            </a:r>
            <a:r>
              <a:rPr lang="zh-CN" altLang="zh-CN" sz="2800" kern="100" dirty="0">
                <a:solidFill>
                  <a:srgbClr val="E36C0A"/>
                </a:solidFill>
                <a:latin typeface="Times New Roman"/>
                <a:ea typeface="华文细黑"/>
                <a:cs typeface="Times New Roman"/>
              </a:rPr>
              <a:t>钠</a:t>
            </a:r>
            <a:r>
              <a:rPr lang="zh-CN" altLang="zh-CN" sz="2800" kern="100" dirty="0" smtClean="0">
                <a:solidFill>
                  <a:srgbClr val="E36C0A"/>
                </a:solidFill>
                <a:latin typeface="Times New Roman"/>
                <a:ea typeface="华文细黑"/>
                <a:cs typeface="Times New Roman"/>
              </a:rPr>
              <a:t>大</a:t>
            </a:r>
            <a:endParaRPr lang="zh-CN" altLang="en-US" sz="2800" kern="100" dirty="0">
              <a:solidFill>
                <a:srgbClr val="E36C0A"/>
              </a:solidFill>
              <a:latin typeface="Times New Roman"/>
              <a:ea typeface="华文细黑"/>
              <a:cs typeface="Times New Roman"/>
            </a:endParaRPr>
          </a:p>
        </p:txBody>
      </p:sp>
      <p:sp>
        <p:nvSpPr>
          <p:cNvPr id="4" name="矩形 3"/>
          <p:cNvSpPr/>
          <p:nvPr/>
        </p:nvSpPr>
        <p:spPr>
          <a:xfrm>
            <a:off x="10730400" y="1209165"/>
            <a:ext cx="902811" cy="523220"/>
          </a:xfrm>
          <a:prstGeom prst="rect">
            <a:avLst/>
          </a:prstGeom>
        </p:spPr>
        <p:txBody>
          <a:bodyPr wrap="none">
            <a:spAutoFit/>
          </a:bodyPr>
          <a:lstStyle/>
          <a:p>
            <a:r>
              <a:rPr lang="zh-CN" altLang="zh-CN" sz="2800" kern="100">
                <a:solidFill>
                  <a:srgbClr val="E36C0A"/>
                </a:solidFill>
                <a:latin typeface="Times New Roman"/>
                <a:ea typeface="华文细黑"/>
                <a:cs typeface="Times New Roman"/>
              </a:rPr>
              <a:t>蒸发</a:t>
            </a:r>
            <a:endParaRPr lang="zh-CN" altLang="en-US" sz="2800"/>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16" name="Rectangle 21">
            <a:hlinkClick r:id="rId2" action="ppaction://hlinksldjump"/>
          </p:cNvPr>
          <p:cNvSpPr>
            <a:spLocks noChangeArrowheads="1"/>
          </p:cNvSpPr>
          <p:nvPr/>
        </p:nvSpPr>
        <p:spPr bwMode="auto">
          <a:xfrm>
            <a:off x="10345553"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3" action="ppaction://hlinksldjump"/>
          </p:cNvPr>
          <p:cNvSpPr>
            <a:spLocks noChangeArrowheads="1"/>
          </p:cNvSpPr>
          <p:nvPr/>
        </p:nvSpPr>
        <p:spPr bwMode="auto">
          <a:xfrm>
            <a:off x="10779476"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4" action="ppaction://hlinksldjump"/>
          </p:cNvPr>
          <p:cNvSpPr>
            <a:spLocks noChangeArrowheads="1"/>
          </p:cNvSpPr>
          <p:nvPr/>
        </p:nvSpPr>
        <p:spPr bwMode="auto">
          <a:xfrm>
            <a:off x="11213399"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5" action="ppaction://hlinksldjump"/>
          </p:cNvPr>
          <p:cNvSpPr>
            <a:spLocks noChangeArrowheads="1"/>
          </p:cNvSpPr>
          <p:nvPr/>
        </p:nvSpPr>
        <p:spPr bwMode="auto">
          <a:xfrm>
            <a:off x="11647322" y="45615"/>
            <a:ext cx="36028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6" action="ppaction://hlinksldjump"/>
          </p:cNvPr>
          <p:cNvSpPr>
            <a:spLocks noChangeArrowheads="1"/>
          </p:cNvSpPr>
          <p:nvPr/>
        </p:nvSpPr>
        <p:spPr bwMode="auto">
          <a:xfrm>
            <a:off x="9911630"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4445149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linds(horizontal)">
                                      <p:cBhvr>
                                        <p:cTn id="30" dur="500"/>
                                        <p:tgtEl>
                                          <p:spTgt spid="17"/>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linds(horizontal)">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7"/>
                                        </p:tgtEl>
                                      </p:cBhvr>
                                    </p:animEffect>
                                    <p:set>
                                      <p:cBhvr>
                                        <p:cTn id="41" dur="1" fill="hold">
                                          <p:stCondLst>
                                            <p:cond delay="499"/>
                                          </p:stCondLst>
                                        </p:cTn>
                                        <p:tgtEl>
                                          <p:spTgt spid="7"/>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4"/>
                                        </p:tgtEl>
                                      </p:cBhvr>
                                    </p:animEffect>
                                    <p:set>
                                      <p:cBhvr>
                                        <p:cTn id="47" dur="1" fill="hold">
                                          <p:stCondLst>
                                            <p:cond delay="499"/>
                                          </p:stCondLst>
                                        </p:cTn>
                                        <p:tgtEl>
                                          <p:spTgt spid="4"/>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3"/>
                                        </p:tgtEl>
                                      </p:cBhvr>
                                    </p:animEffect>
                                    <p:set>
                                      <p:cBhvr>
                                        <p:cTn id="53" dur="1" fill="hold">
                                          <p:stCondLst>
                                            <p:cond delay="499"/>
                                          </p:stCondLst>
                                        </p:cTn>
                                        <p:tgtEl>
                                          <p:spTgt spid="13"/>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15"/>
                                        </p:tgtEl>
                                      </p:cBhvr>
                                    </p:animEffect>
                                    <p:set>
                                      <p:cBhvr>
                                        <p:cTn id="56" dur="1" fill="hold">
                                          <p:stCondLst>
                                            <p:cond delay="499"/>
                                          </p:stCondLst>
                                        </p:cTn>
                                        <p:tgtEl>
                                          <p:spTgt spid="15"/>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17"/>
                                        </p:tgtEl>
                                      </p:cBhvr>
                                    </p:animEffect>
                                    <p:set>
                                      <p:cBhvr>
                                        <p:cTn id="59" dur="1" fill="hold">
                                          <p:stCondLst>
                                            <p:cond delay="499"/>
                                          </p:stCondLst>
                                        </p:cTn>
                                        <p:tgtEl>
                                          <p:spTgt spid="17"/>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5" grpId="0"/>
      <p:bldP spid="5" grpId="1"/>
      <p:bldP spid="7" grpId="0"/>
      <p:bldP spid="7" grpId="1"/>
      <p:bldP spid="9" grpId="0"/>
      <p:bldP spid="9" grpId="1"/>
      <p:bldP spid="11" grpId="0"/>
      <p:bldP spid="11" grpId="1"/>
      <p:bldP spid="13" grpId="0"/>
      <p:bldP spid="13" grpId="1"/>
      <p:bldP spid="15" grpId="0"/>
      <p:bldP spid="15" grpId="1"/>
      <p:bldP spid="17" grpId="0"/>
      <p:bldP spid="17" grpId="1"/>
      <p:bldP spid="19" grpId="0"/>
      <p:bldP spid="19" grpId="1"/>
      <p:bldP spid="4" grpId="0"/>
      <p:bldP spid="4"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6834" y="1125538"/>
            <a:ext cx="11805036" cy="3323987"/>
          </a:xfrm>
          <a:prstGeom prst="rect">
            <a:avLst/>
          </a:prstGeom>
        </p:spPr>
        <p:txBody>
          <a:bodyPr>
            <a:spAutoFit/>
          </a:bodyPr>
          <a:lstStyle/>
          <a:p>
            <a:pPr>
              <a:lnSpc>
                <a:spcPct val="150000"/>
              </a:lnSpc>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碳酸化后过滤，滤液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最主要的成分是</a:t>
            </a:r>
            <a:r>
              <a:rPr lang="en-US" altLang="zh-CN" sz="2800" kern="100" dirty="0" smtClean="0">
                <a:latin typeface="Times New Roman"/>
                <a:ea typeface="华文细黑"/>
                <a:cs typeface="Courier New"/>
              </a:rPr>
              <a:t>_______ (</a:t>
            </a:r>
            <a:r>
              <a:rPr lang="zh-CN" altLang="zh-CN" sz="2800" kern="100" dirty="0">
                <a:latin typeface="Times New Roman"/>
                <a:ea typeface="华文细黑"/>
                <a:cs typeface="Times New Roman"/>
              </a:rPr>
              <a:t>填写化学式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，检验这一成分的阴离子的具体方法是</a:t>
            </a:r>
            <a:r>
              <a:rPr lang="en-US" altLang="zh-CN" sz="2800" kern="100" dirty="0" smtClean="0">
                <a:latin typeface="Times New Roman"/>
                <a:ea typeface="华文细黑"/>
                <a:cs typeface="Courier New"/>
              </a:rPr>
              <a:t>_______________________________________</a:t>
            </a:r>
          </a:p>
          <a:p>
            <a:pPr>
              <a:lnSpc>
                <a:spcPct val="150000"/>
              </a:lnSpc>
            </a:pPr>
            <a:r>
              <a:rPr lang="en-US" altLang="zh-CN" sz="2800" kern="100" dirty="0" smtClean="0">
                <a:latin typeface="Times New Roman"/>
                <a:ea typeface="华文细黑"/>
                <a:cs typeface="Courier New"/>
              </a:rPr>
              <a:t>____________________________________________________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(5)</a:t>
            </a:r>
            <a:r>
              <a:rPr lang="zh-CN" altLang="zh-CN" sz="2800" kern="100" dirty="0">
                <a:latin typeface="Times New Roman"/>
                <a:ea typeface="华文细黑"/>
                <a:cs typeface="Times New Roman"/>
              </a:rPr>
              <a:t>氨碱法流程中氨是循环使用的，为此，滤液</a:t>
            </a:r>
            <a:r>
              <a:rPr lang="en-US" altLang="zh-CN" sz="2800" kern="100" dirty="0">
                <a:latin typeface="Times New Roman"/>
                <a:ea typeface="华文细黑"/>
              </a:rPr>
              <a:t>D</a:t>
            </a:r>
            <a:r>
              <a:rPr lang="zh-CN" altLang="zh-CN" sz="2800" kern="100" dirty="0">
                <a:latin typeface="Times New Roman"/>
                <a:ea typeface="华文细黑"/>
                <a:cs typeface="Times New Roman"/>
              </a:rPr>
              <a:t>加入石灰水产生氨。加石灰水时所发生的反应的离子方程式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rPr>
              <a:t>_______________________</a:t>
            </a:r>
            <a:r>
              <a:rPr lang="zh-CN" altLang="zh-CN" sz="2800" kern="100" dirty="0">
                <a:latin typeface="Times New Roman"/>
                <a:ea typeface="华文细黑"/>
                <a:cs typeface="Times New Roman"/>
              </a:rPr>
              <a:t>。</a:t>
            </a:r>
            <a:endParaRPr lang="zh-CN" altLang="en-US" sz="2800" dirty="0"/>
          </a:p>
        </p:txBody>
      </p:sp>
      <p:sp>
        <p:nvSpPr>
          <p:cNvPr id="5" name="矩形 4"/>
          <p:cNvSpPr/>
          <p:nvPr/>
        </p:nvSpPr>
        <p:spPr>
          <a:xfrm>
            <a:off x="6732908" y="1225674"/>
            <a:ext cx="1162498" cy="575542"/>
          </a:xfrm>
          <a:prstGeom prst="rect">
            <a:avLst/>
          </a:prstGeom>
        </p:spPr>
        <p:txBody>
          <a:bodyPr wrap="none">
            <a:spAutoFit/>
          </a:bodyPr>
          <a:lstStyle/>
          <a:p>
            <a:r>
              <a:rPr lang="en-US" altLang="zh-CN" sz="2800" kern="100" dirty="0" smtClean="0">
                <a:solidFill>
                  <a:srgbClr val="E36C0A"/>
                </a:solidFill>
                <a:latin typeface="Times New Roman"/>
                <a:ea typeface="华文细黑"/>
              </a:rPr>
              <a:t>NH</a:t>
            </a:r>
            <a:r>
              <a:rPr lang="en-US" altLang="zh-CN" sz="2800" kern="100" baseline="-25000" dirty="0" smtClean="0">
                <a:solidFill>
                  <a:srgbClr val="E36C0A"/>
                </a:solidFill>
                <a:latin typeface="Times New Roman"/>
                <a:ea typeface="华文细黑"/>
              </a:rPr>
              <a:t>4</a:t>
            </a:r>
            <a:r>
              <a:rPr lang="en-US" altLang="zh-CN" sz="2800" kern="100" dirty="0" smtClean="0">
                <a:solidFill>
                  <a:srgbClr val="E36C0A"/>
                </a:solidFill>
                <a:latin typeface="Times New Roman"/>
                <a:ea typeface="华文细黑"/>
              </a:rPr>
              <a:t>Cl</a:t>
            </a:r>
            <a:endParaRPr lang="zh-CN" altLang="en-US" sz="2800" dirty="0"/>
          </a:p>
        </p:txBody>
      </p:sp>
      <p:sp>
        <p:nvSpPr>
          <p:cNvPr id="7" name="矩形 6"/>
          <p:cNvSpPr/>
          <p:nvPr/>
        </p:nvSpPr>
        <p:spPr>
          <a:xfrm>
            <a:off x="328445" y="1711480"/>
            <a:ext cx="11392076" cy="1384995"/>
          </a:xfrm>
          <a:prstGeom prst="rect">
            <a:avLst/>
          </a:prstGeom>
        </p:spPr>
        <p:txBody>
          <a:bodyPr>
            <a:spAutoFit/>
          </a:bodyPr>
          <a:lstStyle/>
          <a:p>
            <a:pPr>
              <a:lnSpc>
                <a:spcPct val="150000"/>
              </a:lnSpc>
            </a:pPr>
            <a:r>
              <a:rPr lang="en-US" altLang="zh-CN" sz="2800" kern="100" dirty="0" smtClean="0">
                <a:solidFill>
                  <a:srgbClr val="E36C0A"/>
                </a:solidFill>
                <a:latin typeface="Times New Roman"/>
                <a:ea typeface="华文细黑"/>
                <a:cs typeface="Times New Roman"/>
              </a:rPr>
              <a:t>                                                </a:t>
            </a:r>
            <a:r>
              <a:rPr lang="zh-CN" altLang="zh-CN" sz="2800" kern="100" dirty="0" smtClean="0">
                <a:solidFill>
                  <a:srgbClr val="E36C0A"/>
                </a:solidFill>
                <a:latin typeface="Times New Roman"/>
                <a:ea typeface="华文细黑"/>
                <a:cs typeface="Times New Roman"/>
              </a:rPr>
              <a:t>取</a:t>
            </a:r>
            <a:r>
              <a:rPr lang="zh-CN" altLang="zh-CN" sz="2800" kern="100" dirty="0">
                <a:solidFill>
                  <a:srgbClr val="E36C0A"/>
                </a:solidFill>
                <a:latin typeface="Times New Roman"/>
                <a:ea typeface="华文细黑"/>
                <a:cs typeface="Times New Roman"/>
              </a:rPr>
              <a:t>少量滤液于洁净的试管中，加硝酸酸化，再加入</a:t>
            </a:r>
            <a:r>
              <a:rPr lang="en-US" altLang="zh-CN" sz="2800" kern="100" dirty="0">
                <a:solidFill>
                  <a:srgbClr val="E36C0A"/>
                </a:solidFill>
                <a:latin typeface="Times New Roman"/>
                <a:ea typeface="华文细黑"/>
              </a:rPr>
              <a:t>AgNO</a:t>
            </a:r>
            <a:r>
              <a:rPr lang="en-US" altLang="zh-CN" sz="2800" kern="100" baseline="-25000" dirty="0">
                <a:solidFill>
                  <a:srgbClr val="E36C0A"/>
                </a:solidFill>
                <a:latin typeface="Times New Roman"/>
                <a:ea typeface="华文细黑"/>
              </a:rPr>
              <a:t>3</a:t>
            </a:r>
            <a:r>
              <a:rPr lang="zh-CN" altLang="zh-CN" sz="2800" kern="100" dirty="0">
                <a:solidFill>
                  <a:srgbClr val="E36C0A"/>
                </a:solidFill>
                <a:latin typeface="Times New Roman"/>
                <a:ea typeface="华文细黑"/>
                <a:cs typeface="Times New Roman"/>
              </a:rPr>
              <a:t>溶液，有白色沉淀产生，证明含有阴离子</a:t>
            </a:r>
            <a:r>
              <a:rPr lang="en-US" altLang="zh-CN" sz="2800" kern="100" dirty="0" err="1">
                <a:solidFill>
                  <a:srgbClr val="E36C0A"/>
                </a:solidFill>
                <a:latin typeface="Times New Roman"/>
                <a:ea typeface="华文细黑"/>
              </a:rPr>
              <a:t>Cl</a:t>
            </a:r>
            <a:r>
              <a:rPr lang="zh-CN" altLang="zh-CN" sz="2800" kern="100" baseline="30000" dirty="0" smtClean="0">
                <a:solidFill>
                  <a:srgbClr val="E36C0A"/>
                </a:solidFill>
                <a:latin typeface="Times New Roman"/>
                <a:ea typeface="华文细黑"/>
                <a:cs typeface="Times New Roman"/>
              </a:rPr>
              <a:t>－</a:t>
            </a:r>
            <a:endParaRPr lang="zh-CN" altLang="en-US" sz="2800" dirty="0"/>
          </a:p>
        </p:txBody>
      </p:sp>
      <p:graphicFrame>
        <p:nvGraphicFramePr>
          <p:cNvPr id="8" name="对象 7"/>
          <p:cNvGraphicFramePr>
            <a:graphicFrameLocks noChangeAspect="1"/>
          </p:cNvGraphicFramePr>
          <p:nvPr>
            <p:extLst>
              <p:ext uri="{D42A27DB-BD31-4B8C-83A1-F6EECF244321}">
                <p14:modId xmlns:p14="http://schemas.microsoft.com/office/powerpoint/2010/main" val="3831963988"/>
              </p:ext>
            </p:extLst>
          </p:nvPr>
        </p:nvGraphicFramePr>
        <p:xfrm>
          <a:off x="6172200" y="3727630"/>
          <a:ext cx="5029200" cy="847725"/>
        </p:xfrm>
        <a:graphic>
          <a:graphicData uri="http://schemas.openxmlformats.org/presentationml/2006/ole">
            <mc:AlternateContent xmlns:mc="http://schemas.openxmlformats.org/markup-compatibility/2006">
              <mc:Choice xmlns:v="urn:schemas-microsoft-com:vml" Requires="v">
                <p:oleObj spid="_x0000_s218120" name="文档" r:id="rId4" imgW="5033708" imgH="854759" progId="Word.Document.12">
                  <p:embed/>
                </p:oleObj>
              </mc:Choice>
              <mc:Fallback>
                <p:oleObj name="文档" r:id="rId4" imgW="5033708" imgH="854759" progId="Word.Document.12">
                  <p:embed/>
                  <p:pic>
                    <p:nvPicPr>
                      <p:cNvPr id="0" name=""/>
                      <p:cNvPicPr/>
                      <p:nvPr/>
                    </p:nvPicPr>
                    <p:blipFill>
                      <a:blip r:embed="rId5"/>
                      <a:stretch>
                        <a:fillRect/>
                      </a:stretch>
                    </p:blipFill>
                    <p:spPr>
                      <a:xfrm>
                        <a:off x="6172200" y="3727630"/>
                        <a:ext cx="5029200" cy="847725"/>
                      </a:xfrm>
                      <a:prstGeom prst="rect">
                        <a:avLst/>
                      </a:prstGeom>
                    </p:spPr>
                  </p:pic>
                </p:oleObj>
              </mc:Fallback>
            </mc:AlternateContent>
          </a:graphicData>
        </a:graphic>
      </p:graphicFrame>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10" name="Rectangle 21">
            <a:hlinkClick r:id="rId6" action="ppaction://hlinksldjump"/>
          </p:cNvPr>
          <p:cNvSpPr>
            <a:spLocks noChangeArrowheads="1"/>
          </p:cNvSpPr>
          <p:nvPr/>
        </p:nvSpPr>
        <p:spPr bwMode="auto">
          <a:xfrm>
            <a:off x="10345553"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7" action="ppaction://hlinksldjump"/>
          </p:cNvPr>
          <p:cNvSpPr>
            <a:spLocks noChangeArrowheads="1"/>
          </p:cNvSpPr>
          <p:nvPr/>
        </p:nvSpPr>
        <p:spPr bwMode="auto">
          <a:xfrm>
            <a:off x="10779476"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8" action="ppaction://hlinksldjump"/>
          </p:cNvPr>
          <p:cNvSpPr>
            <a:spLocks noChangeArrowheads="1"/>
          </p:cNvSpPr>
          <p:nvPr/>
        </p:nvSpPr>
        <p:spPr bwMode="auto">
          <a:xfrm>
            <a:off x="11213399"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9" action="ppaction://hlinksldjump"/>
          </p:cNvPr>
          <p:cNvSpPr>
            <a:spLocks noChangeArrowheads="1"/>
          </p:cNvSpPr>
          <p:nvPr/>
        </p:nvSpPr>
        <p:spPr bwMode="auto">
          <a:xfrm>
            <a:off x="11647322" y="45615"/>
            <a:ext cx="36028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4" name="Rectangle 21">
            <a:hlinkClick r:id="rId10" action="ppaction://hlinksldjump"/>
          </p:cNvPr>
          <p:cNvSpPr>
            <a:spLocks noChangeArrowheads="1"/>
          </p:cNvSpPr>
          <p:nvPr/>
        </p:nvSpPr>
        <p:spPr bwMode="auto">
          <a:xfrm>
            <a:off x="9911630" y="45615"/>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8041397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5" grpId="0"/>
      <p:bldP spid="5" grpId="1"/>
      <p:bldP spid="7" grpId="0"/>
      <p:bldP spid="7"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20253" y="1080845"/>
            <a:ext cx="10947561" cy="5301277"/>
          </a:xfrm>
          <a:prstGeom prst="rect">
            <a:avLst/>
          </a:prstGeom>
        </p:spPr>
        <p:txBody>
          <a:bodyPr>
            <a:spAutoFit/>
          </a:bodyPr>
          <a:lstStyle/>
          <a:p>
            <a:pPr algn="ctr">
              <a:lnSpc>
                <a:spcPct val="150000"/>
              </a:lnSpc>
              <a:spcAft>
                <a:spcPts val="0"/>
              </a:spcAft>
            </a:pPr>
            <a:r>
              <a:rPr lang="zh-CN" altLang="zh-CN" sz="2800" b="1" kern="100" dirty="0">
                <a:solidFill>
                  <a:srgbClr val="0000FF"/>
                </a:solidFill>
                <a:latin typeface="Times New Roman"/>
                <a:ea typeface="华文细黑"/>
                <a:cs typeface="Times New Roman"/>
              </a:rPr>
              <a:t>解答操作流程题一般要思考的几个问题</a:t>
            </a:r>
            <a:endParaRPr lang="zh-CN" altLang="zh-CN" sz="2800" b="1" kern="100" dirty="0">
              <a:solidFill>
                <a:srgbClr val="0000FF"/>
              </a:solidFill>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对比分析生产流程示意图中的第一种物质原材料与最后一种物质产品，从对比分析中找出原料与产品之间的关系，弄清以下几个问题：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生产流程中原料转化为产品的过程中依次进行的反应；</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每一步操作，加入的辅助试剂的作用；</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除了目标物质外产生的杂质或副产物；</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杂质是否要除去及除去的方法；</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(5)</a:t>
            </a:r>
            <a:r>
              <a:rPr lang="zh-CN" altLang="zh-CN" sz="2800" kern="100" dirty="0">
                <a:latin typeface="Times New Roman"/>
                <a:ea typeface="华文细黑"/>
                <a:cs typeface="Times New Roman"/>
              </a:rPr>
              <a:t>为了确保产品的纯度和产率，采取了什么措施。</a:t>
            </a:r>
            <a:endParaRPr lang="zh-CN" altLang="en-US" sz="2800" dirty="0"/>
          </a:p>
        </p:txBody>
      </p:sp>
      <p:sp>
        <p:nvSpPr>
          <p:cNvPr id="6" name="矩形 5"/>
          <p:cNvSpPr/>
          <p:nvPr/>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7" name="组合 6"/>
          <p:cNvGrpSpPr/>
          <p:nvPr/>
        </p:nvGrpSpPr>
        <p:grpSpPr>
          <a:xfrm>
            <a:off x="1" y="-2"/>
            <a:ext cx="1836949" cy="634848"/>
            <a:chOff x="0" y="-2"/>
            <a:chExt cx="1377891" cy="634701"/>
          </a:xfrm>
          <a:solidFill>
            <a:srgbClr val="FFC000"/>
          </a:solidFill>
        </p:grpSpPr>
        <p:sp>
          <p:nvSpPr>
            <p:cNvPr id="8" name="矩形 7"/>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 name="直角三角形 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1" name="矩形 10"/>
          <p:cNvSpPr/>
          <p:nvPr/>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a:hlinkClick r:id="rId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7924216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8" name="文本框 1"/>
          <p:cNvSpPr txBox="1"/>
          <p:nvPr/>
        </p:nvSpPr>
        <p:spPr>
          <a:xfrm>
            <a:off x="452144" y="1690419"/>
            <a:ext cx="11187678" cy="2529923"/>
          </a:xfrm>
          <a:prstGeom prst="rect">
            <a:avLst/>
          </a:prstGeom>
          <a:noFill/>
        </p:spPr>
        <p:txBody>
          <a:bodyPr wrap="none" rtlCol="0" anchor="ctr">
            <a:spAutoFit/>
          </a:bodyPr>
          <a:lstStyle/>
          <a:p>
            <a:pPr>
              <a:lnSpc>
                <a:spcPct val="120000"/>
              </a:lnSpc>
              <a:defRPr/>
            </a:pPr>
            <a:r>
              <a:rPr lang="zh-CN" altLang="en-US" sz="6600" b="1" dirty="0">
                <a:solidFill>
                  <a:schemeClr val="bg1"/>
                </a:solidFill>
                <a:latin typeface="+mj-ea"/>
                <a:ea typeface="+mj-ea"/>
              </a:rPr>
              <a:t>热点四　</a:t>
            </a:r>
            <a:r>
              <a:rPr lang="zh-CN" altLang="en-US" sz="6600" b="1" dirty="0" smtClean="0">
                <a:solidFill>
                  <a:schemeClr val="bg1"/>
                </a:solidFill>
                <a:latin typeface="+mj-ea"/>
                <a:ea typeface="+mj-ea"/>
              </a:rPr>
              <a:t>有机物</a:t>
            </a:r>
            <a:r>
              <a:rPr lang="zh-CN" altLang="en-US" sz="6600" b="1" dirty="0">
                <a:solidFill>
                  <a:schemeClr val="bg1"/>
                </a:solidFill>
                <a:latin typeface="+mj-ea"/>
                <a:ea typeface="+mj-ea"/>
              </a:rPr>
              <a:t>的制备与</a:t>
            </a:r>
            <a:r>
              <a:rPr lang="zh-CN" altLang="en-US" sz="6600" b="1" dirty="0" smtClean="0">
                <a:solidFill>
                  <a:schemeClr val="bg1"/>
                </a:solidFill>
                <a:latin typeface="+mj-ea"/>
                <a:ea typeface="+mj-ea"/>
              </a:rPr>
              <a:t>基本</a:t>
            </a:r>
            <a:endParaRPr lang="en-US" altLang="zh-CN" sz="6600" b="1" dirty="0" smtClean="0">
              <a:solidFill>
                <a:schemeClr val="bg1"/>
              </a:solidFill>
              <a:latin typeface="+mj-ea"/>
              <a:ea typeface="+mj-ea"/>
            </a:endParaRPr>
          </a:p>
          <a:p>
            <a:pPr>
              <a:lnSpc>
                <a:spcPct val="120000"/>
              </a:lnSpc>
              <a:defRPr/>
            </a:pPr>
            <a:r>
              <a:rPr lang="en-US" altLang="zh-CN" sz="6600" b="1" dirty="0">
                <a:solidFill>
                  <a:schemeClr val="bg1"/>
                </a:solidFill>
                <a:latin typeface="+mj-ea"/>
                <a:ea typeface="+mj-ea"/>
              </a:rPr>
              <a:t> </a:t>
            </a:r>
            <a:r>
              <a:rPr lang="en-US" altLang="zh-CN" sz="6600" b="1" dirty="0" smtClean="0">
                <a:solidFill>
                  <a:schemeClr val="bg1"/>
                </a:solidFill>
                <a:latin typeface="+mj-ea"/>
                <a:ea typeface="+mj-ea"/>
              </a:rPr>
              <a:t>            </a:t>
            </a:r>
            <a:r>
              <a:rPr lang="zh-CN" altLang="en-US" sz="6600" b="1" dirty="0" smtClean="0">
                <a:solidFill>
                  <a:schemeClr val="bg1"/>
                </a:solidFill>
                <a:latin typeface="+mj-ea"/>
                <a:ea typeface="+mj-ea"/>
              </a:rPr>
              <a:t>操作</a:t>
            </a:r>
            <a:r>
              <a:rPr lang="zh-CN" altLang="en-US" sz="6600" b="1" dirty="0">
                <a:solidFill>
                  <a:schemeClr val="bg1"/>
                </a:solidFill>
                <a:latin typeface="+mj-ea"/>
                <a:ea typeface="+mj-ea"/>
              </a:rPr>
              <a:t>的融合</a:t>
            </a:r>
          </a:p>
        </p:txBody>
      </p:sp>
    </p:spTree>
    <p:extLst>
      <p:ext uri="{BB962C8B-B14F-4D97-AF65-F5344CB8AC3E}">
        <p14:creationId xmlns:p14="http://schemas.microsoft.com/office/powerpoint/2010/main" val="30638472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05588" y="683612"/>
            <a:ext cx="11524006" cy="3970318"/>
          </a:xfrm>
          <a:prstGeom prst="rect">
            <a:avLst/>
          </a:prstGeom>
        </p:spPr>
        <p:txBody>
          <a:bodyPr>
            <a:spAutoFit/>
          </a:bodyPr>
          <a:lstStyle/>
          <a:p>
            <a:pPr>
              <a:lnSpc>
                <a:spcPct val="150000"/>
              </a:lnSpc>
              <a:tabLst>
                <a:tab pos="2250440" algn="l"/>
              </a:tabLst>
            </a:pPr>
            <a:r>
              <a:rPr lang="zh-CN" altLang="zh-CN" sz="2800" kern="100" dirty="0">
                <a:latin typeface="Times New Roman"/>
                <a:ea typeface="华文细黑"/>
                <a:cs typeface="Times New Roman"/>
              </a:rPr>
              <a:t>设计装置</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的目的是比较氯、溴、碘的非金属性。当向</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中缓缓通入足量氯气时，可以看到无色溶液逐渐变为红棕色，说明氯的非金属性大于溴。打开活塞，将</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中的少量溶液加入</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中，振荡</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。观察到的现象是</a:t>
            </a:r>
            <a:r>
              <a:rPr lang="en-US" altLang="zh-CN" sz="2800" kern="100" dirty="0">
                <a:latin typeface="Times New Roman"/>
                <a:ea typeface="华文细黑"/>
                <a:cs typeface="Courier New"/>
              </a:rPr>
              <a:t>________________________________</a:t>
            </a:r>
            <a:r>
              <a:rPr lang="zh-CN" altLang="zh-CN" sz="2800" kern="100" dirty="0">
                <a:latin typeface="Times New Roman"/>
                <a:ea typeface="华文细黑"/>
                <a:cs typeface="Times New Roman"/>
              </a:rPr>
              <a:t>。该现象</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能</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不能</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说明溴的非金属性强于碘，原因是</a:t>
            </a:r>
            <a:r>
              <a:rPr lang="en-US" altLang="zh-CN" sz="2800" kern="100" dirty="0" smtClean="0">
                <a:latin typeface="Times New Roman"/>
                <a:ea typeface="华文细黑"/>
                <a:cs typeface="Courier New"/>
              </a:rPr>
              <a:t>___________________________</a:t>
            </a:r>
            <a:endParaRPr lang="zh-CN" altLang="zh-CN" sz="2800" kern="100" dirty="0">
              <a:latin typeface="宋体"/>
              <a:cs typeface="Courier New"/>
            </a:endParaRPr>
          </a:p>
          <a:p>
            <a:pPr>
              <a:lnSpc>
                <a:spcPct val="150000"/>
              </a:lnSpc>
            </a:pPr>
            <a:r>
              <a:rPr lang="en-US" altLang="zh-CN" sz="2800" kern="100" dirty="0" smtClean="0">
                <a:latin typeface="Times New Roman"/>
                <a:ea typeface="华文细黑"/>
              </a:rPr>
              <a:t>______________________________________________________________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 name="圆角矩形 3">
            <a:hlinkClick r:id="rId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5" name="Rectangle 21">
            <a:hlinkClick r:id="rId3" action="ppaction://hlinksldjump"/>
          </p:cNvPr>
          <p:cNvSpPr>
            <a:spLocks noChangeArrowheads="1"/>
          </p:cNvSpPr>
          <p:nvPr/>
        </p:nvSpPr>
        <p:spPr bwMode="auto">
          <a:xfrm>
            <a:off x="1016891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1067108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114912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6" action="ppaction://hlinksldjump"/>
          </p:cNvPr>
          <p:cNvSpPr>
            <a:spLocks noChangeArrowheads="1"/>
          </p:cNvSpPr>
          <p:nvPr/>
        </p:nvSpPr>
        <p:spPr bwMode="auto">
          <a:xfrm>
            <a:off x="1160301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13135316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91094" y="621482"/>
            <a:ext cx="11475787" cy="6600333"/>
          </a:xfrm>
          <a:prstGeom prst="rect">
            <a:avLst/>
          </a:prstGeom>
        </p:spPr>
        <p:txBody>
          <a:bodyPr>
            <a:spAutoFit/>
          </a:bodyPr>
          <a:lstStyle/>
          <a:p>
            <a:pPr algn="just">
              <a:lnSpc>
                <a:spcPct val="150000"/>
              </a:lnSpc>
              <a:spcAft>
                <a:spcPts val="0"/>
              </a:spcAft>
            </a:pP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温度计水银球的位置：若要控制反应温度，应插入反应液中，若要选择收集某温度下的馏分，则应放在支管口附近。</a:t>
            </a:r>
            <a:endParaRPr lang="zh-CN" altLang="zh-CN" sz="2600" kern="100" dirty="0">
              <a:latin typeface="宋体"/>
              <a:cs typeface="Courier New"/>
            </a:endParaRPr>
          </a:p>
          <a:p>
            <a:pPr algn="just">
              <a:lnSpc>
                <a:spcPct val="150000"/>
              </a:lnSpc>
              <a:spcAft>
                <a:spcPts val="0"/>
              </a:spcAft>
            </a:pP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冷凝管的选择：球形冷凝管只能用于冷凝回流，直形冷凝管既能用于冷凝回流，又能用于冷凝收集馏分。</a:t>
            </a:r>
            <a:endParaRPr lang="zh-CN" altLang="zh-CN" sz="2600" kern="100" dirty="0">
              <a:latin typeface="宋体"/>
              <a:cs typeface="Courier New"/>
            </a:endParaRPr>
          </a:p>
          <a:p>
            <a:pPr algn="just">
              <a:lnSpc>
                <a:spcPct val="150000"/>
              </a:lnSpc>
              <a:spcAft>
                <a:spcPts val="0"/>
              </a:spcAft>
            </a:pPr>
            <a:r>
              <a:rPr lang="en-US" altLang="zh-CN" sz="2600" kern="100" dirty="0">
                <a:latin typeface="Times New Roman"/>
                <a:ea typeface="华文细黑"/>
                <a:cs typeface="Courier New"/>
              </a:rPr>
              <a:t>3.</a:t>
            </a:r>
            <a:r>
              <a:rPr lang="zh-CN" altLang="zh-CN" sz="2600" kern="100" dirty="0">
                <a:latin typeface="Times New Roman"/>
                <a:ea typeface="华文细黑"/>
                <a:cs typeface="Times New Roman"/>
              </a:rPr>
              <a:t>冷凝管的进出水方向，下进上出</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lvl="0" algn="just">
              <a:lnSpc>
                <a:spcPct val="150000"/>
              </a:lnSpc>
            </a:pPr>
            <a:r>
              <a:rPr lang="en-US" altLang="zh-CN" sz="2600" kern="100" dirty="0">
                <a:solidFill>
                  <a:prstClr val="black"/>
                </a:solidFill>
                <a:latin typeface="Times New Roman"/>
                <a:ea typeface="华文细黑"/>
                <a:cs typeface="Courier New"/>
              </a:rPr>
              <a:t>4.</a:t>
            </a:r>
            <a:r>
              <a:rPr lang="zh-CN" altLang="zh-CN" sz="2600" kern="100" dirty="0">
                <a:solidFill>
                  <a:prstClr val="black"/>
                </a:solidFill>
                <a:latin typeface="Times New Roman"/>
                <a:ea typeface="华文细黑"/>
                <a:cs typeface="Times New Roman"/>
              </a:rPr>
              <a:t>加热方法的选择</a:t>
            </a:r>
            <a:endParaRPr lang="zh-CN" altLang="zh-CN" sz="2600" kern="100" dirty="0">
              <a:solidFill>
                <a:prstClr val="black"/>
              </a:solidFill>
              <a:latin typeface="宋体"/>
              <a:cs typeface="Courier New"/>
            </a:endParaRPr>
          </a:p>
          <a:p>
            <a:pPr lvl="0" algn="just">
              <a:lnSpc>
                <a:spcPct val="150000"/>
              </a:lnSpc>
            </a:pPr>
            <a:r>
              <a:rPr lang="en-US" altLang="zh-CN" sz="2600" kern="100" dirty="0">
                <a:solidFill>
                  <a:prstClr val="black"/>
                </a:solidFill>
                <a:latin typeface="Times New Roman"/>
                <a:ea typeface="华文细黑"/>
                <a:cs typeface="Courier New"/>
              </a:rPr>
              <a:t>(1)</a:t>
            </a:r>
            <a:r>
              <a:rPr lang="zh-CN" altLang="zh-CN" sz="2600" kern="100" dirty="0">
                <a:solidFill>
                  <a:prstClr val="black"/>
                </a:solidFill>
                <a:latin typeface="Times New Roman"/>
                <a:ea typeface="华文细黑"/>
                <a:cs typeface="Times New Roman"/>
              </a:rPr>
              <a:t>酒精灯加热。酒精灯的火焰温度一般在</a:t>
            </a:r>
            <a:r>
              <a:rPr lang="en-US" altLang="zh-CN" sz="2600" kern="100" dirty="0">
                <a:solidFill>
                  <a:prstClr val="black"/>
                </a:solidFill>
                <a:latin typeface="Times New Roman"/>
                <a:ea typeface="华文细黑"/>
                <a:cs typeface="Courier New"/>
              </a:rPr>
              <a:t>400</a:t>
            </a:r>
            <a:r>
              <a:rPr lang="zh-CN" altLang="zh-CN" sz="2600" kern="100" dirty="0">
                <a:solidFill>
                  <a:prstClr val="black"/>
                </a:solidFill>
                <a:latin typeface="Times New Roman"/>
                <a:ea typeface="华文细黑"/>
                <a:cs typeface="Times New Roman"/>
              </a:rPr>
              <a:t>～</a:t>
            </a:r>
            <a:r>
              <a:rPr lang="en-US" altLang="zh-CN" sz="2600" kern="100" dirty="0">
                <a:solidFill>
                  <a:prstClr val="black"/>
                </a:solidFill>
                <a:latin typeface="Times New Roman"/>
                <a:ea typeface="华文细黑"/>
                <a:cs typeface="Courier New"/>
              </a:rPr>
              <a:t>500 </a:t>
            </a:r>
            <a:r>
              <a:rPr lang="en-US" altLang="zh-CN" sz="2600" kern="100" dirty="0">
                <a:solidFill>
                  <a:prstClr val="black"/>
                </a:solidFill>
                <a:latin typeface="宋体"/>
                <a:ea typeface="华文细黑"/>
                <a:cs typeface="Times New Roman"/>
              </a:rPr>
              <a:t>℃</a:t>
            </a:r>
            <a:r>
              <a:rPr lang="zh-CN" altLang="zh-CN" sz="2600" kern="100" dirty="0">
                <a:solidFill>
                  <a:prstClr val="black"/>
                </a:solidFill>
                <a:latin typeface="Times New Roman"/>
                <a:ea typeface="华文细黑"/>
                <a:cs typeface="Times New Roman"/>
              </a:rPr>
              <a:t>，所以需要温度不太高的实验都可用酒精灯加热</a:t>
            </a:r>
            <a:r>
              <a:rPr lang="zh-CN" altLang="zh-CN" sz="2600" kern="100" dirty="0" smtClean="0">
                <a:solidFill>
                  <a:prstClr val="black"/>
                </a:solidFill>
                <a:latin typeface="Times New Roman"/>
                <a:ea typeface="华文细黑"/>
                <a:cs typeface="Times New Roman"/>
              </a:rPr>
              <a:t>。</a:t>
            </a:r>
            <a:endParaRPr lang="en-US" altLang="zh-CN" sz="2600" kern="100" dirty="0" smtClean="0">
              <a:solidFill>
                <a:prstClr val="black"/>
              </a:solidFill>
              <a:latin typeface="Times New Roman"/>
              <a:ea typeface="华文细黑"/>
              <a:cs typeface="Times New Roman"/>
            </a:endParaRPr>
          </a:p>
          <a:p>
            <a:pPr lvl="0" algn="just">
              <a:lnSpc>
                <a:spcPct val="150000"/>
              </a:lnSpc>
            </a:pPr>
            <a:r>
              <a:rPr lang="en-US" altLang="zh-CN" sz="2600" kern="100" dirty="0">
                <a:solidFill>
                  <a:prstClr val="black"/>
                </a:solidFill>
                <a:latin typeface="Times New Roman"/>
                <a:ea typeface="华文细黑"/>
                <a:cs typeface="Courier New"/>
              </a:rPr>
              <a:t>(2)</a:t>
            </a:r>
            <a:r>
              <a:rPr lang="zh-CN" altLang="zh-CN" sz="2600" kern="100" dirty="0">
                <a:solidFill>
                  <a:prstClr val="black"/>
                </a:solidFill>
                <a:latin typeface="Times New Roman"/>
                <a:ea typeface="华文细黑"/>
                <a:cs typeface="Times New Roman"/>
              </a:rPr>
              <a:t>水浴加热。水浴加热的温度不超过</a:t>
            </a:r>
            <a:r>
              <a:rPr lang="en-US" altLang="zh-CN" sz="2600" kern="100" dirty="0">
                <a:solidFill>
                  <a:prstClr val="black"/>
                </a:solidFill>
                <a:latin typeface="Times New Roman"/>
                <a:ea typeface="华文细黑"/>
                <a:cs typeface="Courier New"/>
              </a:rPr>
              <a:t>100 </a:t>
            </a:r>
            <a:r>
              <a:rPr lang="en-US" altLang="zh-CN" sz="2600" kern="100" dirty="0">
                <a:solidFill>
                  <a:prstClr val="black"/>
                </a:solidFill>
                <a:latin typeface="宋体"/>
                <a:ea typeface="华文细黑"/>
                <a:cs typeface="Times New Roman"/>
              </a:rPr>
              <a:t>℃</a:t>
            </a:r>
            <a:r>
              <a:rPr lang="zh-CN" altLang="zh-CN" sz="2600" kern="100" dirty="0">
                <a:solidFill>
                  <a:prstClr val="black"/>
                </a:solidFill>
                <a:latin typeface="Times New Roman"/>
                <a:ea typeface="华文细黑"/>
                <a:cs typeface="Times New Roman"/>
              </a:rPr>
              <a:t>。</a:t>
            </a:r>
            <a:endParaRPr lang="zh-CN" altLang="zh-CN" sz="2600" kern="100" dirty="0">
              <a:solidFill>
                <a:prstClr val="black"/>
              </a:solidFill>
              <a:latin typeface="宋体"/>
              <a:cs typeface="Courier New"/>
            </a:endParaRPr>
          </a:p>
          <a:p>
            <a:pPr lvl="0" algn="just">
              <a:lnSpc>
                <a:spcPct val="150000"/>
              </a:lnSpc>
            </a:pPr>
            <a:r>
              <a:rPr lang="en-US" altLang="zh-CN" sz="2600" kern="100" dirty="0">
                <a:solidFill>
                  <a:prstClr val="black"/>
                </a:solidFill>
                <a:latin typeface="Times New Roman"/>
                <a:ea typeface="华文细黑"/>
                <a:cs typeface="Courier New"/>
              </a:rPr>
              <a:t>5.</a:t>
            </a:r>
            <a:r>
              <a:rPr lang="zh-CN" altLang="zh-CN" sz="2600" kern="100" dirty="0">
                <a:solidFill>
                  <a:prstClr val="black"/>
                </a:solidFill>
                <a:latin typeface="Times New Roman"/>
                <a:ea typeface="华文细黑"/>
                <a:cs typeface="Times New Roman"/>
              </a:rPr>
              <a:t>防暴沸：加碎瓷片，防止溶液暴沸，若开始忘加沸石，需冷却后补加</a:t>
            </a:r>
            <a:r>
              <a:rPr lang="zh-CN" altLang="zh-CN" sz="2600" kern="100" dirty="0" smtClean="0">
                <a:solidFill>
                  <a:prstClr val="black"/>
                </a:solidFill>
                <a:latin typeface="Times New Roman"/>
                <a:ea typeface="华文细黑"/>
                <a:cs typeface="Times New Roman"/>
              </a:rPr>
              <a:t>。</a:t>
            </a:r>
            <a:r>
              <a:rPr lang="en-US" altLang="zh-CN" sz="2600" kern="100" dirty="0" smtClean="0">
                <a:solidFill>
                  <a:prstClr val="black"/>
                </a:solidFill>
                <a:latin typeface="Times New Roman"/>
                <a:ea typeface="华文细黑"/>
                <a:cs typeface="Times New Roman"/>
              </a:rPr>
              <a:t> </a:t>
            </a:r>
            <a:endParaRPr lang="zh-CN" altLang="zh-CN" sz="2600" kern="100" dirty="0">
              <a:solidFill>
                <a:prstClr val="black"/>
              </a:solidFill>
              <a:latin typeface="宋体"/>
              <a:cs typeface="Courier New"/>
            </a:endParaRPr>
          </a:p>
          <a:p>
            <a:pPr lvl="0" algn="just">
              <a:lnSpc>
                <a:spcPct val="150000"/>
              </a:lnSpc>
            </a:pPr>
            <a:endParaRPr lang="zh-CN" altLang="zh-CN" sz="2600" kern="100" dirty="0">
              <a:solidFill>
                <a:prstClr val="black"/>
              </a:solidFill>
              <a:latin typeface="宋体"/>
              <a:cs typeface="Courier New"/>
            </a:endParaRPr>
          </a:p>
        </p:txBody>
      </p:sp>
      <p:sp>
        <p:nvSpPr>
          <p:cNvPr id="6" name="矩形 5"/>
          <p:cNvSpPr/>
          <p:nvPr/>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8" name="组合 7"/>
          <p:cNvGrpSpPr/>
          <p:nvPr/>
        </p:nvGrpSpPr>
        <p:grpSpPr>
          <a:xfrm>
            <a:off x="1" y="-2"/>
            <a:ext cx="1836949" cy="634848"/>
            <a:chOff x="0" y="-2"/>
            <a:chExt cx="1377891" cy="634701"/>
          </a:xfrm>
          <a:solidFill>
            <a:srgbClr val="FFC000"/>
          </a:solidFill>
        </p:grpSpPr>
        <p:sp>
          <p:nvSpPr>
            <p:cNvPr id="9" name="矩形 8"/>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 name="直角三角形 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1" name="矩形 10"/>
          <p:cNvSpPr/>
          <p:nvPr/>
        </p:nvSpPr>
        <p:spPr>
          <a:xfrm>
            <a:off x="1774726" y="36707"/>
            <a:ext cx="1826141" cy="584775"/>
          </a:xfrm>
          <a:prstGeom prst="rect">
            <a:avLst/>
          </a:prstGeom>
        </p:spPr>
        <p:txBody>
          <a:bodyPr wrap="none">
            <a:spAutoFit/>
          </a:bodyPr>
          <a:lstStyle/>
          <a:p>
            <a:pPr>
              <a:defRPr/>
            </a:pPr>
            <a:r>
              <a:rPr lang="zh-CN" altLang="en-US" sz="3200" b="1" dirty="0">
                <a:solidFill>
                  <a:schemeClr val="bg1"/>
                </a:solidFill>
                <a:latin typeface="+mj-ea"/>
                <a:ea typeface="+mj-ea"/>
              </a:rPr>
              <a:t>易错警示</a:t>
            </a:r>
          </a:p>
        </p:txBody>
      </p:sp>
      <p:sp>
        <p:nvSpPr>
          <p:cNvPr id="12" name="文本框 39"/>
          <p:cNvSpPr txBox="1"/>
          <p:nvPr/>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78628025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424" y="946651"/>
            <a:ext cx="11572430" cy="133101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苯甲酸甲酯是一种重要的工业原料，某研究性学习小组的同学拟用下列装置制取高纯度的苯甲酸甲酯。</a:t>
            </a:r>
            <a:endParaRPr lang="zh-CN" altLang="zh-CN" sz="2800" kern="100" dirty="0">
              <a:effectLst/>
              <a:latin typeface="宋体"/>
              <a:cs typeface="Courier New"/>
            </a:endParaRPr>
          </a:p>
        </p:txBody>
      </p:sp>
      <p:pic>
        <p:nvPicPr>
          <p:cNvPr id="239617" name="Picture 1" descr="HX670"/>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r="62896"/>
          <a:stretch/>
        </p:blipFill>
        <p:spPr bwMode="auto">
          <a:xfrm>
            <a:off x="435460" y="2951529"/>
            <a:ext cx="2210269" cy="245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9618" name="Picture 2" descr="HX67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91150" y="3063599"/>
            <a:ext cx="6450956" cy="2374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 descr="HX670"/>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46102"/>
          <a:stretch/>
        </p:blipFill>
        <p:spPr bwMode="auto">
          <a:xfrm>
            <a:off x="2134766" y="3077240"/>
            <a:ext cx="3085425" cy="2360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12" name="组合 11"/>
          <p:cNvGrpSpPr/>
          <p:nvPr/>
        </p:nvGrpSpPr>
        <p:grpSpPr>
          <a:xfrm>
            <a:off x="1" y="-2"/>
            <a:ext cx="1836949" cy="634848"/>
            <a:chOff x="0" y="-2"/>
            <a:chExt cx="1377891" cy="634701"/>
          </a:xfrm>
          <a:solidFill>
            <a:srgbClr val="FFC000"/>
          </a:solidFill>
        </p:grpSpPr>
        <p:sp>
          <p:nvSpPr>
            <p:cNvPr id="13" name="矩形 12"/>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4" name="直角三角形 13"/>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5" name="矩形 14"/>
          <p:cNvSpPr/>
          <p:nvPr/>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16" name="文本框 39"/>
          <p:cNvSpPr txBox="1"/>
          <p:nvPr/>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
        <p:nvSpPr>
          <p:cNvPr id="17" name="Rectangle 21">
            <a:hlinkClick r:id="rId4" action="ppaction://hlinksldjump"/>
          </p:cNvPr>
          <p:cNvSpPr>
            <a:spLocks noChangeArrowheads="1"/>
          </p:cNvSpPr>
          <p:nvPr/>
        </p:nvSpPr>
        <p:spPr bwMode="auto">
          <a:xfrm>
            <a:off x="10742678"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endPar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8" name="Rectangle 21">
            <a:hlinkClick r:id="rId5" action="ppaction://hlinksldjump"/>
          </p:cNvPr>
          <p:cNvSpPr>
            <a:spLocks noChangeArrowheads="1"/>
          </p:cNvSpPr>
          <p:nvPr/>
        </p:nvSpPr>
        <p:spPr bwMode="auto">
          <a:xfrm>
            <a:off x="11244856"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6" action="ppaction://hlinksldjump"/>
          </p:cNvPr>
          <p:cNvSpPr>
            <a:spLocks noChangeArrowheads="1"/>
          </p:cNvSpPr>
          <p:nvPr/>
        </p:nvSpPr>
        <p:spPr bwMode="auto">
          <a:xfrm>
            <a:off x="11722892" y="2236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97381548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54646" y="621482"/>
            <a:ext cx="3416320" cy="523220"/>
          </a:xfrm>
          <a:prstGeom prst="rect">
            <a:avLst/>
          </a:prstGeom>
        </p:spPr>
        <p:txBody>
          <a:bodyPr wrap="none">
            <a:spAutoFit/>
          </a:bodyPr>
          <a:lstStyle/>
          <a:p>
            <a:r>
              <a:rPr lang="zh-CN" altLang="zh-CN" sz="2800" kern="100">
                <a:latin typeface="Times New Roman"/>
                <a:ea typeface="华文细黑"/>
                <a:cs typeface="Times New Roman"/>
              </a:rPr>
              <a:t>有关数据如表所示：</a:t>
            </a:r>
            <a:endParaRPr lang="zh-CN" altLang="en-US" sz="2800"/>
          </a:p>
        </p:txBody>
      </p:sp>
      <p:graphicFrame>
        <p:nvGraphicFramePr>
          <p:cNvPr id="8" name="表格 7"/>
          <p:cNvGraphicFramePr>
            <a:graphicFrameLocks noGrp="1"/>
          </p:cNvGraphicFramePr>
          <p:nvPr>
            <p:extLst>
              <p:ext uri="{D42A27DB-BD31-4B8C-83A1-F6EECF244321}">
                <p14:modId xmlns:p14="http://schemas.microsoft.com/office/powerpoint/2010/main" val="525272872"/>
              </p:ext>
            </p:extLst>
          </p:nvPr>
        </p:nvGraphicFramePr>
        <p:xfrm>
          <a:off x="1198662" y="1339342"/>
          <a:ext cx="8424936" cy="4115694"/>
        </p:xfrm>
        <a:graphic>
          <a:graphicData uri="http://schemas.openxmlformats.org/drawingml/2006/table">
            <a:tbl>
              <a:tblPr/>
              <a:tblGrid>
                <a:gridCol w="1706230"/>
                <a:gridCol w="1495343"/>
                <a:gridCol w="1495343"/>
                <a:gridCol w="2313990"/>
                <a:gridCol w="1414030"/>
              </a:tblGrid>
              <a:tr h="1166530">
                <a:tc>
                  <a:txBody>
                    <a:bodyPr/>
                    <a:lstStyle/>
                    <a:p>
                      <a:pPr algn="ctr">
                        <a:lnSpc>
                          <a:spcPct val="150000"/>
                        </a:lnSpc>
                        <a:spcAft>
                          <a:spcPts val="0"/>
                        </a:spcAf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熔点</a:t>
                      </a:r>
                      <a:r>
                        <a:rPr lang="en-US" sz="2800" kern="100">
                          <a:effectLst/>
                          <a:latin typeface="Times New Roman"/>
                          <a:ea typeface="华文细黑"/>
                          <a:cs typeface="Courier New"/>
                        </a:rPr>
                        <a:t>/</a:t>
                      </a:r>
                      <a:r>
                        <a:rPr lang="en-US" sz="2800" kern="100">
                          <a:effectLst/>
                          <a:latin typeface="宋体"/>
                          <a:ea typeface="华文细黑"/>
                          <a:cs typeface="Times New Roman"/>
                        </a:rPr>
                        <a:t>℃</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沸点</a:t>
                      </a:r>
                      <a:r>
                        <a:rPr lang="en-US" sz="2800" kern="100">
                          <a:effectLst/>
                          <a:latin typeface="Times New Roman"/>
                          <a:ea typeface="华文细黑"/>
                          <a:cs typeface="Courier New"/>
                        </a:rPr>
                        <a:t>/</a:t>
                      </a:r>
                      <a:r>
                        <a:rPr lang="en-US" sz="2800" kern="100">
                          <a:effectLst/>
                          <a:latin typeface="宋体"/>
                          <a:ea typeface="华文细黑"/>
                          <a:cs typeface="Times New Roman"/>
                        </a:rPr>
                        <a:t>℃</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密度</a:t>
                      </a:r>
                      <a:endParaRPr lang="zh-CN" sz="2800" kern="100">
                        <a:effectLst/>
                        <a:latin typeface="宋体"/>
                        <a:cs typeface="Courier New"/>
                      </a:endParaRPr>
                    </a:p>
                    <a:p>
                      <a:pPr algn="ctr">
                        <a:lnSpc>
                          <a:spcPct val="150000"/>
                        </a:lnSpc>
                        <a:spcAft>
                          <a:spcPts val="0"/>
                        </a:spcAft>
                      </a:pPr>
                      <a:r>
                        <a:rPr lang="en-US" sz="2800" kern="100">
                          <a:effectLst/>
                          <a:latin typeface="Times New Roman"/>
                          <a:ea typeface="华文细黑"/>
                          <a:cs typeface="Courier New"/>
                        </a:rPr>
                        <a:t>/g·cm</a:t>
                      </a:r>
                      <a:r>
                        <a:rPr lang="zh-CN" sz="2800" kern="100" baseline="30000">
                          <a:effectLst/>
                          <a:latin typeface="Times New Roman"/>
                          <a:ea typeface="华文细黑"/>
                          <a:cs typeface="Times New Roman"/>
                        </a:rPr>
                        <a:t>－</a:t>
                      </a:r>
                      <a:r>
                        <a:rPr lang="en-US" sz="2800" kern="100" baseline="30000">
                          <a:effectLst/>
                          <a:latin typeface="Times New Roman"/>
                          <a:ea typeface="华文细黑"/>
                          <a:cs typeface="Courier New"/>
                        </a:rPr>
                        <a:t>3</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水溶性</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77687">
                <a:tc>
                  <a:txBody>
                    <a:bodyPr/>
                    <a:lstStyle/>
                    <a:p>
                      <a:pPr algn="ctr">
                        <a:lnSpc>
                          <a:spcPct val="150000"/>
                        </a:lnSpc>
                        <a:spcAft>
                          <a:spcPts val="0"/>
                        </a:spcAft>
                      </a:pPr>
                      <a:r>
                        <a:rPr lang="zh-CN" sz="2800" kern="100">
                          <a:effectLst/>
                          <a:latin typeface="Times New Roman"/>
                          <a:ea typeface="华文细黑"/>
                          <a:cs typeface="Times New Roman"/>
                        </a:rPr>
                        <a:t>苯甲酸</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122.4</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249</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1.27</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微溶</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77687">
                <a:tc>
                  <a:txBody>
                    <a:bodyPr/>
                    <a:lstStyle/>
                    <a:p>
                      <a:pPr algn="ctr">
                        <a:lnSpc>
                          <a:spcPct val="150000"/>
                        </a:lnSpc>
                        <a:spcAft>
                          <a:spcPts val="0"/>
                        </a:spcAft>
                      </a:pPr>
                      <a:r>
                        <a:rPr lang="zh-CN" sz="2800" kern="100">
                          <a:effectLst/>
                          <a:latin typeface="Times New Roman"/>
                          <a:ea typeface="华文细黑"/>
                          <a:cs typeface="Times New Roman"/>
                        </a:rPr>
                        <a:t>甲醇</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a:t>
                      </a:r>
                      <a:r>
                        <a:rPr lang="en-US" sz="2800" kern="100">
                          <a:effectLst/>
                          <a:latin typeface="Times New Roman"/>
                          <a:ea typeface="华文细黑"/>
                          <a:cs typeface="Courier New"/>
                        </a:rPr>
                        <a:t>97</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64.3</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0.79</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互溶</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66530">
                <a:tc>
                  <a:txBody>
                    <a:bodyPr/>
                    <a:lstStyle/>
                    <a:p>
                      <a:pPr algn="ctr">
                        <a:lnSpc>
                          <a:spcPct val="150000"/>
                        </a:lnSpc>
                        <a:spcAft>
                          <a:spcPts val="0"/>
                        </a:spcAft>
                      </a:pPr>
                      <a:r>
                        <a:rPr lang="zh-CN" sz="2800" kern="100">
                          <a:effectLst/>
                          <a:latin typeface="Times New Roman"/>
                          <a:ea typeface="华文细黑"/>
                          <a:cs typeface="Times New Roman"/>
                        </a:rPr>
                        <a:t>苯甲酸</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甲酯</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a:t>
                      </a:r>
                      <a:r>
                        <a:rPr lang="en-US" sz="2800" kern="100">
                          <a:effectLst/>
                          <a:latin typeface="Times New Roman"/>
                          <a:ea typeface="华文细黑"/>
                          <a:cs typeface="Courier New"/>
                        </a:rPr>
                        <a:t>12.3</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199.6</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1.09</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不溶</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Rectangle 21">
            <a:hlinkClick r:id="rId2" action="ppaction://hlinksldjump"/>
          </p:cNvPr>
          <p:cNvSpPr>
            <a:spLocks noChangeArrowheads="1"/>
          </p:cNvSpPr>
          <p:nvPr/>
        </p:nvSpPr>
        <p:spPr bwMode="auto">
          <a:xfrm>
            <a:off x="10742678"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1244856"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722892" y="2236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181873580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4789" y="621482"/>
            <a:ext cx="11639246" cy="4538999"/>
          </a:xfrm>
          <a:prstGeom prst="rect">
            <a:avLst/>
          </a:prstGeom>
        </p:spPr>
        <p:txBody>
          <a:bodyPr>
            <a:spAutoFit/>
          </a:bodyPr>
          <a:lstStyle/>
          <a:p>
            <a:pPr>
              <a:lnSpc>
                <a:spcPct val="150000"/>
              </a:lnSpc>
            </a:pPr>
            <a:r>
              <a:rPr lang="zh-CN" altLang="zh-CN" sz="2800" kern="100" dirty="0">
                <a:latin typeface="Times New Roman"/>
                <a:ea typeface="华文细黑"/>
                <a:cs typeface="Times New Roman"/>
              </a:rPr>
              <a:t>请回答下列问题：</a:t>
            </a:r>
            <a:endParaRPr lang="zh-CN" altLang="zh-CN" sz="2800" kern="100" dirty="0">
              <a:latin typeface="宋体"/>
              <a:cs typeface="Courier New"/>
            </a:endParaRPr>
          </a:p>
          <a:p>
            <a:pPr>
              <a:lnSpc>
                <a:spcPct val="150000"/>
              </a:lnSpc>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在烧瓶中混合有机物及浓硫酸的方法</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a:t>
            </a:r>
            <a:endParaRPr lang="zh-CN" altLang="zh-CN" sz="2800" kern="100" dirty="0">
              <a:latin typeface="宋体"/>
              <a:cs typeface="Courier New"/>
            </a:endParaRPr>
          </a:p>
          <a:p>
            <a:pPr>
              <a:lnSpc>
                <a:spcPct val="150000"/>
              </a:lnSpc>
            </a:pPr>
            <a:r>
              <a:rPr lang="en-US" altLang="zh-CN" sz="2800" kern="100" dirty="0" smtClean="0">
                <a:latin typeface="Times New Roman"/>
                <a:ea typeface="华文细黑"/>
                <a:cs typeface="Courier New"/>
              </a:rPr>
              <a:t>________________________________________________________________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在实际实验中，甲醇、苯甲酸的物质的量之比远大于理论上物质的量之比，目的</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__________________________________________________________</a:t>
            </a:r>
            <a:endParaRPr lang="zh-CN" altLang="zh-CN" sz="2800" kern="100" dirty="0">
              <a:latin typeface="宋体"/>
              <a:cs typeface="Courier New"/>
            </a:endParaRPr>
          </a:p>
          <a:p>
            <a:pPr>
              <a:lnSpc>
                <a:spcPct val="150000"/>
              </a:lnSpc>
            </a:pPr>
            <a:r>
              <a:rPr lang="en-US" altLang="zh-CN" sz="2800" kern="100" dirty="0" smtClean="0">
                <a:latin typeface="Times New Roman"/>
                <a:ea typeface="华文细黑"/>
                <a:cs typeface="Courier New"/>
              </a:rPr>
              <a:t>________________________________________________________________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中除加入甲醇、苯甲酸与浓硫酸外还需要加入</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3" name="Rectangle 21">
            <a:hlinkClick r:id="rId2" action="ppaction://hlinksldjump"/>
          </p:cNvPr>
          <p:cNvSpPr>
            <a:spLocks noChangeArrowheads="1"/>
          </p:cNvSpPr>
          <p:nvPr/>
        </p:nvSpPr>
        <p:spPr bwMode="auto">
          <a:xfrm>
            <a:off x="10742678"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1244856"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722892" y="2236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a:hlinkClick r:id="rId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612271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274789" y="901378"/>
            <a:ext cx="11639246" cy="4616648"/>
          </a:xfrm>
          <a:prstGeom prst="rect">
            <a:avLst/>
          </a:prstGeom>
        </p:spPr>
        <p:txBody>
          <a:bodyPr>
            <a:spAutoFit/>
          </a:bodyPr>
          <a:lstStyle/>
          <a:p>
            <a:pPr lvl="0">
              <a:lnSpc>
                <a:spcPct val="150000"/>
              </a:lnSpc>
            </a:pPr>
            <a:r>
              <a:rPr lang="zh-CN" altLang="zh-CN" sz="2800" b="1" kern="100" dirty="0">
                <a:solidFill>
                  <a:srgbClr val="0000FF"/>
                </a:solidFill>
                <a:latin typeface="Times New Roman"/>
                <a:cs typeface="Times New Roman"/>
              </a:rPr>
              <a:t>解析</a:t>
            </a:r>
            <a:r>
              <a:rPr lang="zh-CN" altLang="zh-CN" sz="2800" kern="100" dirty="0">
                <a:solidFill>
                  <a:prstClr val="black"/>
                </a:solidFill>
                <a:latin typeface="Times New Roman"/>
                <a:ea typeface="华文细黑"/>
                <a:cs typeface="Times New Roman"/>
              </a:rPr>
              <a:t>　</a:t>
            </a:r>
            <a:r>
              <a:rPr lang="zh-CN" altLang="zh-CN" sz="2800" kern="100" dirty="0" smtClean="0">
                <a:solidFill>
                  <a:prstClr val="black"/>
                </a:solidFill>
                <a:latin typeface="Times New Roman"/>
                <a:ea typeface="华文细黑"/>
                <a:cs typeface="Times New Roman"/>
              </a:rPr>
              <a:t>混合</a:t>
            </a:r>
            <a:r>
              <a:rPr lang="zh-CN" altLang="zh-CN" sz="2800" kern="100" dirty="0">
                <a:solidFill>
                  <a:prstClr val="black"/>
                </a:solidFill>
                <a:latin typeface="Times New Roman"/>
                <a:ea typeface="华文细黑"/>
                <a:cs typeface="Times New Roman"/>
              </a:rPr>
              <a:t>试剂的过程中，固体试剂通常是最先放入相应的容器中，当涉及浓硫酸与液体有机物的混合时，应将浓硫酸缓慢加入到液体有机物中。因苯甲酸在常温下是固体，浓硫酸的密度又比甲醇的大，故应先将苯甲酸放入烧瓶中，再加入甲醇，最后向烧瓶中加入浓硫酸。为防止暴沸，还需要加沸石或碎瓷片。甲醇过量，可提高苯甲酸的利用率</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nSpc>
                <a:spcPct val="150000"/>
              </a:lnSpc>
            </a:pPr>
            <a:r>
              <a:rPr lang="zh-CN" altLang="zh-CN" sz="2800" b="1" kern="100" dirty="0">
                <a:solidFill>
                  <a:srgbClr val="0000FF"/>
                </a:solidFill>
                <a:latin typeface="Times New Roman"/>
                <a:cs typeface="Times New Roman"/>
              </a:rPr>
              <a:t>答案</a:t>
            </a:r>
            <a:r>
              <a:rPr lang="zh-CN" altLang="zh-CN" sz="2800" kern="100" dirty="0">
                <a:latin typeface="Times New Roman"/>
                <a:ea typeface="华文细黑"/>
                <a:cs typeface="Times New Roman"/>
              </a:rPr>
              <a:t>　</a:t>
            </a:r>
            <a:r>
              <a:rPr lang="zh-CN" altLang="zh-CN" sz="2800" kern="100" dirty="0">
                <a:solidFill>
                  <a:srgbClr val="E36C0A"/>
                </a:solidFill>
                <a:latin typeface="Times New Roman"/>
                <a:ea typeface="华文细黑"/>
                <a:cs typeface="Times New Roman"/>
              </a:rPr>
              <a:t>先将一定量的苯甲酸放入烧瓶中，然后再加入甲醇，最后边振荡边缓慢加入一定量的浓硫酸　提高苯甲酸的利用率　沸石</a:t>
            </a:r>
            <a:r>
              <a:rPr lang="en-US" altLang="zh-CN" sz="2800" kern="100" dirty="0">
                <a:solidFill>
                  <a:srgbClr val="E36C0A"/>
                </a:solidFill>
                <a:latin typeface="Times New Roman"/>
                <a:ea typeface="华文细黑"/>
              </a:rPr>
              <a:t>(</a:t>
            </a:r>
            <a:r>
              <a:rPr lang="zh-CN" altLang="zh-CN" sz="2800" kern="100" dirty="0">
                <a:solidFill>
                  <a:srgbClr val="E36C0A"/>
                </a:solidFill>
                <a:latin typeface="Times New Roman"/>
                <a:ea typeface="华文细黑"/>
                <a:cs typeface="Times New Roman"/>
              </a:rPr>
              <a:t>或碎瓷片</a:t>
            </a:r>
            <a:r>
              <a:rPr lang="en-US" altLang="zh-CN" sz="2800" kern="100" dirty="0">
                <a:solidFill>
                  <a:srgbClr val="E36C0A"/>
                </a:solidFill>
                <a:latin typeface="Times New Roman"/>
                <a:ea typeface="华文细黑"/>
              </a:rPr>
              <a:t>)</a:t>
            </a:r>
            <a:endParaRPr lang="zh-CN" altLang="zh-CN" sz="2800" kern="100" dirty="0">
              <a:solidFill>
                <a:prstClr val="black"/>
              </a:solidFill>
              <a:latin typeface="宋体"/>
              <a:cs typeface="Courier New"/>
            </a:endParaRPr>
          </a:p>
        </p:txBody>
      </p:sp>
      <p:sp>
        <p:nvSpPr>
          <p:cNvPr id="3" name="Rectangle 21">
            <a:hlinkClick r:id="rId2" action="ppaction://hlinksldjump"/>
          </p:cNvPr>
          <p:cNvSpPr>
            <a:spLocks noChangeArrowheads="1"/>
          </p:cNvSpPr>
          <p:nvPr/>
        </p:nvSpPr>
        <p:spPr bwMode="auto">
          <a:xfrm>
            <a:off x="10742678"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 name="Rectangle 21">
            <a:hlinkClick r:id="rId3" action="ppaction://hlinksldjump"/>
          </p:cNvPr>
          <p:cNvSpPr>
            <a:spLocks noChangeArrowheads="1"/>
          </p:cNvSpPr>
          <p:nvPr/>
        </p:nvSpPr>
        <p:spPr bwMode="auto">
          <a:xfrm>
            <a:off x="11244856"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722892" y="2236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921896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44224" y="1616234"/>
            <a:ext cx="11755638" cy="2677656"/>
          </a:xfrm>
          <a:prstGeom prst="rect">
            <a:avLst/>
          </a:prstGeom>
        </p:spPr>
        <p:txBody>
          <a:bodyPr>
            <a:spAutoFit/>
          </a:bodyPr>
          <a:lstStyle/>
          <a:p>
            <a:pPr lvl="0">
              <a:lnSpc>
                <a:spcPct val="150000"/>
              </a:lnSpc>
            </a:pPr>
            <a:r>
              <a:rPr lang="en-US" altLang="zh-CN" sz="2800" kern="100" dirty="0">
                <a:solidFill>
                  <a:prstClr val="black"/>
                </a:solidFill>
                <a:latin typeface="Times New Roman"/>
                <a:ea typeface="华文细黑"/>
                <a:cs typeface="Courier New"/>
              </a:rPr>
              <a:t>(2)C</a:t>
            </a:r>
            <a:r>
              <a:rPr lang="zh-CN" altLang="zh-CN" sz="2800" kern="100" dirty="0">
                <a:solidFill>
                  <a:prstClr val="black"/>
                </a:solidFill>
                <a:latin typeface="Times New Roman"/>
                <a:ea typeface="华文细黑"/>
                <a:cs typeface="Times New Roman"/>
              </a:rPr>
              <a:t>装置上部的冷凝管的主要作用是</a:t>
            </a:r>
            <a:r>
              <a:rPr lang="en-US" altLang="zh-CN" sz="2800" kern="100" dirty="0" smtClean="0">
                <a:solidFill>
                  <a:prstClr val="black"/>
                </a:solidFill>
                <a:latin typeface="Times New Roman"/>
                <a:ea typeface="华文细黑"/>
                <a:cs typeface="Courier New"/>
              </a:rPr>
              <a:t>_________</a:t>
            </a:r>
            <a:r>
              <a:rPr lang="zh-CN" altLang="zh-CN" sz="2800" kern="100" dirty="0" smtClean="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冷却剂在冷凝管中的流动方向是</a:t>
            </a:r>
            <a:r>
              <a:rPr lang="en-US" altLang="zh-CN" sz="2800" kern="100" dirty="0" smtClean="0">
                <a:solidFill>
                  <a:prstClr val="black"/>
                </a:solidFill>
                <a:latin typeface="Times New Roman"/>
                <a:ea typeface="华文细黑"/>
                <a:cs typeface="Courier New"/>
              </a:rPr>
              <a:t>___________________</a:t>
            </a:r>
            <a:r>
              <a:rPr lang="zh-CN" altLang="zh-CN" sz="2800" kern="100" dirty="0" smtClean="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Times New Roman"/>
              </a:rPr>
              <a:t> </a:t>
            </a:r>
          </a:p>
          <a:p>
            <a:pPr lvl="0">
              <a:lnSpc>
                <a:spcPct val="150000"/>
              </a:lnSpc>
            </a:pPr>
            <a:r>
              <a:rPr lang="zh-CN" altLang="zh-CN" sz="2800" b="1" kern="100" dirty="0">
                <a:solidFill>
                  <a:srgbClr val="0000FF"/>
                </a:solidFill>
                <a:latin typeface="Times New Roman"/>
                <a:cs typeface="Times New Roman"/>
              </a:rPr>
              <a:t>解析</a:t>
            </a:r>
            <a:r>
              <a:rPr lang="zh-CN" altLang="zh-CN" sz="2800" b="1" kern="100" dirty="0">
                <a:solidFill>
                  <a:srgbClr val="0000FF"/>
                </a:solidFill>
                <a:ea typeface="Times New Roman"/>
              </a:rPr>
              <a:t> </a:t>
            </a:r>
            <a:r>
              <a:rPr lang="en-US" altLang="zh-CN" sz="2800" b="1" kern="100" dirty="0" smtClean="0">
                <a:solidFill>
                  <a:srgbClr val="0000FF"/>
                </a:solidFill>
                <a:ea typeface="Times New Roman"/>
              </a:rPr>
              <a:t>  </a:t>
            </a:r>
            <a:r>
              <a:rPr lang="zh-CN" altLang="zh-CN" sz="2800" kern="100" dirty="0" smtClean="0">
                <a:latin typeface="Times New Roman"/>
                <a:ea typeface="华文细黑"/>
                <a:cs typeface="Times New Roman"/>
              </a:rPr>
              <a:t>甲醇</a:t>
            </a:r>
            <a:r>
              <a:rPr lang="zh-CN" altLang="zh-CN" sz="2800" kern="100" dirty="0">
                <a:latin typeface="Times New Roman"/>
                <a:ea typeface="华文细黑"/>
                <a:cs typeface="Times New Roman"/>
              </a:rPr>
              <a:t>沸点较低，易汽化，</a:t>
            </a:r>
            <a:r>
              <a:rPr lang="en-US" altLang="zh-CN" sz="2800" kern="100" dirty="0">
                <a:latin typeface="Times New Roman"/>
                <a:ea typeface="华文细黑"/>
              </a:rPr>
              <a:t>C</a:t>
            </a:r>
            <a:r>
              <a:rPr lang="zh-CN" altLang="zh-CN" sz="2800" kern="100" dirty="0">
                <a:latin typeface="Times New Roman"/>
                <a:ea typeface="华文细黑"/>
                <a:cs typeface="Times New Roman"/>
              </a:rPr>
              <a:t>中冷凝管的作用是冷凝回流，避免造成试剂的损失，其中冷却剂应从</a:t>
            </a:r>
            <a:r>
              <a:rPr lang="en-US" altLang="zh-CN" sz="2800" kern="100" dirty="0">
                <a:latin typeface="Times New Roman"/>
                <a:ea typeface="华文细黑"/>
              </a:rPr>
              <a:t>d</a:t>
            </a:r>
            <a:r>
              <a:rPr lang="zh-CN" altLang="zh-CN" sz="2800" kern="100" dirty="0">
                <a:latin typeface="Times New Roman"/>
                <a:ea typeface="华文细黑"/>
                <a:cs typeface="Times New Roman"/>
              </a:rPr>
              <a:t>口进入、</a:t>
            </a:r>
            <a:r>
              <a:rPr lang="en-US" altLang="zh-CN" sz="2800" kern="100" dirty="0">
                <a:latin typeface="Times New Roman"/>
                <a:ea typeface="华文细黑"/>
              </a:rPr>
              <a:t>c</a:t>
            </a:r>
            <a:r>
              <a:rPr lang="zh-CN" altLang="zh-CN" sz="2800" kern="100" dirty="0">
                <a:latin typeface="Times New Roman"/>
                <a:ea typeface="华文细黑"/>
                <a:cs typeface="Times New Roman"/>
              </a:rPr>
              <a:t>口流出。</a:t>
            </a:r>
            <a:endParaRPr lang="zh-CN" altLang="en-US" sz="2800" dirty="0">
              <a:solidFill>
                <a:prstClr val="black"/>
              </a:solidFill>
            </a:endParaRPr>
          </a:p>
        </p:txBody>
      </p:sp>
      <p:sp>
        <p:nvSpPr>
          <p:cNvPr id="7" name="矩形 6"/>
          <p:cNvSpPr/>
          <p:nvPr/>
        </p:nvSpPr>
        <p:spPr>
          <a:xfrm>
            <a:off x="5914409" y="1680697"/>
            <a:ext cx="1620957"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冷凝回流</a:t>
            </a:r>
            <a:endParaRPr lang="zh-CN" altLang="en-US" sz="2800" dirty="0"/>
          </a:p>
        </p:txBody>
      </p:sp>
      <p:sp>
        <p:nvSpPr>
          <p:cNvPr id="9" name="矩形 8"/>
          <p:cNvSpPr/>
          <p:nvPr/>
        </p:nvSpPr>
        <p:spPr>
          <a:xfrm>
            <a:off x="1414686" y="2347933"/>
            <a:ext cx="3395481" cy="523220"/>
          </a:xfrm>
          <a:prstGeom prst="rect">
            <a:avLst/>
          </a:prstGeom>
        </p:spPr>
        <p:txBody>
          <a:bodyPr wrap="none">
            <a:spAutoFit/>
          </a:bodyPr>
          <a:lstStyle/>
          <a:p>
            <a:r>
              <a:rPr lang="zh-CN" altLang="zh-CN" sz="2800" kern="100">
                <a:solidFill>
                  <a:srgbClr val="E36C0A"/>
                </a:solidFill>
                <a:latin typeface="Times New Roman"/>
                <a:ea typeface="华文细黑"/>
                <a:cs typeface="Times New Roman"/>
              </a:rPr>
              <a:t>从</a:t>
            </a:r>
            <a:r>
              <a:rPr lang="en-US" altLang="zh-CN" sz="2800" kern="100" dirty="0">
                <a:solidFill>
                  <a:srgbClr val="E36C0A"/>
                </a:solidFill>
                <a:latin typeface="Times New Roman"/>
                <a:ea typeface="华文细黑"/>
              </a:rPr>
              <a:t>d</a:t>
            </a:r>
            <a:r>
              <a:rPr lang="zh-CN" altLang="zh-CN" sz="2800" kern="100" dirty="0">
                <a:solidFill>
                  <a:srgbClr val="E36C0A"/>
                </a:solidFill>
                <a:latin typeface="Times New Roman"/>
                <a:ea typeface="华文细黑"/>
                <a:cs typeface="Times New Roman"/>
              </a:rPr>
              <a:t>口进入、</a:t>
            </a:r>
            <a:r>
              <a:rPr lang="en-US" altLang="zh-CN" sz="2800" kern="100" dirty="0">
                <a:solidFill>
                  <a:srgbClr val="E36C0A"/>
                </a:solidFill>
                <a:latin typeface="Times New Roman"/>
                <a:ea typeface="华文细黑"/>
              </a:rPr>
              <a:t>c</a:t>
            </a:r>
            <a:r>
              <a:rPr lang="zh-CN" altLang="zh-CN" sz="2800" kern="100" dirty="0">
                <a:solidFill>
                  <a:srgbClr val="E36C0A"/>
                </a:solidFill>
                <a:latin typeface="Times New Roman"/>
                <a:ea typeface="华文细黑"/>
                <a:cs typeface="Times New Roman"/>
              </a:rPr>
              <a:t>口流出</a:t>
            </a:r>
            <a:endParaRPr lang="zh-CN" altLang="en-US" sz="2800" dirty="0"/>
          </a:p>
        </p:txBody>
      </p:sp>
      <p:sp>
        <p:nvSpPr>
          <p:cNvPr id="6" name="Rectangle 21">
            <a:hlinkClick r:id="rId2" action="ppaction://hlinksldjump"/>
          </p:cNvPr>
          <p:cNvSpPr>
            <a:spLocks noChangeArrowheads="1"/>
          </p:cNvSpPr>
          <p:nvPr/>
        </p:nvSpPr>
        <p:spPr bwMode="auto">
          <a:xfrm>
            <a:off x="10742678"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1244856"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4" action="ppaction://hlinksldjump"/>
          </p:cNvPr>
          <p:cNvSpPr>
            <a:spLocks noChangeArrowheads="1"/>
          </p:cNvSpPr>
          <p:nvPr/>
        </p:nvSpPr>
        <p:spPr bwMode="auto">
          <a:xfrm>
            <a:off x="11722892" y="2236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4437982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75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75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75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750"/>
                                        <p:tgtEl>
                                          <p:spTgt spid="5">
                                            <p:txEl>
                                              <p:pRg st="1" end="1"/>
                                            </p:txEl>
                                          </p:spTgt>
                                        </p:tgtEl>
                                      </p:cBhvr>
                                    </p:animEffect>
                                    <p:set>
                                      <p:cBhvr>
                                        <p:cTn id="20" dur="1" fill="hold">
                                          <p:stCondLst>
                                            <p:cond delay="749"/>
                                          </p:stCondLst>
                                        </p:cTn>
                                        <p:tgtEl>
                                          <p:spTgt spid="5">
                                            <p:txEl>
                                              <p:pRg st="1" end="1"/>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750"/>
                                        <p:tgtEl>
                                          <p:spTgt spid="7"/>
                                        </p:tgtEl>
                                      </p:cBhvr>
                                    </p:animEffect>
                                    <p:set>
                                      <p:cBhvr>
                                        <p:cTn id="23" dur="1" fill="hold">
                                          <p:stCondLst>
                                            <p:cond delay="749"/>
                                          </p:stCondLst>
                                        </p:cTn>
                                        <p:tgtEl>
                                          <p:spTgt spid="7"/>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750"/>
                                        <p:tgtEl>
                                          <p:spTgt spid="9"/>
                                        </p:tgtEl>
                                      </p:cBhvr>
                                    </p:animEffect>
                                    <p:set>
                                      <p:cBhvr>
                                        <p:cTn id="26" dur="1" fill="hold">
                                          <p:stCondLst>
                                            <p:cond delay="74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7" grpId="0"/>
      <p:bldP spid="7" grpId="1"/>
      <p:bldP spid="9" grpId="0"/>
      <p:bldP spid="9"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4789" y="693490"/>
            <a:ext cx="11639246" cy="5959674"/>
          </a:xfrm>
          <a:prstGeom prst="rect">
            <a:avLst/>
          </a:prstGeom>
        </p:spPr>
        <p:txBody>
          <a:bodyPr>
            <a:spAutoFit/>
          </a:bodyPr>
          <a:lstStyle/>
          <a:p>
            <a:pPr>
              <a:lnSpc>
                <a:spcPct val="150000"/>
              </a:lnSpc>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制备和提纯苯甲酸甲酯的操作先后顺序为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填装置字母代号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nSpc>
                <a:spcPct val="150000"/>
              </a:lnSpc>
            </a:pPr>
            <a:r>
              <a:rPr lang="en-US" altLang="zh-CN" sz="2800" kern="100" dirty="0">
                <a:latin typeface="Times New Roman"/>
                <a:ea typeface="华文细黑"/>
                <a:cs typeface="Courier New"/>
              </a:rPr>
              <a:t>(4)A</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的作用</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D</a:t>
            </a:r>
            <a:r>
              <a:rPr lang="zh-CN" altLang="zh-CN" sz="2800" kern="100" dirty="0">
                <a:latin typeface="Times New Roman"/>
                <a:ea typeface="华文细黑"/>
                <a:cs typeface="Times New Roman"/>
              </a:rPr>
              <a:t>装置的作用是</a:t>
            </a:r>
            <a:r>
              <a:rPr lang="en-US" altLang="zh-CN" sz="2800" kern="100" dirty="0" smtClean="0">
                <a:latin typeface="Times New Roman"/>
                <a:ea typeface="华文细黑"/>
              </a:rPr>
              <a:t>_______________________</a:t>
            </a:r>
            <a:r>
              <a:rPr lang="zh-CN" altLang="zh-CN" sz="2800" kern="100" dirty="0">
                <a:latin typeface="Times New Roman"/>
                <a:ea typeface="华文细黑"/>
                <a:cs typeface="Times New Roman"/>
              </a:rPr>
              <a:t>；当</a:t>
            </a:r>
            <a:r>
              <a:rPr lang="en-US" altLang="zh-CN" sz="2800" kern="100" dirty="0">
                <a:latin typeface="Times New Roman"/>
                <a:ea typeface="华文细黑"/>
              </a:rPr>
              <a:t>C</a:t>
            </a:r>
            <a:r>
              <a:rPr lang="zh-CN" altLang="zh-CN" sz="2800" kern="100" dirty="0">
                <a:latin typeface="Times New Roman"/>
                <a:ea typeface="华文细黑"/>
                <a:cs typeface="Times New Roman"/>
              </a:rPr>
              <a:t>装置中温度计显示</a:t>
            </a:r>
            <a:r>
              <a:rPr lang="en-US" altLang="zh-CN" sz="2800" kern="100" dirty="0">
                <a:latin typeface="Times New Roman"/>
                <a:ea typeface="华文细黑"/>
              </a:rPr>
              <a:t>________</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时可收集苯甲酸甲酯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b="1" kern="100" dirty="0">
                <a:solidFill>
                  <a:srgbClr val="0000FF"/>
                </a:solidFill>
                <a:latin typeface="Times New Roman"/>
                <a:cs typeface="Times New Roman"/>
              </a:rPr>
              <a:t>解析</a:t>
            </a:r>
            <a:r>
              <a:rPr lang="zh-CN" altLang="zh-CN" sz="2800" b="1" kern="100" dirty="0">
                <a:solidFill>
                  <a:srgbClr val="0000FF"/>
                </a:solidFill>
                <a:ea typeface="Times New Roman"/>
              </a:rPr>
              <a:t> </a:t>
            </a:r>
            <a:r>
              <a:rPr lang="en-US" altLang="zh-CN" sz="2800" b="1" kern="100" dirty="0" smtClean="0">
                <a:solidFill>
                  <a:srgbClr val="0000FF"/>
                </a:solidFill>
                <a:ea typeface="Times New Roman"/>
              </a:rPr>
              <a:t>   </a:t>
            </a:r>
            <a:r>
              <a:rPr lang="zh-CN" altLang="zh-CN" sz="2800" kern="100" dirty="0" smtClean="0">
                <a:latin typeface="Times New Roman"/>
                <a:ea typeface="华文细黑"/>
                <a:cs typeface="Times New Roman"/>
              </a:rPr>
              <a:t>反应</a:t>
            </a:r>
            <a:r>
              <a:rPr lang="zh-CN" altLang="zh-CN" sz="2800" kern="100" dirty="0">
                <a:latin typeface="Times New Roman"/>
                <a:ea typeface="华文细黑"/>
                <a:cs typeface="Times New Roman"/>
              </a:rPr>
              <a:t>完成后，取下冷凝管，向蒸馏烧瓶中加入水使反应液冷却，然后转移到分液漏斗中进行萃取</a:t>
            </a:r>
            <a:r>
              <a:rPr lang="en-US" altLang="zh-CN" sz="2800" kern="100" dirty="0">
                <a:latin typeface="Times New Roman"/>
                <a:ea typeface="华文细黑"/>
              </a:rPr>
              <a:t>(</a:t>
            </a:r>
            <a:r>
              <a:rPr lang="zh-CN" altLang="zh-CN" sz="2800" kern="100" dirty="0">
                <a:latin typeface="Times New Roman"/>
                <a:ea typeface="华文细黑"/>
                <a:cs typeface="Times New Roman"/>
              </a:rPr>
              <a:t>主要是除去甲醇</a:t>
            </a:r>
            <a:r>
              <a:rPr lang="en-US" altLang="zh-CN" sz="2800" kern="100" dirty="0">
                <a:latin typeface="Times New Roman"/>
                <a:ea typeface="华文细黑"/>
              </a:rPr>
              <a:t>)</a:t>
            </a:r>
            <a:r>
              <a:rPr lang="zh-CN" altLang="zh-CN" sz="2800" kern="100" dirty="0">
                <a:latin typeface="Times New Roman"/>
                <a:ea typeface="华文细黑"/>
                <a:cs typeface="Times New Roman"/>
              </a:rPr>
              <a:t>、分液，有机层密度较大，分液时进入锥形瓶中，其中没有反应完的苯甲酸与</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CO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反应，没有反应完的</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CO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再通过过滤的方法</a:t>
            </a:r>
            <a:r>
              <a:rPr lang="en-US" altLang="zh-CN" sz="2800" kern="100" dirty="0">
                <a:latin typeface="Times New Roman"/>
                <a:ea typeface="华文细黑"/>
              </a:rPr>
              <a:t>(</a:t>
            </a:r>
            <a:r>
              <a:rPr lang="zh-CN" altLang="zh-CN" sz="2800" kern="100" dirty="0">
                <a:latin typeface="Times New Roman"/>
                <a:ea typeface="华文细黑"/>
                <a:cs typeface="Times New Roman"/>
              </a:rPr>
              <a:t>利用</a:t>
            </a:r>
            <a:r>
              <a:rPr lang="en-US" altLang="zh-CN" sz="2800" kern="100" dirty="0">
                <a:latin typeface="Times New Roman"/>
                <a:ea typeface="华文细黑"/>
              </a:rPr>
              <a:t>D</a:t>
            </a:r>
            <a:r>
              <a:rPr lang="zh-CN" altLang="zh-CN" sz="2800" kern="100" dirty="0">
                <a:latin typeface="Times New Roman"/>
                <a:ea typeface="华文细黑"/>
                <a:cs typeface="Times New Roman"/>
              </a:rPr>
              <a:t>装置</a:t>
            </a:r>
            <a:r>
              <a:rPr lang="en-US" altLang="zh-CN" sz="2800" kern="100" dirty="0">
                <a:latin typeface="Times New Roman"/>
                <a:ea typeface="华文细黑"/>
              </a:rPr>
              <a:t>)</a:t>
            </a:r>
            <a:r>
              <a:rPr lang="zh-CN" altLang="zh-CN" sz="2800" kern="100" dirty="0">
                <a:latin typeface="Times New Roman"/>
                <a:ea typeface="华文细黑"/>
                <a:cs typeface="Times New Roman"/>
              </a:rPr>
              <a:t>除去，最后通过蒸馏的方法得到苯甲酸甲酯，蒸馏时温度达到苯甲酸甲酯的沸点时即可开始收集。</a:t>
            </a:r>
            <a:endParaRPr lang="zh-CN" altLang="en-US" sz="2800" dirty="0"/>
          </a:p>
        </p:txBody>
      </p:sp>
      <p:sp>
        <p:nvSpPr>
          <p:cNvPr id="7" name="矩形 6"/>
          <p:cNvSpPr/>
          <p:nvPr/>
        </p:nvSpPr>
        <p:spPr>
          <a:xfrm>
            <a:off x="7085773" y="818342"/>
            <a:ext cx="1601721" cy="523220"/>
          </a:xfrm>
          <a:prstGeom prst="rect">
            <a:avLst/>
          </a:prstGeom>
        </p:spPr>
        <p:txBody>
          <a:bodyPr wrap="none">
            <a:spAutoFit/>
          </a:bodyPr>
          <a:lstStyle/>
          <a:p>
            <a:r>
              <a:rPr lang="en-US" altLang="zh-CN" sz="2800" kern="100" dirty="0">
                <a:solidFill>
                  <a:srgbClr val="E36C0A"/>
                </a:solidFill>
                <a:latin typeface="Times New Roman"/>
                <a:ea typeface="华文细黑"/>
              </a:rPr>
              <a:t>CFEADB</a:t>
            </a:r>
            <a:endParaRPr lang="zh-CN" altLang="en-US" sz="2800" dirty="0"/>
          </a:p>
        </p:txBody>
      </p:sp>
      <p:sp>
        <p:nvSpPr>
          <p:cNvPr id="9" name="矩形 8"/>
          <p:cNvSpPr/>
          <p:nvPr/>
        </p:nvSpPr>
        <p:spPr>
          <a:xfrm>
            <a:off x="3934966" y="1413570"/>
            <a:ext cx="4493538" cy="523220"/>
          </a:xfrm>
          <a:prstGeom prst="rect">
            <a:avLst/>
          </a:prstGeom>
        </p:spPr>
        <p:txBody>
          <a:bodyPr wrap="none">
            <a:spAutoFit/>
          </a:bodyPr>
          <a:lstStyle/>
          <a:p>
            <a:r>
              <a:rPr lang="zh-CN" altLang="zh-CN" sz="2800" kern="100">
                <a:solidFill>
                  <a:srgbClr val="E36C0A"/>
                </a:solidFill>
                <a:latin typeface="Times New Roman"/>
                <a:ea typeface="华文细黑"/>
                <a:cs typeface="Times New Roman"/>
              </a:rPr>
              <a:t>除去苯甲酸甲酯中的苯甲酸</a:t>
            </a:r>
            <a:endParaRPr lang="zh-CN" altLang="en-US" sz="2800"/>
          </a:p>
        </p:txBody>
      </p:sp>
      <p:sp>
        <p:nvSpPr>
          <p:cNvPr id="11" name="矩形 10"/>
          <p:cNvSpPr/>
          <p:nvPr/>
        </p:nvSpPr>
        <p:spPr>
          <a:xfrm>
            <a:off x="334566" y="2061642"/>
            <a:ext cx="4214615"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除去没有反应完的</a:t>
            </a:r>
            <a:r>
              <a:rPr lang="en-US" altLang="zh-CN" sz="2800" kern="100" dirty="0">
                <a:solidFill>
                  <a:srgbClr val="E36C0A"/>
                </a:solidFill>
                <a:latin typeface="Times New Roman"/>
                <a:ea typeface="华文细黑"/>
              </a:rPr>
              <a:t>Na</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CO</a:t>
            </a:r>
            <a:r>
              <a:rPr lang="en-US" altLang="zh-CN" sz="2800" kern="100" baseline="-25000" dirty="0">
                <a:solidFill>
                  <a:srgbClr val="E36C0A"/>
                </a:solidFill>
                <a:latin typeface="Times New Roman"/>
                <a:ea typeface="华文细黑"/>
              </a:rPr>
              <a:t>3</a:t>
            </a:r>
            <a:endParaRPr lang="zh-CN" altLang="en-US" sz="2800" dirty="0"/>
          </a:p>
        </p:txBody>
      </p:sp>
      <p:sp>
        <p:nvSpPr>
          <p:cNvPr id="13" name="矩形 12"/>
          <p:cNvSpPr/>
          <p:nvPr/>
        </p:nvSpPr>
        <p:spPr>
          <a:xfrm>
            <a:off x="8327454" y="2114486"/>
            <a:ext cx="992579" cy="523220"/>
          </a:xfrm>
          <a:prstGeom prst="rect">
            <a:avLst/>
          </a:prstGeom>
        </p:spPr>
        <p:txBody>
          <a:bodyPr wrap="none">
            <a:spAutoFit/>
          </a:bodyPr>
          <a:lstStyle/>
          <a:p>
            <a:r>
              <a:rPr lang="en-US" altLang="zh-CN" sz="2800" kern="100">
                <a:solidFill>
                  <a:srgbClr val="E36C0A"/>
                </a:solidFill>
                <a:latin typeface="Times New Roman"/>
                <a:ea typeface="华文细黑"/>
              </a:rPr>
              <a:t>199.6</a:t>
            </a:r>
            <a:endParaRPr lang="zh-CN" altLang="en-US" sz="2800" dirty="0"/>
          </a:p>
        </p:txBody>
      </p:sp>
      <p:sp>
        <p:nvSpPr>
          <p:cNvPr id="8" name="Rectangle 21">
            <a:hlinkClick r:id="rId2" action="ppaction://hlinksldjump"/>
          </p:cNvPr>
          <p:cNvSpPr>
            <a:spLocks noChangeArrowheads="1"/>
          </p:cNvSpPr>
          <p:nvPr/>
        </p:nvSpPr>
        <p:spPr bwMode="auto">
          <a:xfrm>
            <a:off x="10742678"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11244856"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4" action="ppaction://hlinksldjump"/>
          </p:cNvPr>
          <p:cNvSpPr>
            <a:spLocks noChangeArrowheads="1"/>
          </p:cNvSpPr>
          <p:nvPr/>
        </p:nvSpPr>
        <p:spPr bwMode="auto">
          <a:xfrm>
            <a:off x="11722892" y="2236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768188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4">
                                            <p:txEl>
                                              <p:pRg st="2" end="2"/>
                                            </p:txEl>
                                          </p:spTgt>
                                        </p:tgtEl>
                                      </p:cBhvr>
                                    </p:animEffect>
                                    <p:set>
                                      <p:cBhvr>
                                        <p:cTn id="28" dur="1" fill="hold">
                                          <p:stCondLst>
                                            <p:cond delay="499"/>
                                          </p:stCondLst>
                                        </p:cTn>
                                        <p:tgtEl>
                                          <p:spTgt spid="4">
                                            <p:txEl>
                                              <p:pRg st="2" end="2"/>
                                            </p:txEl>
                                          </p:spTgt>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3"/>
                                        </p:tgtEl>
                                      </p:cBhvr>
                                    </p:animEffect>
                                    <p:set>
                                      <p:cBhvr>
                                        <p:cTn id="40"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7" grpId="0"/>
      <p:bldP spid="7" grpId="1"/>
      <p:bldP spid="9" grpId="0"/>
      <p:bldP spid="9" grpId="1"/>
      <p:bldP spid="11" grpId="0"/>
      <p:bldP spid="11" grpId="1"/>
      <p:bldP spid="13" grpId="0"/>
      <p:bldP spid="13"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981522"/>
            <a:ext cx="8644625" cy="1613707"/>
          </a:xfrm>
          <a:prstGeom prst="rect">
            <a:avLst/>
          </a:prstGeom>
        </p:spPr>
        <p:txBody>
          <a:bodyPr>
            <a:spAutoFit/>
          </a:bodyPr>
          <a:lstStyle/>
          <a:p>
            <a:pPr>
              <a:lnSpc>
                <a:spcPct val="150000"/>
              </a:lnSpc>
            </a:pPr>
            <a:r>
              <a:rPr lang="en-US" altLang="zh-CN" sz="2800" kern="100" dirty="0">
                <a:latin typeface="Times New Roman"/>
                <a:ea typeface="华文细黑"/>
              </a:rPr>
              <a:t>2.</a:t>
            </a:r>
            <a:r>
              <a:rPr lang="zh-CN" altLang="zh-CN" sz="2800" kern="100" dirty="0">
                <a:latin typeface="Times New Roman"/>
                <a:ea typeface="华文细黑"/>
                <a:cs typeface="Times New Roman"/>
              </a:rPr>
              <a:t>在梨、香蕉等水果中存在着乙酸正丁酯。实验室制备乙酸正丁酯的反应、装置示意图和有关数据如下：</a:t>
            </a:r>
            <a:endParaRPr lang="zh-CN" altLang="en-US" sz="2800" dirty="0"/>
          </a:p>
        </p:txBody>
      </p:sp>
      <p:graphicFrame>
        <p:nvGraphicFramePr>
          <p:cNvPr id="5" name="对象 4"/>
          <p:cNvGraphicFramePr>
            <a:graphicFrameLocks noChangeAspect="1"/>
          </p:cNvGraphicFramePr>
          <p:nvPr>
            <p:extLst>
              <p:ext uri="{D42A27DB-BD31-4B8C-83A1-F6EECF244321}">
                <p14:modId xmlns:p14="http://schemas.microsoft.com/office/powerpoint/2010/main" val="892570094"/>
              </p:ext>
            </p:extLst>
          </p:nvPr>
        </p:nvGraphicFramePr>
        <p:xfrm>
          <a:off x="511557" y="2349674"/>
          <a:ext cx="8594725" cy="1782763"/>
        </p:xfrm>
        <a:graphic>
          <a:graphicData uri="http://schemas.openxmlformats.org/presentationml/2006/ole">
            <mc:AlternateContent xmlns:mc="http://schemas.openxmlformats.org/markup-compatibility/2006">
              <mc:Choice xmlns:v="urn:schemas-microsoft-com:vml" Requires="v">
                <p:oleObj spid="_x0000_s219144" name="文档" r:id="rId4" imgW="8594619" imgH="1783473" progId="Word.Document.12">
                  <p:embed/>
                </p:oleObj>
              </mc:Choice>
              <mc:Fallback>
                <p:oleObj name="文档" r:id="rId4" imgW="8594619" imgH="1783473" progId="Word.Document.12">
                  <p:embed/>
                  <p:pic>
                    <p:nvPicPr>
                      <p:cNvPr id="0" name=""/>
                      <p:cNvPicPr/>
                      <p:nvPr/>
                    </p:nvPicPr>
                    <p:blipFill>
                      <a:blip r:embed="rId5"/>
                      <a:stretch>
                        <a:fillRect/>
                      </a:stretch>
                    </p:blipFill>
                    <p:spPr>
                      <a:xfrm>
                        <a:off x="511557" y="2349674"/>
                        <a:ext cx="8594725" cy="1782763"/>
                      </a:xfrm>
                      <a:prstGeom prst="rect">
                        <a:avLst/>
                      </a:prstGeom>
                    </p:spPr>
                  </p:pic>
                </p:oleObj>
              </mc:Fallback>
            </mc:AlternateContent>
          </a:graphicData>
        </a:graphic>
      </p:graphicFrame>
      <p:pic>
        <p:nvPicPr>
          <p:cNvPr id="236545" name="Picture 1" descr="HX67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73084" y="1057604"/>
            <a:ext cx="2910783" cy="491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1">
            <a:hlinkClick r:id="rId7" action="ppaction://hlinksldjump"/>
          </p:cNvPr>
          <p:cNvSpPr>
            <a:spLocks noChangeArrowheads="1"/>
          </p:cNvSpPr>
          <p:nvPr/>
        </p:nvSpPr>
        <p:spPr bwMode="auto">
          <a:xfrm>
            <a:off x="10742678"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7" name="Rectangle 21">
            <a:hlinkClick r:id="rId8" action="ppaction://hlinksldjump"/>
          </p:cNvPr>
          <p:cNvSpPr>
            <a:spLocks noChangeArrowheads="1"/>
          </p:cNvSpPr>
          <p:nvPr/>
        </p:nvSpPr>
        <p:spPr bwMode="auto">
          <a:xfrm>
            <a:off x="11244856"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9" action="ppaction://hlinksldjump"/>
          </p:cNvPr>
          <p:cNvSpPr>
            <a:spLocks noChangeArrowheads="1"/>
          </p:cNvSpPr>
          <p:nvPr/>
        </p:nvSpPr>
        <p:spPr bwMode="auto">
          <a:xfrm>
            <a:off x="11722892" y="2236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10621811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393837"/>
              </p:ext>
            </p:extLst>
          </p:nvPr>
        </p:nvGraphicFramePr>
        <p:xfrm>
          <a:off x="295607" y="839006"/>
          <a:ext cx="10480119" cy="3886932"/>
        </p:xfrm>
        <a:graphic>
          <a:graphicData uri="http://schemas.openxmlformats.org/drawingml/2006/table">
            <a:tbl>
              <a:tblPr/>
              <a:tblGrid>
                <a:gridCol w="2207787"/>
                <a:gridCol w="1824661"/>
                <a:gridCol w="3499376"/>
                <a:gridCol w="1326810"/>
                <a:gridCol w="1621485"/>
              </a:tblGrid>
              <a:tr h="1318991">
                <a:tc>
                  <a:txBody>
                    <a:bodyPr/>
                    <a:lstStyle/>
                    <a:p>
                      <a:pPr algn="ctr">
                        <a:lnSpc>
                          <a:spcPct val="150000"/>
                        </a:lnSpc>
                        <a:spcAft>
                          <a:spcPts val="0"/>
                        </a:spcAf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水中溶解性</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密度</a:t>
                      </a:r>
                      <a:endParaRPr lang="zh-CN" sz="2800" kern="100">
                        <a:effectLst/>
                        <a:latin typeface="宋体"/>
                        <a:cs typeface="Courier New"/>
                      </a:endParaRPr>
                    </a:p>
                    <a:p>
                      <a:pPr algn="ctr">
                        <a:lnSpc>
                          <a:spcPct val="150000"/>
                        </a:lnSpc>
                        <a:spcAft>
                          <a:spcPts val="0"/>
                        </a:spcAft>
                      </a:pPr>
                      <a:r>
                        <a:rPr lang="en-US" sz="2800" kern="100">
                          <a:effectLst/>
                          <a:latin typeface="Times New Roman"/>
                          <a:ea typeface="华文细黑"/>
                          <a:cs typeface="Courier New"/>
                        </a:rPr>
                        <a:t>(g·cm</a:t>
                      </a:r>
                      <a:r>
                        <a:rPr lang="zh-CN" sz="2800" kern="100" baseline="30000">
                          <a:effectLst/>
                          <a:latin typeface="Times New Roman"/>
                          <a:ea typeface="华文细黑"/>
                          <a:cs typeface="Times New Roman"/>
                        </a:rPr>
                        <a:t>－</a:t>
                      </a:r>
                      <a:r>
                        <a:rPr lang="en-US" sz="2800" kern="100" baseline="30000">
                          <a:effectLst/>
                          <a:latin typeface="Times New Roman"/>
                          <a:ea typeface="华文细黑"/>
                          <a:cs typeface="Courier New"/>
                        </a:rPr>
                        <a:t>3</a:t>
                      </a:r>
                      <a:r>
                        <a:rPr lang="en-US" sz="2800" kern="100">
                          <a:effectLst/>
                          <a:latin typeface="Times New Roman"/>
                          <a:ea typeface="华文细黑"/>
                          <a:cs typeface="Courier New"/>
                        </a:rPr>
                        <a:t>)</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沸点</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相对分</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子质量</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7080">
                <a:tc>
                  <a:txBody>
                    <a:bodyPr/>
                    <a:lstStyle/>
                    <a:p>
                      <a:pPr algn="ctr">
                        <a:lnSpc>
                          <a:spcPct val="150000"/>
                        </a:lnSpc>
                        <a:spcAft>
                          <a:spcPts val="0"/>
                        </a:spcAft>
                      </a:pPr>
                      <a:r>
                        <a:rPr lang="zh-CN" sz="2800" kern="100" dirty="0">
                          <a:effectLst/>
                          <a:latin typeface="Times New Roman"/>
                          <a:ea typeface="华文细黑"/>
                          <a:cs typeface="Times New Roman"/>
                        </a:rPr>
                        <a:t>乙酸</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溶于水</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1.049 2</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118</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60</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1982">
                <a:tc>
                  <a:txBody>
                    <a:bodyPr/>
                    <a:lstStyle/>
                    <a:p>
                      <a:pPr algn="ctr">
                        <a:lnSpc>
                          <a:spcPct val="150000"/>
                        </a:lnSpc>
                        <a:spcAft>
                          <a:spcPts val="0"/>
                        </a:spcAft>
                      </a:pPr>
                      <a:r>
                        <a:rPr lang="zh-CN" sz="2800" kern="100">
                          <a:effectLst/>
                          <a:latin typeface="Times New Roman"/>
                          <a:ea typeface="华文细黑"/>
                          <a:cs typeface="Times New Roman"/>
                        </a:rPr>
                        <a:t>正丁醇</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微溶于水</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0.809 8</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117.7</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74</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45879">
                <a:tc>
                  <a:txBody>
                    <a:bodyPr/>
                    <a:lstStyle/>
                    <a:p>
                      <a:pPr algn="ctr">
                        <a:lnSpc>
                          <a:spcPct val="150000"/>
                        </a:lnSpc>
                        <a:spcAft>
                          <a:spcPts val="0"/>
                        </a:spcAft>
                      </a:pPr>
                      <a:r>
                        <a:rPr lang="zh-CN" sz="2800" kern="100">
                          <a:effectLst/>
                          <a:latin typeface="Times New Roman"/>
                          <a:ea typeface="华文细黑"/>
                          <a:cs typeface="Times New Roman"/>
                        </a:rPr>
                        <a:t>乙酸正丁酯</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微溶于水</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0.882 4</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126.5</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116</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矩形 5"/>
          <p:cNvSpPr/>
          <p:nvPr/>
        </p:nvSpPr>
        <p:spPr>
          <a:xfrm>
            <a:off x="334566" y="4739977"/>
            <a:ext cx="11873194" cy="2434233"/>
          </a:xfrm>
          <a:prstGeom prst="rect">
            <a:avLst/>
          </a:prstGeom>
        </p:spPr>
        <p:txBody>
          <a:bodyPr>
            <a:spAutoFit/>
          </a:bodyPr>
          <a:lstStyle/>
          <a:p>
            <a:pPr lvl="0" algn="just">
              <a:lnSpc>
                <a:spcPct val="150000"/>
              </a:lnSpc>
            </a:pPr>
            <a:r>
              <a:rPr lang="zh-CN" altLang="zh-CN" sz="2800" kern="100" dirty="0">
                <a:solidFill>
                  <a:prstClr val="black"/>
                </a:solidFill>
                <a:latin typeface="Times New Roman"/>
                <a:ea typeface="华文细黑"/>
                <a:cs typeface="Times New Roman"/>
              </a:rPr>
              <a:t>实验步骤：</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宋体"/>
                <a:ea typeface="华文细黑"/>
                <a:cs typeface="Times New Roman"/>
              </a:rPr>
              <a:t>Ⅰ</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乙酸正丁酯的制备</a:t>
            </a:r>
            <a:endParaRPr lang="zh-CN" altLang="zh-CN" sz="2800" kern="100" dirty="0">
              <a:solidFill>
                <a:prstClr val="black"/>
              </a:solidFill>
              <a:latin typeface="宋体"/>
              <a:cs typeface="Courier New"/>
            </a:endParaRPr>
          </a:p>
          <a:p>
            <a:pPr lvl="0" algn="just">
              <a:lnSpc>
                <a:spcPct val="150000"/>
              </a:lnSpc>
            </a:pPr>
            <a:r>
              <a:rPr lang="zh-CN" altLang="zh-CN" sz="2800" kern="100" dirty="0">
                <a:solidFill>
                  <a:prstClr val="black"/>
                </a:solidFill>
                <a:latin typeface="Times New Roman"/>
                <a:ea typeface="华文细黑"/>
                <a:cs typeface="Times New Roman"/>
              </a:rPr>
              <a:t>在</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中加入</a:t>
            </a:r>
            <a:r>
              <a:rPr lang="en-US" altLang="zh-CN" sz="2800" kern="100" dirty="0">
                <a:solidFill>
                  <a:prstClr val="black"/>
                </a:solidFill>
                <a:latin typeface="Times New Roman"/>
                <a:ea typeface="华文细黑"/>
                <a:cs typeface="Courier New"/>
              </a:rPr>
              <a:t>7.4 g</a:t>
            </a:r>
            <a:r>
              <a:rPr lang="zh-CN" altLang="zh-CN" sz="2800" kern="100" dirty="0">
                <a:solidFill>
                  <a:prstClr val="black"/>
                </a:solidFill>
                <a:latin typeface="Times New Roman"/>
                <a:ea typeface="华文细黑"/>
                <a:cs typeface="Times New Roman"/>
              </a:rPr>
              <a:t>正丁醇、</a:t>
            </a:r>
            <a:r>
              <a:rPr lang="en-US" altLang="zh-CN" sz="2800" kern="100" dirty="0">
                <a:solidFill>
                  <a:prstClr val="black"/>
                </a:solidFill>
                <a:latin typeface="Times New Roman"/>
                <a:ea typeface="华文细黑"/>
                <a:cs typeface="Courier New"/>
              </a:rPr>
              <a:t>6.0 g</a:t>
            </a:r>
            <a:r>
              <a:rPr lang="zh-CN" altLang="zh-CN" sz="2800" kern="100" dirty="0">
                <a:solidFill>
                  <a:prstClr val="black"/>
                </a:solidFill>
                <a:latin typeface="Times New Roman"/>
                <a:ea typeface="华文细黑"/>
                <a:cs typeface="Times New Roman"/>
              </a:rPr>
              <a:t>乙酸，再加入数滴浓硫酸，摇匀，放入</a:t>
            </a: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a:t>
            </a:r>
            <a:endParaRPr lang="zh-CN" altLang="en-US" dirty="0"/>
          </a:p>
        </p:txBody>
      </p:sp>
      <p:sp>
        <p:nvSpPr>
          <p:cNvPr id="4" name="Rectangle 21">
            <a:hlinkClick r:id="rId2" action="ppaction://hlinksldjump"/>
          </p:cNvPr>
          <p:cNvSpPr>
            <a:spLocks noChangeArrowheads="1"/>
          </p:cNvSpPr>
          <p:nvPr/>
        </p:nvSpPr>
        <p:spPr bwMode="auto">
          <a:xfrm>
            <a:off x="10742678"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 name="Rectangle 21">
            <a:hlinkClick r:id="rId3" action="ppaction://hlinksldjump"/>
          </p:cNvPr>
          <p:cNvSpPr>
            <a:spLocks noChangeArrowheads="1"/>
          </p:cNvSpPr>
          <p:nvPr/>
        </p:nvSpPr>
        <p:spPr bwMode="auto">
          <a:xfrm>
            <a:off x="11244856"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722892" y="2236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394907469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8542" y="782488"/>
            <a:ext cx="11923086" cy="5959674"/>
          </a:xfrm>
          <a:prstGeom prst="rect">
            <a:avLst/>
          </a:prstGeom>
        </p:spPr>
        <p:txBody>
          <a:bodyPr>
            <a:spAutoFit/>
          </a:bodyPr>
          <a:lstStyle/>
          <a:p>
            <a:pPr algn="just">
              <a:lnSpc>
                <a:spcPct val="150000"/>
              </a:lnSpc>
              <a:spcAft>
                <a:spcPts val="0"/>
              </a:spcAft>
            </a:pPr>
            <a:r>
              <a:rPr lang="zh-CN" altLang="zh-CN" sz="2800" kern="100" dirty="0" smtClean="0">
                <a:latin typeface="Times New Roman"/>
                <a:ea typeface="华文细黑"/>
                <a:cs typeface="Times New Roman"/>
              </a:rPr>
              <a:t>颗</a:t>
            </a:r>
            <a:r>
              <a:rPr lang="zh-CN" altLang="zh-CN" sz="2800" kern="100" dirty="0">
                <a:latin typeface="Times New Roman"/>
                <a:ea typeface="华文细黑"/>
                <a:cs typeface="Times New Roman"/>
              </a:rPr>
              <a:t>沸石。按图安装带分水器的回流反应装置，并在分水器中预先加入水，使水面略低于分水器的支管口，通入冷凝水，缓慢加热</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。在反应过程中，通过分水器下部的旋塞分出生成的水，保持分水器中水层液面的高度不变，使油层尽量回到圆底烧瓶中。反应达到终点后，停止加热，记录分出水的体积。</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产品的精制</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把分水器中的酯层和</a:t>
            </a:r>
            <a:r>
              <a:rPr lang="en-US" altLang="zh-CN" sz="2800" kern="100" dirty="0">
                <a:latin typeface="Times New Roman"/>
                <a:ea typeface="华文细黑"/>
              </a:rPr>
              <a:t>A</a:t>
            </a:r>
            <a:r>
              <a:rPr lang="zh-CN" altLang="zh-CN" sz="2800" kern="100" dirty="0">
                <a:latin typeface="Times New Roman"/>
                <a:ea typeface="华文细黑"/>
                <a:cs typeface="Times New Roman"/>
              </a:rPr>
              <a:t>中反应液倒入分液漏斗中，分别用少量水、饱和碳酸钠溶液和水洗涤，分出的产物加入少量无水硫酸镁固体，静置后过滤，将产物常压蒸馏，收集</a:t>
            </a:r>
            <a:r>
              <a:rPr lang="en-US" altLang="zh-CN" sz="2800" kern="100" dirty="0">
                <a:latin typeface="Times New Roman"/>
                <a:ea typeface="华文细黑"/>
              </a:rPr>
              <a:t>124</a:t>
            </a:r>
            <a:r>
              <a:rPr lang="zh-CN" altLang="zh-CN" sz="2800" kern="100" dirty="0">
                <a:latin typeface="Times New Roman"/>
                <a:ea typeface="华文细黑"/>
                <a:cs typeface="Times New Roman"/>
              </a:rPr>
              <a:t>～</a:t>
            </a:r>
            <a:r>
              <a:rPr lang="en-US" altLang="zh-CN" sz="2800" kern="100" dirty="0">
                <a:latin typeface="Times New Roman"/>
                <a:ea typeface="华文细黑"/>
              </a:rPr>
              <a:t>126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的馏分，得到</a:t>
            </a:r>
            <a:r>
              <a:rPr lang="en-US" altLang="zh-CN" sz="2800" kern="100" dirty="0">
                <a:latin typeface="Times New Roman"/>
                <a:ea typeface="华文细黑"/>
              </a:rPr>
              <a:t>5.8 g</a:t>
            </a:r>
            <a:r>
              <a:rPr lang="zh-CN" altLang="zh-CN" sz="2800" kern="100" dirty="0">
                <a:latin typeface="Times New Roman"/>
                <a:ea typeface="华文细黑"/>
                <a:cs typeface="Times New Roman"/>
              </a:rPr>
              <a:t>产品。请回答下列问题：</a:t>
            </a:r>
            <a:endParaRPr lang="zh-CN" altLang="en-US" sz="2800" dirty="0"/>
          </a:p>
        </p:txBody>
      </p:sp>
      <p:sp>
        <p:nvSpPr>
          <p:cNvPr id="3" name="Rectangle 21">
            <a:hlinkClick r:id="rId2" action="ppaction://hlinksldjump"/>
          </p:cNvPr>
          <p:cNvSpPr>
            <a:spLocks noChangeArrowheads="1"/>
          </p:cNvSpPr>
          <p:nvPr/>
        </p:nvSpPr>
        <p:spPr bwMode="auto">
          <a:xfrm>
            <a:off x="10742678"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 name="Rectangle 21">
            <a:hlinkClick r:id="rId3" action="ppaction://hlinksldjump"/>
          </p:cNvPr>
          <p:cNvSpPr>
            <a:spLocks noChangeArrowheads="1"/>
          </p:cNvSpPr>
          <p:nvPr/>
        </p:nvSpPr>
        <p:spPr bwMode="auto">
          <a:xfrm>
            <a:off x="11244856"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722892" y="2236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33746885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34566" y="1125538"/>
            <a:ext cx="11409908" cy="4616648"/>
          </a:xfrm>
          <a:prstGeom prst="rect">
            <a:avLst/>
          </a:prstGeom>
        </p:spPr>
        <p:txBody>
          <a:bodyPr>
            <a:spAutoFit/>
          </a:bodyPr>
          <a:lstStyle/>
          <a:p>
            <a:pPr lvl="0">
              <a:lnSpc>
                <a:spcPct val="150000"/>
              </a:lnSpc>
            </a:pPr>
            <a:r>
              <a:rPr lang="zh-CN" altLang="zh-CN" sz="2800" b="1" kern="100" dirty="0">
                <a:solidFill>
                  <a:srgbClr val="0000FF"/>
                </a:solidFill>
                <a:latin typeface="Times New Roman"/>
                <a:cs typeface="Times New Roman"/>
              </a:rPr>
              <a:t>解析</a:t>
            </a:r>
            <a:r>
              <a:rPr lang="zh-CN" altLang="zh-CN" sz="2800" kern="100" dirty="0">
                <a:solidFill>
                  <a:prstClr val="black"/>
                </a:solidFill>
                <a:latin typeface="Times New Roman"/>
                <a:ea typeface="华文细黑"/>
                <a:cs typeface="Times New Roman"/>
              </a:rPr>
              <a:t>　打开活塞，将装置</a:t>
            </a:r>
            <a:r>
              <a:rPr lang="en-US" altLang="zh-CN" sz="2800" kern="100" dirty="0">
                <a:solidFill>
                  <a:prstClr val="black"/>
                </a:solidFill>
                <a:latin typeface="Times New Roman"/>
                <a:ea typeface="华文细黑"/>
              </a:rPr>
              <a:t>D</a:t>
            </a:r>
            <a:r>
              <a:rPr lang="zh-CN" altLang="zh-CN" sz="2800" kern="100" dirty="0">
                <a:solidFill>
                  <a:prstClr val="black"/>
                </a:solidFill>
                <a:latin typeface="Times New Roman"/>
                <a:ea typeface="华文细黑"/>
                <a:cs typeface="Times New Roman"/>
              </a:rPr>
              <a:t>中含溴单质的少量溶液加入含碘化钾和苯的装置</a:t>
            </a:r>
            <a:r>
              <a:rPr lang="en-US" altLang="zh-CN" sz="2800" kern="100" dirty="0">
                <a:solidFill>
                  <a:prstClr val="black"/>
                </a:solidFill>
                <a:latin typeface="Times New Roman"/>
                <a:ea typeface="华文细黑"/>
              </a:rPr>
              <a:t>E</a:t>
            </a:r>
            <a:r>
              <a:rPr lang="zh-CN" altLang="zh-CN" sz="2800" kern="100" dirty="0">
                <a:solidFill>
                  <a:prstClr val="black"/>
                </a:solidFill>
                <a:latin typeface="Times New Roman"/>
                <a:ea typeface="华文细黑"/>
                <a:cs typeface="Times New Roman"/>
              </a:rPr>
              <a:t>中，溴单质和碘化钾反应生成碘单质，碘单质溶于苯呈紫红色。振荡观察到的现象是</a:t>
            </a:r>
            <a:r>
              <a:rPr lang="en-US" altLang="zh-CN" sz="2800" kern="100" dirty="0">
                <a:solidFill>
                  <a:prstClr val="black"/>
                </a:solidFill>
                <a:latin typeface="Times New Roman"/>
                <a:ea typeface="华文细黑"/>
              </a:rPr>
              <a:t>E</a:t>
            </a:r>
            <a:r>
              <a:rPr lang="zh-CN" altLang="zh-CN" sz="2800" kern="100" dirty="0">
                <a:solidFill>
                  <a:prstClr val="black"/>
                </a:solidFill>
                <a:latin typeface="Times New Roman"/>
                <a:ea typeface="华文细黑"/>
                <a:cs typeface="Times New Roman"/>
              </a:rPr>
              <a:t>中溶液分为两层，上层</a:t>
            </a:r>
            <a:r>
              <a:rPr lang="en-US" altLang="zh-CN" sz="2800" kern="100" dirty="0">
                <a:solidFill>
                  <a:prstClr val="black"/>
                </a:solidFill>
                <a:latin typeface="Times New Roman"/>
                <a:ea typeface="华文细黑"/>
              </a:rPr>
              <a:t>(</a:t>
            </a:r>
            <a:r>
              <a:rPr lang="zh-CN" altLang="zh-CN" sz="2800" kern="100" dirty="0">
                <a:solidFill>
                  <a:prstClr val="black"/>
                </a:solidFill>
                <a:latin typeface="Times New Roman"/>
                <a:ea typeface="华文细黑"/>
                <a:cs typeface="Times New Roman"/>
              </a:rPr>
              <a:t>苯层</a:t>
            </a:r>
            <a:r>
              <a:rPr lang="en-US" altLang="zh-CN" sz="2800" kern="100" dirty="0">
                <a:solidFill>
                  <a:prstClr val="black"/>
                </a:solidFill>
                <a:latin typeface="Times New Roman"/>
                <a:ea typeface="华文细黑"/>
              </a:rPr>
              <a:t>)</a:t>
            </a:r>
            <a:r>
              <a:rPr lang="zh-CN" altLang="zh-CN" sz="2800" kern="100" dirty="0">
                <a:solidFill>
                  <a:prstClr val="black"/>
                </a:solidFill>
                <a:latin typeface="Times New Roman"/>
                <a:ea typeface="华文细黑"/>
                <a:cs typeface="Times New Roman"/>
              </a:rPr>
              <a:t>为紫红色。但是若通入</a:t>
            </a:r>
            <a:r>
              <a:rPr lang="zh-CN" altLang="zh-CN" sz="2800" kern="100" dirty="0" smtClean="0">
                <a:solidFill>
                  <a:prstClr val="black"/>
                </a:solidFill>
                <a:latin typeface="Times New Roman"/>
                <a:ea typeface="华文细黑"/>
                <a:cs typeface="Times New Roman"/>
              </a:rPr>
              <a:t>的</a:t>
            </a:r>
            <a:r>
              <a:rPr lang="zh-CN" altLang="zh-CN" sz="2800" kern="100" dirty="0" smtClean="0">
                <a:latin typeface="Times New Roman"/>
                <a:ea typeface="华文细黑"/>
                <a:cs typeface="Times New Roman"/>
              </a:rPr>
              <a:t>氯气过量，</a:t>
            </a:r>
            <a:r>
              <a:rPr lang="en-US" altLang="zh-CN" sz="2800" kern="100" dirty="0" smtClean="0">
                <a:latin typeface="Times New Roman"/>
                <a:ea typeface="华文细黑"/>
              </a:rPr>
              <a:t>Cl</a:t>
            </a:r>
            <a:r>
              <a:rPr lang="en-US" altLang="zh-CN" sz="2800" kern="100" baseline="-25000" dirty="0" smtClean="0">
                <a:latin typeface="Times New Roman"/>
                <a:ea typeface="华文细黑"/>
              </a:rPr>
              <a:t>2</a:t>
            </a:r>
            <a:r>
              <a:rPr lang="zh-CN" altLang="zh-CN" sz="2800" kern="100" dirty="0" smtClean="0">
                <a:latin typeface="Times New Roman"/>
                <a:ea typeface="华文细黑"/>
                <a:cs typeface="Times New Roman"/>
              </a:rPr>
              <a:t>也能将</a:t>
            </a:r>
            <a:r>
              <a:rPr lang="en-US" altLang="zh-CN" sz="2800" kern="100" dirty="0" smtClean="0">
                <a:latin typeface="Times New Roman"/>
                <a:ea typeface="华文细黑"/>
              </a:rPr>
              <a:t>I</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转化为</a:t>
            </a:r>
            <a:r>
              <a:rPr lang="en-US" altLang="zh-CN" sz="2800" kern="100" dirty="0" smtClean="0">
                <a:latin typeface="Times New Roman"/>
                <a:ea typeface="华文细黑"/>
              </a:rPr>
              <a:t>I</a:t>
            </a:r>
            <a:r>
              <a:rPr lang="en-US" altLang="zh-CN" sz="2800" kern="100" baseline="-25000" dirty="0" smtClean="0">
                <a:latin typeface="Times New Roman"/>
                <a:ea typeface="华文细黑"/>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Cl</a:t>
            </a:r>
            <a:r>
              <a:rPr lang="en-US" altLang="zh-CN" sz="2800" kern="100" baseline="-25000" dirty="0" smtClean="0">
                <a:latin typeface="Times New Roman"/>
                <a:ea typeface="华文细黑"/>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2I</a:t>
            </a:r>
            <a:r>
              <a:rPr lang="zh-CN" altLang="zh-CN" sz="2800" kern="100" baseline="30000" dirty="0" smtClean="0">
                <a:latin typeface="Times New Roman"/>
                <a:ea typeface="华文细黑"/>
                <a:cs typeface="Times New Roman"/>
              </a:rPr>
              <a:t>－</a:t>
            </a:r>
            <a:r>
              <a:rPr lang="en-US" altLang="zh-CN" sz="2800" kern="100" spc="-500" dirty="0" smtClean="0">
                <a:latin typeface="Times New Roman"/>
                <a:ea typeface="华文细黑"/>
              </a:rPr>
              <a:t>===  </a:t>
            </a:r>
            <a:r>
              <a:rPr lang="en-US" altLang="zh-CN" sz="2800" kern="100" dirty="0" smtClean="0">
                <a:latin typeface="Times New Roman"/>
                <a:ea typeface="华文细黑"/>
              </a:rPr>
              <a:t>2Cl</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I</a:t>
            </a:r>
            <a:r>
              <a:rPr lang="en-US" altLang="zh-CN" sz="2800" kern="100" baseline="-25000" dirty="0" smtClean="0">
                <a:latin typeface="Times New Roman"/>
                <a:ea typeface="华文细黑"/>
              </a:rPr>
              <a:t>2</a:t>
            </a:r>
            <a:r>
              <a:rPr lang="zh-CN" altLang="zh-CN" sz="2800" kern="100" dirty="0" smtClean="0">
                <a:latin typeface="Times New Roman"/>
                <a:ea typeface="华文细黑"/>
                <a:cs typeface="Times New Roman"/>
              </a:rPr>
              <a:t>，则不能说明溴的非金属性比碘强。</a:t>
            </a:r>
            <a:endParaRPr lang="en-US" altLang="zh-CN" sz="2800" kern="100" dirty="0" smtClean="0">
              <a:latin typeface="Times New Roman"/>
              <a:ea typeface="华文细黑"/>
              <a:cs typeface="Times New Roman"/>
            </a:endParaRPr>
          </a:p>
          <a:p>
            <a:pPr>
              <a:lnSpc>
                <a:spcPct val="150000"/>
              </a:lnSpc>
            </a:pPr>
            <a:r>
              <a:rPr lang="zh-CN" altLang="zh-CN" sz="2800" b="1" kern="100" dirty="0" smtClean="0">
                <a:solidFill>
                  <a:srgbClr val="0000FF"/>
                </a:solidFill>
                <a:latin typeface="Times New Roman"/>
                <a:cs typeface="Times New Roman"/>
              </a:rPr>
              <a:t>答案</a:t>
            </a:r>
            <a:r>
              <a:rPr lang="zh-CN" altLang="zh-CN" sz="2800" kern="100" dirty="0">
                <a:solidFill>
                  <a:schemeClr val="accent6">
                    <a:lumMod val="75000"/>
                  </a:schemeClr>
                </a:solidFill>
                <a:latin typeface="Times New Roman"/>
                <a:ea typeface="华文细黑"/>
                <a:cs typeface="Times New Roman"/>
              </a:rPr>
              <a:t>　</a:t>
            </a:r>
            <a:r>
              <a:rPr lang="en-US" altLang="zh-CN" sz="2800" kern="100" dirty="0">
                <a:solidFill>
                  <a:schemeClr val="accent6">
                    <a:lumMod val="75000"/>
                  </a:schemeClr>
                </a:solidFill>
                <a:latin typeface="Times New Roman"/>
                <a:ea typeface="华文细黑"/>
              </a:rPr>
              <a:t>E</a:t>
            </a:r>
            <a:r>
              <a:rPr lang="zh-CN" altLang="zh-CN" sz="2800" kern="100" dirty="0">
                <a:solidFill>
                  <a:schemeClr val="accent6">
                    <a:lumMod val="75000"/>
                  </a:schemeClr>
                </a:solidFill>
                <a:latin typeface="Times New Roman"/>
                <a:ea typeface="华文细黑"/>
                <a:cs typeface="Times New Roman"/>
              </a:rPr>
              <a:t>中溶液分为两层，上层</a:t>
            </a:r>
            <a:r>
              <a:rPr lang="en-US" altLang="zh-CN" sz="2800" kern="100" dirty="0">
                <a:solidFill>
                  <a:schemeClr val="accent6">
                    <a:lumMod val="75000"/>
                  </a:schemeClr>
                </a:solidFill>
                <a:latin typeface="Times New Roman"/>
                <a:ea typeface="华文细黑"/>
              </a:rPr>
              <a:t>(</a:t>
            </a:r>
            <a:r>
              <a:rPr lang="zh-CN" altLang="zh-CN" sz="2800" kern="100" dirty="0">
                <a:solidFill>
                  <a:schemeClr val="accent6">
                    <a:lumMod val="75000"/>
                  </a:schemeClr>
                </a:solidFill>
                <a:latin typeface="Times New Roman"/>
                <a:ea typeface="华文细黑"/>
                <a:cs typeface="Times New Roman"/>
              </a:rPr>
              <a:t>苯层</a:t>
            </a:r>
            <a:r>
              <a:rPr lang="en-US" altLang="zh-CN" sz="2800" kern="100" dirty="0">
                <a:solidFill>
                  <a:schemeClr val="accent6">
                    <a:lumMod val="75000"/>
                  </a:schemeClr>
                </a:solidFill>
                <a:latin typeface="Times New Roman"/>
                <a:ea typeface="华文细黑"/>
              </a:rPr>
              <a:t>)</a:t>
            </a:r>
            <a:r>
              <a:rPr lang="zh-CN" altLang="zh-CN" sz="2800" kern="100" dirty="0">
                <a:solidFill>
                  <a:schemeClr val="accent6">
                    <a:lumMod val="75000"/>
                  </a:schemeClr>
                </a:solidFill>
                <a:latin typeface="Times New Roman"/>
                <a:ea typeface="华文细黑"/>
                <a:cs typeface="Times New Roman"/>
              </a:rPr>
              <a:t>为紫红色　不能　过量的</a:t>
            </a:r>
            <a:r>
              <a:rPr lang="en-US" altLang="zh-CN" sz="2800" kern="100" dirty="0">
                <a:solidFill>
                  <a:schemeClr val="accent6">
                    <a:lumMod val="75000"/>
                  </a:schemeClr>
                </a:solidFill>
                <a:latin typeface="Times New Roman"/>
                <a:ea typeface="华文细黑"/>
              </a:rPr>
              <a:t>Cl</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也可将</a:t>
            </a:r>
            <a:r>
              <a:rPr lang="en-US" altLang="zh-CN" sz="2800" kern="100" dirty="0">
                <a:solidFill>
                  <a:schemeClr val="accent6">
                    <a:lumMod val="75000"/>
                  </a:schemeClr>
                </a:solidFill>
                <a:latin typeface="Times New Roman"/>
                <a:ea typeface="华文细黑"/>
              </a:rPr>
              <a:t>I</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氧化为</a:t>
            </a:r>
            <a:r>
              <a:rPr lang="en-US" altLang="zh-CN" sz="2800" kern="100" dirty="0" smtClean="0">
                <a:solidFill>
                  <a:schemeClr val="accent6">
                    <a:lumMod val="75000"/>
                  </a:schemeClr>
                </a:solidFill>
                <a:latin typeface="Times New Roman"/>
                <a:ea typeface="华文细黑"/>
              </a:rPr>
              <a:t>I</a:t>
            </a:r>
            <a:r>
              <a:rPr lang="en-US" altLang="zh-CN" sz="2800" kern="100" baseline="-25000" dirty="0" smtClean="0">
                <a:solidFill>
                  <a:schemeClr val="accent6">
                    <a:lumMod val="75000"/>
                  </a:schemeClr>
                </a:solidFill>
                <a:latin typeface="Times New Roman"/>
                <a:ea typeface="华文细黑"/>
              </a:rPr>
              <a:t>2 </a:t>
            </a:r>
            <a:endParaRPr lang="zh-CN" altLang="en-US" sz="2800" dirty="0">
              <a:solidFill>
                <a:schemeClr val="accent6">
                  <a:lumMod val="75000"/>
                </a:schemeClr>
              </a:solidFill>
            </a:endParaRPr>
          </a:p>
        </p:txBody>
      </p:sp>
      <p:sp>
        <p:nvSpPr>
          <p:cNvPr id="4" name="Rectangle 21">
            <a:hlinkClick r:id="rId2" action="ppaction://hlinksldjump"/>
          </p:cNvPr>
          <p:cNvSpPr>
            <a:spLocks noChangeArrowheads="1"/>
          </p:cNvSpPr>
          <p:nvPr/>
        </p:nvSpPr>
        <p:spPr bwMode="auto">
          <a:xfrm>
            <a:off x="1016891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67108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14912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160301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3453450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6286" y="615087"/>
            <a:ext cx="11991926"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冷水应从冷凝管的</a:t>
            </a:r>
            <a:r>
              <a:rPr lang="en-US" altLang="zh-CN" sz="2800" kern="100" dirty="0" smtClean="0">
                <a:latin typeface="Times New Roman"/>
                <a:ea typeface="华文细黑"/>
                <a:cs typeface="Courier New"/>
              </a:rPr>
              <a:t>___ (</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口通入</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kern="100" dirty="0">
                <a:latin typeface="Times New Roman"/>
                <a:ea typeface="华文细黑"/>
                <a:cs typeface="Times New Roman"/>
              </a:rPr>
              <a:t>　</a:t>
            </a:r>
            <a:r>
              <a:rPr lang="zh-CN" altLang="zh-CN" sz="2800" kern="100" dirty="0" smtClean="0">
                <a:latin typeface="Times New Roman"/>
                <a:ea typeface="华文细黑"/>
                <a:cs typeface="Times New Roman"/>
              </a:rPr>
              <a:t>冷凝</a:t>
            </a:r>
            <a:r>
              <a:rPr lang="zh-CN" altLang="zh-CN" sz="2800" kern="100" dirty="0">
                <a:latin typeface="Times New Roman"/>
                <a:ea typeface="华文细黑"/>
                <a:cs typeface="Times New Roman"/>
              </a:rPr>
              <a:t>管从下管口进水，上管口出水，使水充满冷凝管，提高冷凝效果。</a:t>
            </a:r>
            <a:endParaRPr lang="zh-CN" altLang="zh-CN" sz="2800" b="1" kern="100" dirty="0">
              <a:latin typeface="宋体"/>
              <a:cs typeface="Courier New"/>
            </a:endParaRPr>
          </a:p>
          <a:p>
            <a:pPr>
              <a:lnSpc>
                <a:spcPct val="150000"/>
              </a:lnSpc>
            </a:pPr>
            <a:r>
              <a:rPr lang="en-US" altLang="zh-CN" sz="2800" kern="100" dirty="0">
                <a:latin typeface="Times New Roman"/>
                <a:ea typeface="华文细黑"/>
              </a:rPr>
              <a:t>(2)</a:t>
            </a:r>
            <a:r>
              <a:rPr lang="zh-CN" altLang="zh-CN" sz="2800" kern="100" dirty="0">
                <a:latin typeface="Times New Roman"/>
                <a:ea typeface="华文细黑"/>
                <a:cs typeface="Times New Roman"/>
              </a:rPr>
              <a:t>产品的精制过程中，第一次水洗的目的是</a:t>
            </a:r>
            <a:r>
              <a:rPr lang="en-US" altLang="zh-CN" sz="2800" kern="100" dirty="0" smtClean="0">
                <a:latin typeface="Times New Roman"/>
                <a:ea typeface="华文细黑"/>
              </a:rPr>
              <a:t>____________________________</a:t>
            </a:r>
            <a:r>
              <a:rPr lang="zh-CN" altLang="zh-CN" sz="2800" kern="100" dirty="0">
                <a:latin typeface="Times New Roman"/>
                <a:ea typeface="华文细黑"/>
                <a:cs typeface="Times New Roman"/>
              </a:rPr>
              <a:t>，第二次水洗的目的是</a:t>
            </a:r>
            <a:r>
              <a:rPr lang="en-US" altLang="zh-CN" sz="2800" kern="100" dirty="0" smtClean="0">
                <a:latin typeface="Times New Roman"/>
                <a:ea typeface="华文细黑"/>
              </a:rPr>
              <a:t>______________</a:t>
            </a:r>
            <a:r>
              <a:rPr lang="zh-CN" altLang="zh-CN" sz="2800" kern="100" dirty="0">
                <a:latin typeface="Times New Roman"/>
                <a:ea typeface="华文细黑"/>
                <a:cs typeface="Times New Roman"/>
              </a:rPr>
              <a:t>，洗涤完成后将有机层从分液漏斗的</a:t>
            </a:r>
            <a:r>
              <a:rPr lang="en-US" altLang="zh-CN" sz="2800" kern="100" dirty="0" smtClean="0">
                <a:latin typeface="Times New Roman"/>
                <a:ea typeface="华文细黑"/>
              </a:rPr>
              <a:t>_____ (</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上口</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下口</a:t>
            </a:r>
            <a:r>
              <a:rPr lang="en-US" altLang="zh-CN" sz="2800" kern="100" dirty="0">
                <a:latin typeface="宋体"/>
                <a:ea typeface="华文细黑"/>
                <a:cs typeface="Times New Roman"/>
              </a:rPr>
              <a:t>”</a:t>
            </a:r>
            <a:r>
              <a:rPr lang="en-US" altLang="zh-CN" sz="2800" kern="100" dirty="0">
                <a:latin typeface="Times New Roman"/>
                <a:ea typeface="华文细黑"/>
              </a:rPr>
              <a:t>)</a:t>
            </a:r>
            <a:r>
              <a:rPr lang="zh-CN" altLang="zh-CN" sz="2800" kern="100" dirty="0">
                <a:latin typeface="Times New Roman"/>
                <a:ea typeface="华文细黑"/>
                <a:cs typeface="Times New Roman"/>
              </a:rPr>
              <a:t>转移到锥形瓶中</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p>
          <a:p>
            <a:pPr>
              <a:lnSpc>
                <a:spcPct val="150000"/>
              </a:lnSpc>
            </a:pPr>
            <a:r>
              <a:rPr lang="zh-CN" altLang="zh-CN" sz="2800" b="1" kern="100" dirty="0" smtClean="0">
                <a:solidFill>
                  <a:srgbClr val="0000FF"/>
                </a:solidFill>
                <a:latin typeface="Times New Roman"/>
                <a:cs typeface="Times New Roman"/>
              </a:rPr>
              <a:t>解析</a:t>
            </a:r>
            <a:r>
              <a:rPr lang="en-US" altLang="zh-CN" sz="2800" kern="100" dirty="0">
                <a:latin typeface="Times New Roman"/>
                <a:ea typeface="华文细黑"/>
              </a:rPr>
              <a:t> </a:t>
            </a:r>
            <a:r>
              <a:rPr lang="en-US" altLang="zh-CN" sz="2800" kern="100" dirty="0" smtClean="0">
                <a:latin typeface="Times New Roman"/>
                <a:ea typeface="华文细黑"/>
              </a:rPr>
              <a:t>  </a:t>
            </a:r>
            <a:r>
              <a:rPr lang="zh-CN" altLang="zh-CN" sz="2800" kern="100" dirty="0" smtClean="0">
                <a:latin typeface="Times New Roman"/>
                <a:ea typeface="华文细黑"/>
                <a:cs typeface="Times New Roman"/>
              </a:rPr>
              <a:t>由于</a:t>
            </a:r>
            <a:r>
              <a:rPr lang="zh-CN" altLang="zh-CN" sz="2800" kern="100" dirty="0">
                <a:latin typeface="Times New Roman"/>
                <a:ea typeface="华文细黑"/>
                <a:cs typeface="Times New Roman"/>
              </a:rPr>
              <a:t>反应可逆，硫酸作催化剂，产品中有乙酸、硫酸残留，第一次水洗除去大部分乙酸、硫酸；第二次水洗除去未反应的</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CO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和生成的钠盐；酯的密度小于水，在水的上层，从分液漏斗的上口倒出乙酸正丁酯。</a:t>
            </a:r>
            <a:endParaRPr lang="zh-CN" altLang="en-US" sz="2800" dirty="0"/>
          </a:p>
        </p:txBody>
      </p:sp>
      <p:sp>
        <p:nvSpPr>
          <p:cNvPr id="8" name="矩形 7"/>
          <p:cNvSpPr/>
          <p:nvPr/>
        </p:nvSpPr>
        <p:spPr>
          <a:xfrm>
            <a:off x="3515098" y="687095"/>
            <a:ext cx="364202" cy="523220"/>
          </a:xfrm>
          <a:prstGeom prst="rect">
            <a:avLst/>
          </a:prstGeom>
        </p:spPr>
        <p:txBody>
          <a:bodyPr wrap="none">
            <a:spAutoFit/>
          </a:bodyPr>
          <a:lstStyle/>
          <a:p>
            <a:r>
              <a:rPr lang="en-US" altLang="zh-CN" sz="2800" b="1" kern="100" dirty="0" smtClean="0">
                <a:solidFill>
                  <a:srgbClr val="E36C0A"/>
                </a:solidFill>
                <a:latin typeface="Times New Roman"/>
                <a:ea typeface="华文细黑"/>
              </a:rPr>
              <a:t>a</a:t>
            </a:r>
            <a:endParaRPr lang="zh-CN" altLang="en-US" sz="2800" b="1" dirty="0"/>
          </a:p>
        </p:txBody>
      </p:sp>
      <p:sp>
        <p:nvSpPr>
          <p:cNvPr id="10" name="矩形 9"/>
          <p:cNvSpPr/>
          <p:nvPr/>
        </p:nvSpPr>
        <p:spPr>
          <a:xfrm>
            <a:off x="6925662" y="1966665"/>
            <a:ext cx="5650264" cy="518040"/>
          </a:xfrm>
          <a:prstGeom prst="rect">
            <a:avLst/>
          </a:prstGeom>
        </p:spPr>
        <p:txBody>
          <a:bodyPr>
            <a:spAutoFit/>
          </a:bodyPr>
          <a:lstStyle/>
          <a:p>
            <a:r>
              <a:rPr lang="zh-CN" altLang="zh-CN" sz="2800" kern="100" dirty="0">
                <a:solidFill>
                  <a:srgbClr val="E36C0A"/>
                </a:solidFill>
                <a:latin typeface="Times New Roman"/>
                <a:ea typeface="华文细黑"/>
                <a:cs typeface="Times New Roman"/>
              </a:rPr>
              <a:t>除去大部分乙酸、正丁醇和硫酸　</a:t>
            </a:r>
            <a:endParaRPr lang="zh-CN" altLang="en-US" sz="2800" dirty="0"/>
          </a:p>
        </p:txBody>
      </p:sp>
      <p:sp>
        <p:nvSpPr>
          <p:cNvPr id="12" name="矩形 11"/>
          <p:cNvSpPr/>
          <p:nvPr/>
        </p:nvSpPr>
        <p:spPr>
          <a:xfrm>
            <a:off x="3303236" y="2612147"/>
            <a:ext cx="2698175" cy="523220"/>
          </a:xfrm>
          <a:prstGeom prst="rect">
            <a:avLst/>
          </a:prstGeom>
        </p:spPr>
        <p:txBody>
          <a:bodyPr wrap="none">
            <a:spAutoFit/>
          </a:bodyPr>
          <a:lstStyle/>
          <a:p>
            <a:pPr lvl="0"/>
            <a:r>
              <a:rPr lang="zh-CN" altLang="zh-CN" sz="2800" kern="100" dirty="0">
                <a:solidFill>
                  <a:srgbClr val="E36C0A"/>
                </a:solidFill>
                <a:latin typeface="Times New Roman"/>
                <a:ea typeface="华文细黑"/>
                <a:cs typeface="Times New Roman"/>
              </a:rPr>
              <a:t>除去残留的钠盐</a:t>
            </a:r>
            <a:endParaRPr lang="zh-CN" altLang="en-US" sz="2800" dirty="0">
              <a:solidFill>
                <a:prstClr val="black"/>
              </a:solidFill>
            </a:endParaRPr>
          </a:p>
        </p:txBody>
      </p:sp>
      <p:sp>
        <p:nvSpPr>
          <p:cNvPr id="14" name="矩形 13"/>
          <p:cNvSpPr/>
          <p:nvPr/>
        </p:nvSpPr>
        <p:spPr>
          <a:xfrm>
            <a:off x="134884" y="3260219"/>
            <a:ext cx="902811" cy="523220"/>
          </a:xfrm>
          <a:prstGeom prst="rect">
            <a:avLst/>
          </a:prstGeom>
        </p:spPr>
        <p:txBody>
          <a:bodyPr wrap="none">
            <a:spAutoFit/>
          </a:bodyPr>
          <a:lstStyle/>
          <a:p>
            <a:r>
              <a:rPr lang="zh-CN" altLang="zh-CN" sz="2800" kern="100">
                <a:solidFill>
                  <a:srgbClr val="E36C0A"/>
                </a:solidFill>
                <a:latin typeface="Times New Roman"/>
                <a:ea typeface="华文细黑"/>
                <a:cs typeface="Times New Roman"/>
              </a:rPr>
              <a:t>上口</a:t>
            </a:r>
            <a:endParaRPr lang="zh-CN" altLang="en-US" sz="2800"/>
          </a:p>
        </p:txBody>
      </p:sp>
      <p:sp>
        <p:nvSpPr>
          <p:cNvPr id="13" name="Rectangle 21">
            <a:hlinkClick r:id="rId2" action="ppaction://hlinksldjump"/>
          </p:cNvPr>
          <p:cNvSpPr>
            <a:spLocks noChangeArrowheads="1"/>
          </p:cNvSpPr>
          <p:nvPr/>
        </p:nvSpPr>
        <p:spPr bwMode="auto">
          <a:xfrm>
            <a:off x="10742678"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Rectangle 21">
            <a:hlinkClick r:id="rId3" action="ppaction://hlinksldjump"/>
          </p:cNvPr>
          <p:cNvSpPr>
            <a:spLocks noChangeArrowheads="1"/>
          </p:cNvSpPr>
          <p:nvPr/>
        </p:nvSpPr>
        <p:spPr bwMode="auto">
          <a:xfrm>
            <a:off x="11244856"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1722892" y="2236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1779226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blinds(horizontal)">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4">
                                            <p:txEl>
                                              <p:pRg st="1" end="1"/>
                                            </p:txEl>
                                          </p:spTgt>
                                        </p:tgtEl>
                                      </p:cBhvr>
                                    </p:animEffect>
                                    <p:set>
                                      <p:cBhvr>
                                        <p:cTn id="33" dur="1" fill="hold">
                                          <p:stCondLst>
                                            <p:cond delay="499"/>
                                          </p:stCondLst>
                                        </p:cTn>
                                        <p:tgtEl>
                                          <p:spTgt spid="4">
                                            <p:txEl>
                                              <p:pRg st="1" end="1"/>
                                            </p:txEl>
                                          </p:spTgt>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4">
                                            <p:txEl>
                                              <p:pRg st="3" end="3"/>
                                            </p:txEl>
                                          </p:spTgt>
                                        </p:tgtEl>
                                      </p:cBhvr>
                                    </p:animEffect>
                                    <p:set>
                                      <p:cBhvr>
                                        <p:cTn id="36" dur="1" fill="hold">
                                          <p:stCondLst>
                                            <p:cond delay="499"/>
                                          </p:stCondLst>
                                        </p:cTn>
                                        <p:tgtEl>
                                          <p:spTgt spid="4">
                                            <p:txEl>
                                              <p:pRg st="3" end="3"/>
                                            </p:txEl>
                                          </p:spTgt>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8"/>
                  </p:tgtEl>
                </p:cond>
              </p:nextCondLst>
            </p:seq>
          </p:childTnLst>
        </p:cTn>
      </p:par>
    </p:tnLst>
    <p:bldLst>
      <p:bldP spid="8" grpId="0"/>
      <p:bldP spid="8" grpId="1"/>
      <p:bldP spid="10" grpId="0"/>
      <p:bldP spid="10" grpId="1"/>
      <p:bldP spid="12" grpId="0"/>
      <p:bldP spid="12" grpId="1"/>
      <p:bldP spid="14" grpId="0"/>
      <p:bldP spid="14"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837506"/>
            <a:ext cx="11923086" cy="3970318"/>
          </a:xfrm>
          <a:prstGeom prst="rect">
            <a:avLst/>
          </a:prstGeom>
        </p:spPr>
        <p:txBody>
          <a:bodyPr>
            <a:spAutoFit/>
          </a:bodyPr>
          <a:lstStyle/>
          <a:p>
            <a:pPr>
              <a:lnSpc>
                <a:spcPct val="150000"/>
              </a:lnSpc>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本实验提高产品产率的方法是</a:t>
            </a:r>
            <a:r>
              <a:rPr lang="en-US" altLang="zh-CN" sz="2800" kern="100" dirty="0" smtClean="0">
                <a:latin typeface="Times New Roman"/>
                <a:ea typeface="华文细黑"/>
                <a:cs typeface="Courier New"/>
              </a:rPr>
              <a:t>___________________________________</a:t>
            </a:r>
            <a:endParaRPr lang="zh-CN" altLang="zh-CN" sz="2800" kern="100" dirty="0">
              <a:latin typeface="宋体"/>
              <a:cs typeface="Courier New"/>
            </a:endParaRPr>
          </a:p>
          <a:p>
            <a:pPr>
              <a:lnSpc>
                <a:spcPct val="150000"/>
              </a:lnSpc>
            </a:pPr>
            <a:r>
              <a:rPr lang="en-US" altLang="zh-CN" sz="2800" kern="100" dirty="0" smtClean="0">
                <a:latin typeface="Times New Roman"/>
                <a:ea typeface="华文细黑"/>
                <a:cs typeface="Courier New"/>
              </a:rPr>
              <a:t>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b="1" kern="100" dirty="0">
                <a:solidFill>
                  <a:srgbClr val="0000FF"/>
                </a:solidFill>
                <a:latin typeface="Times New Roman"/>
                <a:cs typeface="Times New Roman"/>
              </a:rPr>
              <a:t>解析</a:t>
            </a:r>
            <a:r>
              <a:rPr lang="en-US" altLang="zh-CN" sz="2800" b="1" kern="100" spc="-100" dirty="0">
                <a:solidFill>
                  <a:srgbClr val="0000FF"/>
                </a:solidFill>
                <a:latin typeface="Times New Roman"/>
                <a:cs typeface="Times New Roman"/>
              </a:rPr>
              <a:t> </a:t>
            </a:r>
            <a:r>
              <a:rPr lang="en-US" altLang="zh-CN" sz="2800" b="1" kern="100" spc="-100" dirty="0" smtClean="0">
                <a:solidFill>
                  <a:srgbClr val="0000FF"/>
                </a:solidFill>
                <a:latin typeface="Times New Roman"/>
                <a:cs typeface="Times New Roman"/>
              </a:rPr>
              <a:t>  </a:t>
            </a:r>
            <a:r>
              <a:rPr lang="zh-CN" altLang="zh-CN" sz="2800" kern="100" spc="-100" dirty="0" smtClean="0">
                <a:latin typeface="Times New Roman"/>
                <a:ea typeface="华文细黑"/>
                <a:cs typeface="Times New Roman"/>
              </a:rPr>
              <a:t>根据</a:t>
            </a:r>
            <a:r>
              <a:rPr lang="zh-CN" altLang="zh-CN" sz="2800" kern="100" spc="-100" dirty="0">
                <a:latin typeface="Times New Roman"/>
                <a:ea typeface="华文细黑"/>
                <a:cs typeface="Times New Roman"/>
              </a:rPr>
              <a:t>化学平衡移动原理，分离出生成物能促进平衡正向移动，提高产率。</a:t>
            </a:r>
            <a:endParaRPr lang="zh-CN" altLang="zh-CN" sz="2800" kern="100" spc="-100" dirty="0">
              <a:latin typeface="宋体"/>
              <a:cs typeface="Courier New"/>
            </a:endParaRPr>
          </a:p>
          <a:p>
            <a:pPr>
              <a:lnSpc>
                <a:spcPct val="150000"/>
              </a:lnSpc>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判断反应终点的依据</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b="1" kern="100" dirty="0" smtClean="0">
                <a:solidFill>
                  <a:srgbClr val="0000FF"/>
                </a:solidFill>
                <a:latin typeface="Times New Roman"/>
                <a:cs typeface="Times New Roman"/>
              </a:rPr>
              <a:t>解析</a:t>
            </a:r>
            <a:r>
              <a:rPr lang="en-US" altLang="zh-CN" sz="2800" b="1" kern="100" dirty="0" smtClean="0">
                <a:solidFill>
                  <a:srgbClr val="0000FF"/>
                </a:solidFill>
                <a:latin typeface="Times New Roman"/>
                <a:cs typeface="Times New Roman"/>
              </a:rPr>
              <a:t>   </a:t>
            </a:r>
            <a:r>
              <a:rPr lang="zh-CN" altLang="zh-CN" sz="2800" kern="100" dirty="0" smtClean="0">
                <a:latin typeface="Times New Roman"/>
                <a:ea typeface="华文细黑"/>
                <a:cs typeface="Times New Roman"/>
              </a:rPr>
              <a:t>乙酸</a:t>
            </a:r>
            <a:r>
              <a:rPr lang="zh-CN" altLang="zh-CN" sz="2800" kern="100" dirty="0">
                <a:latin typeface="Times New Roman"/>
                <a:ea typeface="华文细黑"/>
                <a:cs typeface="Times New Roman"/>
              </a:rPr>
              <a:t>和正丁醇发生酯化反应生成乙酸正丁酯和水，分离器中的水层会不断上升，当分离器中的水面高度保持不变时，表明该酯化反应已经完成</a:t>
            </a:r>
            <a:r>
              <a:rPr lang="zh-CN" altLang="zh-CN" sz="2800" kern="100" dirty="0" smtClean="0">
                <a:latin typeface="Times New Roman"/>
                <a:ea typeface="华文细黑"/>
                <a:cs typeface="Times New Roman"/>
              </a:rPr>
              <a:t>。</a:t>
            </a:r>
            <a:endParaRPr lang="zh-CN" altLang="en-US" sz="2800" dirty="0"/>
          </a:p>
        </p:txBody>
      </p:sp>
      <p:sp>
        <p:nvSpPr>
          <p:cNvPr id="8" name="矩形 7"/>
          <p:cNvSpPr/>
          <p:nvPr/>
        </p:nvSpPr>
        <p:spPr>
          <a:xfrm>
            <a:off x="5297754" y="933297"/>
            <a:ext cx="6702108" cy="475655"/>
          </a:xfrm>
          <a:prstGeom prst="rect">
            <a:avLst/>
          </a:prstGeom>
        </p:spPr>
        <p:txBody>
          <a:bodyPr>
            <a:spAutoFit/>
          </a:bodyPr>
          <a:lstStyle/>
          <a:p>
            <a:r>
              <a:rPr lang="zh-CN" altLang="zh-CN" sz="2800" kern="100" dirty="0">
                <a:solidFill>
                  <a:srgbClr val="E36C0A"/>
                </a:solidFill>
                <a:latin typeface="Times New Roman"/>
                <a:ea typeface="华文细黑"/>
                <a:cs typeface="Times New Roman"/>
              </a:rPr>
              <a:t>使用分水器分离酯化反应生成的水，</a:t>
            </a:r>
            <a:r>
              <a:rPr lang="zh-CN" altLang="zh-CN" sz="2800" kern="100" dirty="0" smtClean="0">
                <a:solidFill>
                  <a:srgbClr val="E36C0A"/>
                </a:solidFill>
                <a:latin typeface="Times New Roman"/>
                <a:ea typeface="华文细黑"/>
                <a:cs typeface="Times New Roman"/>
              </a:rPr>
              <a:t>使</a:t>
            </a:r>
            <a:endParaRPr lang="zh-CN" altLang="en-US" sz="2800" dirty="0"/>
          </a:p>
        </p:txBody>
      </p:sp>
      <p:sp>
        <p:nvSpPr>
          <p:cNvPr id="10" name="矩形 9"/>
          <p:cNvSpPr/>
          <p:nvPr/>
        </p:nvSpPr>
        <p:spPr>
          <a:xfrm>
            <a:off x="227712" y="1563981"/>
            <a:ext cx="2339102" cy="523220"/>
          </a:xfrm>
          <a:prstGeom prst="rect">
            <a:avLst/>
          </a:prstGeom>
        </p:spPr>
        <p:txBody>
          <a:bodyPr wrap="none">
            <a:spAutoFit/>
          </a:bodyPr>
          <a:lstStyle/>
          <a:p>
            <a:pPr lvl="0"/>
            <a:r>
              <a:rPr lang="zh-CN" altLang="zh-CN" sz="2800" kern="100" dirty="0">
                <a:solidFill>
                  <a:srgbClr val="E36C0A"/>
                </a:solidFill>
                <a:latin typeface="Times New Roman"/>
                <a:ea typeface="华文细黑"/>
                <a:cs typeface="Times New Roman"/>
              </a:rPr>
              <a:t>平衡正向移动</a:t>
            </a:r>
            <a:endParaRPr lang="zh-CN" altLang="en-US" sz="2800" dirty="0">
              <a:solidFill>
                <a:prstClr val="black"/>
              </a:solidFill>
            </a:endParaRPr>
          </a:p>
        </p:txBody>
      </p:sp>
      <p:sp>
        <p:nvSpPr>
          <p:cNvPr id="12" name="矩形 11"/>
          <p:cNvSpPr/>
          <p:nvPr/>
        </p:nvSpPr>
        <p:spPr>
          <a:xfrm>
            <a:off x="4223652" y="2863608"/>
            <a:ext cx="4175810" cy="539074"/>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分水器中的水层不再增加</a:t>
            </a:r>
            <a:endParaRPr lang="zh-CN" altLang="en-US" sz="2800" dirty="0"/>
          </a:p>
        </p:txBody>
      </p:sp>
      <p:sp>
        <p:nvSpPr>
          <p:cNvPr id="6" name="Rectangle 21">
            <a:hlinkClick r:id="rId2" action="ppaction://hlinksldjump"/>
          </p:cNvPr>
          <p:cNvSpPr>
            <a:spLocks noChangeArrowheads="1"/>
          </p:cNvSpPr>
          <p:nvPr/>
        </p:nvSpPr>
        <p:spPr bwMode="auto">
          <a:xfrm>
            <a:off x="10742678"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7" name="Rectangle 21">
            <a:hlinkClick r:id="rId3" action="ppaction://hlinksldjump"/>
          </p:cNvPr>
          <p:cNvSpPr>
            <a:spLocks noChangeArrowheads="1"/>
          </p:cNvSpPr>
          <p:nvPr/>
        </p:nvSpPr>
        <p:spPr bwMode="auto">
          <a:xfrm>
            <a:off x="11244856"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1722892" y="2236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4" name="矩形 13"/>
          <p:cNvSpPr/>
          <p:nvPr/>
        </p:nvSpPr>
        <p:spPr>
          <a:xfrm>
            <a:off x="190550" y="4646965"/>
            <a:ext cx="11632436" cy="1384995"/>
          </a:xfrm>
          <a:prstGeom prst="rect">
            <a:avLst/>
          </a:prstGeom>
        </p:spPr>
        <p:txBody>
          <a:bodyPr wrap="square">
            <a:spAutoFit/>
          </a:bodyPr>
          <a:lstStyle/>
          <a:p>
            <a:pPr>
              <a:lnSpc>
                <a:spcPct val="150000"/>
              </a:lnSpc>
            </a:pPr>
            <a:r>
              <a:rPr lang="en-US" altLang="zh-CN" sz="2800" kern="100" dirty="0" smtClean="0">
                <a:latin typeface="Times New Roman"/>
                <a:ea typeface="华文细黑"/>
              </a:rPr>
              <a:t>(</a:t>
            </a:r>
            <a:r>
              <a:rPr lang="en-US" altLang="zh-CN" sz="2800" kern="100" dirty="0">
                <a:latin typeface="Times New Roman"/>
                <a:ea typeface="华文细黑"/>
              </a:rPr>
              <a:t>5)</a:t>
            </a:r>
            <a:r>
              <a:rPr lang="zh-CN" altLang="zh-CN" sz="2800" kern="100" dirty="0">
                <a:latin typeface="Times New Roman"/>
                <a:ea typeface="华文细黑"/>
                <a:cs typeface="Times New Roman"/>
              </a:rPr>
              <a:t>该实验过程中，生成乙酸正丁酯的产率</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rPr>
              <a:t>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p>
          <a:p>
            <a:pPr>
              <a:lnSpc>
                <a:spcPct val="150000"/>
              </a:lnSpc>
            </a:pPr>
            <a:r>
              <a:rPr lang="zh-CN" altLang="zh-CN" sz="2800" b="1" kern="100" dirty="0" smtClean="0">
                <a:solidFill>
                  <a:srgbClr val="0000FF"/>
                </a:solidFill>
                <a:latin typeface="Times New Roman"/>
                <a:cs typeface="Times New Roman"/>
              </a:rPr>
              <a:t>解析</a:t>
            </a:r>
            <a:r>
              <a:rPr lang="en-US" altLang="zh-CN" sz="2800" kern="100" dirty="0">
                <a:latin typeface="Times New Roman"/>
                <a:ea typeface="华文细黑"/>
              </a:rPr>
              <a:t> </a:t>
            </a:r>
            <a:r>
              <a:rPr lang="en-US" altLang="zh-CN" sz="2800" kern="100" dirty="0" smtClean="0">
                <a:latin typeface="Times New Roman"/>
                <a:ea typeface="华文细黑"/>
              </a:rPr>
              <a:t>  </a:t>
            </a:r>
            <a:r>
              <a:rPr lang="zh-CN" altLang="zh-CN" sz="2800" kern="100" dirty="0" smtClean="0">
                <a:latin typeface="Times New Roman"/>
                <a:ea typeface="华文细黑"/>
                <a:cs typeface="Times New Roman"/>
              </a:rPr>
              <a:t>理论上</a:t>
            </a:r>
            <a:r>
              <a:rPr lang="zh-CN" altLang="zh-CN" sz="2800" kern="100" dirty="0">
                <a:latin typeface="Times New Roman"/>
                <a:ea typeface="华文细黑"/>
                <a:cs typeface="Times New Roman"/>
              </a:rPr>
              <a:t>生成乙酸正丁酯</a:t>
            </a:r>
            <a:r>
              <a:rPr lang="en-US" altLang="zh-CN" sz="2800" kern="100" dirty="0">
                <a:latin typeface="Times New Roman"/>
                <a:ea typeface="华文细黑"/>
              </a:rPr>
              <a:t>11.6 g</a:t>
            </a:r>
            <a:r>
              <a:rPr lang="zh-CN" altLang="zh-CN" sz="2800" kern="100" dirty="0">
                <a:latin typeface="Times New Roman"/>
                <a:ea typeface="华文细黑"/>
                <a:cs typeface="Times New Roman"/>
              </a:rPr>
              <a:t>，则产率为</a:t>
            </a:r>
            <a:r>
              <a:rPr lang="en-US" altLang="zh-CN" sz="2800" kern="100" dirty="0">
                <a:latin typeface="Times New Roman"/>
                <a:ea typeface="华文细黑"/>
              </a:rPr>
              <a:t>5.8 g÷11.6 g</a:t>
            </a:r>
            <a:r>
              <a:rPr lang="en-US" altLang="zh-CN" sz="2800" kern="100" dirty="0">
                <a:latin typeface="宋体"/>
                <a:ea typeface="华文细黑"/>
                <a:cs typeface="Times New Roman"/>
              </a:rPr>
              <a:t>×</a:t>
            </a:r>
            <a:r>
              <a:rPr lang="en-US" altLang="zh-CN" sz="2800" kern="100" dirty="0">
                <a:latin typeface="Times New Roman"/>
                <a:ea typeface="华文细黑"/>
              </a:rPr>
              <a:t>100%</a:t>
            </a:r>
            <a:r>
              <a:rPr lang="zh-CN" altLang="zh-CN" sz="2800" kern="100" dirty="0">
                <a:latin typeface="Times New Roman"/>
                <a:ea typeface="华文细黑"/>
                <a:cs typeface="Times New Roman"/>
              </a:rPr>
              <a:t>＝</a:t>
            </a:r>
            <a:r>
              <a:rPr lang="en-US" altLang="zh-CN" sz="2800" kern="100" dirty="0">
                <a:latin typeface="Times New Roman"/>
                <a:ea typeface="华文细黑"/>
              </a:rPr>
              <a:t>50%</a:t>
            </a:r>
            <a:r>
              <a:rPr lang="zh-CN" altLang="zh-CN" sz="2800" kern="100" dirty="0">
                <a:latin typeface="Times New Roman"/>
                <a:ea typeface="华文细黑"/>
                <a:cs typeface="Times New Roman"/>
              </a:rPr>
              <a:t>。</a:t>
            </a:r>
            <a:endParaRPr lang="zh-CN" altLang="en-US" sz="2800" dirty="0"/>
          </a:p>
        </p:txBody>
      </p:sp>
      <p:sp>
        <p:nvSpPr>
          <p:cNvPr id="15" name="矩形 14"/>
          <p:cNvSpPr/>
          <p:nvPr/>
        </p:nvSpPr>
        <p:spPr>
          <a:xfrm>
            <a:off x="7175326" y="4749175"/>
            <a:ext cx="843501" cy="523220"/>
          </a:xfrm>
          <a:prstGeom prst="rect">
            <a:avLst/>
          </a:prstGeom>
        </p:spPr>
        <p:txBody>
          <a:bodyPr wrap="none">
            <a:spAutoFit/>
          </a:bodyPr>
          <a:lstStyle/>
          <a:p>
            <a:r>
              <a:rPr lang="en-US" altLang="zh-CN" sz="2800" kern="100">
                <a:solidFill>
                  <a:srgbClr val="E36C0A"/>
                </a:solidFill>
                <a:latin typeface="Times New Roman"/>
                <a:ea typeface="华文细黑"/>
              </a:rPr>
              <a:t>50%</a:t>
            </a:r>
            <a:endParaRPr lang="zh-CN" altLang="en-US" sz="2800" dirty="0"/>
          </a:p>
        </p:txBody>
      </p:sp>
    </p:spTree>
    <p:extLst>
      <p:ext uri="{BB962C8B-B14F-4D97-AF65-F5344CB8AC3E}">
        <p14:creationId xmlns:p14="http://schemas.microsoft.com/office/powerpoint/2010/main" val="18600936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blinds(horizontal)">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4">
                                            <p:txEl>
                                              <p:pRg st="1" end="1"/>
                                            </p:txEl>
                                          </p:spTgt>
                                        </p:tgtEl>
                                        <p:attrNameLst>
                                          <p:attrName>style.visibility</p:attrName>
                                        </p:attrNameLst>
                                      </p:cBhvr>
                                      <p:to>
                                        <p:strVal val="visible"/>
                                      </p:to>
                                    </p:set>
                                    <p:animEffect transition="in" filter="blinds(horizontal)">
                                      <p:cBhvr>
                                        <p:cTn id="30" dur="500"/>
                                        <p:tgtEl>
                                          <p:spTgt spid="14">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linds(horizontal)">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4">
                                            <p:txEl>
                                              <p:pRg st="2" end="2"/>
                                            </p:txEl>
                                          </p:spTgt>
                                        </p:tgtEl>
                                      </p:cBhvr>
                                    </p:animEffect>
                                    <p:set>
                                      <p:cBhvr>
                                        <p:cTn id="40" dur="1" fill="hold">
                                          <p:stCondLst>
                                            <p:cond delay="499"/>
                                          </p:stCondLst>
                                        </p:cTn>
                                        <p:tgtEl>
                                          <p:spTgt spid="4">
                                            <p:txEl>
                                              <p:pRg st="2" end="2"/>
                                            </p:txEl>
                                          </p:spTgt>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4">
                                            <p:txEl>
                                              <p:pRg st="4" end="4"/>
                                            </p:txEl>
                                          </p:spTgt>
                                        </p:tgtEl>
                                      </p:cBhvr>
                                    </p:animEffect>
                                    <p:set>
                                      <p:cBhvr>
                                        <p:cTn id="43" dur="1" fill="hold">
                                          <p:stCondLst>
                                            <p:cond delay="499"/>
                                          </p:stCondLst>
                                        </p:cTn>
                                        <p:tgtEl>
                                          <p:spTgt spid="4">
                                            <p:txEl>
                                              <p:pRg st="4" end="4"/>
                                            </p:txEl>
                                          </p:spTgt>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4">
                                            <p:txEl>
                                              <p:pRg st="1" end="1"/>
                                            </p:txEl>
                                          </p:spTgt>
                                        </p:tgtEl>
                                      </p:cBhvr>
                                    </p:animEffect>
                                    <p:set>
                                      <p:cBhvr>
                                        <p:cTn id="46" dur="1" fill="hold">
                                          <p:stCondLst>
                                            <p:cond delay="499"/>
                                          </p:stCondLst>
                                        </p:cTn>
                                        <p:tgtEl>
                                          <p:spTgt spid="14">
                                            <p:txEl>
                                              <p:pRg st="1" end="1"/>
                                            </p:txEl>
                                          </p:spTgt>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10"/>
                                        </p:tgtEl>
                                      </p:cBhvr>
                                    </p:animEffect>
                                    <p:set>
                                      <p:cBhvr>
                                        <p:cTn id="49" dur="1" fill="hold">
                                          <p:stCondLst>
                                            <p:cond delay="499"/>
                                          </p:stCondLst>
                                        </p:cTn>
                                        <p:tgtEl>
                                          <p:spTgt spid="10"/>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5"/>
                                        </p:tgtEl>
                                      </p:cBhvr>
                                    </p:animEffect>
                                    <p:set>
                                      <p:cBhvr>
                                        <p:cTn id="58"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8" grpId="0"/>
      <p:bldP spid="8" grpId="1"/>
      <p:bldP spid="10" grpId="0"/>
      <p:bldP spid="10" grpId="1"/>
      <p:bldP spid="12" grpId="0"/>
      <p:bldP spid="12" grpId="1"/>
      <p:bldP spid="15" grpId="0"/>
      <p:bldP spid="15"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3029" y="621482"/>
            <a:ext cx="11010769" cy="1772793"/>
          </a:xfrm>
          <a:prstGeom prst="rect">
            <a:avLst/>
          </a:prstGeom>
        </p:spPr>
        <p:txBody>
          <a:bodyPr>
            <a:spAutoFit/>
          </a:bodyPr>
          <a:lstStyle/>
          <a:p>
            <a:pPr algn="just">
              <a:lnSpc>
                <a:spcPct val="130000"/>
              </a:lnSpc>
              <a:spcAft>
                <a:spcPts val="0"/>
              </a:spcAft>
            </a:pPr>
            <a:r>
              <a:rPr lang="en-US" altLang="zh-CN" sz="2800" kern="100" dirty="0" smtClean="0">
                <a:latin typeface="IPAPANNEW"/>
                <a:ea typeface="华文细黑"/>
                <a:cs typeface="Times New Roman"/>
              </a:rPr>
              <a:t>3.</a:t>
            </a:r>
            <a:r>
              <a:rPr lang="en-US" altLang="zh-CN" sz="2800" kern="100" dirty="0" smtClean="0">
                <a:latin typeface="Times New Roman"/>
                <a:ea typeface="华文细黑"/>
              </a:rPr>
              <a:t>(</a:t>
            </a:r>
            <a:r>
              <a:rPr lang="en-US" altLang="zh-CN" sz="2800" kern="100" dirty="0">
                <a:latin typeface="Times New Roman"/>
                <a:ea typeface="华文细黑"/>
              </a:rPr>
              <a:t>2014·</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rPr>
              <a:t>26)</a:t>
            </a:r>
            <a:r>
              <a:rPr lang="zh-CN" altLang="zh-CN" sz="2800" kern="100" dirty="0">
                <a:latin typeface="Times New Roman"/>
                <a:ea typeface="华文细黑"/>
                <a:cs typeface="Times New Roman"/>
              </a:rPr>
              <a:t>乙酸异戊酯是组成蜜蜂信息素的成分之一，具有香蕉的香味，实验室制备乙酸异戊酯的反应、装置示意图和有关数据如下：</a:t>
            </a:r>
            <a:endParaRPr lang="zh-CN" altLang="en-US" sz="2800" dirty="0"/>
          </a:p>
        </p:txBody>
      </p:sp>
      <p:pic>
        <p:nvPicPr>
          <p:cNvPr id="230402" name="Picture 2" descr="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042" y="2337080"/>
            <a:ext cx="7908612" cy="100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表格 2"/>
          <p:cNvGraphicFramePr>
            <a:graphicFrameLocks noGrp="1"/>
          </p:cNvGraphicFramePr>
          <p:nvPr>
            <p:extLst>
              <p:ext uri="{D42A27DB-BD31-4B8C-83A1-F6EECF244321}">
                <p14:modId xmlns:p14="http://schemas.microsoft.com/office/powerpoint/2010/main" val="180840558"/>
              </p:ext>
            </p:extLst>
          </p:nvPr>
        </p:nvGraphicFramePr>
        <p:xfrm>
          <a:off x="695907" y="3399164"/>
          <a:ext cx="10799899" cy="2898356"/>
        </p:xfrm>
        <a:graphic>
          <a:graphicData uri="http://schemas.openxmlformats.org/drawingml/2006/table">
            <a:tbl>
              <a:tblPr/>
              <a:tblGrid>
                <a:gridCol w="2105385"/>
                <a:gridCol w="2339480"/>
                <a:gridCol w="2610618"/>
                <a:gridCol w="1307523"/>
                <a:gridCol w="2436893"/>
              </a:tblGrid>
              <a:tr h="936104">
                <a:tc>
                  <a:txBody>
                    <a:bodyPr/>
                    <a:lstStyle/>
                    <a:p>
                      <a:pPr algn="ctr">
                        <a:lnSpc>
                          <a:spcPct val="150000"/>
                        </a:lnSpc>
                        <a:spcAft>
                          <a:spcPts val="0"/>
                        </a:spcAf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相对分子质量</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密度</a:t>
                      </a:r>
                      <a:r>
                        <a:rPr lang="en-US" sz="2800" kern="100" dirty="0" smtClean="0">
                          <a:effectLst/>
                          <a:latin typeface="Times New Roman"/>
                          <a:ea typeface="华文细黑"/>
                          <a:cs typeface="Courier New"/>
                        </a:rPr>
                        <a:t>/(</a:t>
                      </a:r>
                      <a:r>
                        <a:rPr lang="en-US" sz="2800" kern="100" dirty="0" err="1">
                          <a:effectLst/>
                          <a:latin typeface="Times New Roman"/>
                          <a:ea typeface="华文细黑"/>
                          <a:cs typeface="Courier New"/>
                        </a:rPr>
                        <a:t>g·cm</a:t>
                      </a:r>
                      <a:r>
                        <a:rPr lang="zh-CN" sz="2800" kern="100" baseline="30000" dirty="0">
                          <a:effectLst/>
                          <a:latin typeface="Times New Roman"/>
                          <a:ea typeface="华文细黑"/>
                          <a:cs typeface="Times New Roman"/>
                        </a:rPr>
                        <a:t>－</a:t>
                      </a:r>
                      <a:r>
                        <a:rPr lang="en-US" sz="2800" kern="100" baseline="30000" dirty="0">
                          <a:effectLst/>
                          <a:latin typeface="Times New Roman"/>
                          <a:ea typeface="华文细黑"/>
                          <a:cs typeface="Courier New"/>
                        </a:rPr>
                        <a:t>3</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沸点</a:t>
                      </a:r>
                      <a:r>
                        <a:rPr lang="en-US" sz="2800" kern="100" dirty="0">
                          <a:effectLst/>
                          <a:latin typeface="Times New Roman"/>
                          <a:ea typeface="华文细黑"/>
                          <a:cs typeface="Courier New"/>
                        </a:rPr>
                        <a:t>/</a:t>
                      </a:r>
                      <a:r>
                        <a:rPr lang="en-US" sz="2800" kern="100" dirty="0">
                          <a:effectLst/>
                          <a:latin typeface="宋体"/>
                          <a:ea typeface="华文细黑"/>
                          <a:cs typeface="Times New Roman"/>
                        </a:rPr>
                        <a:t>℃</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水中溶解性</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2048">
                <a:tc>
                  <a:txBody>
                    <a:bodyPr/>
                    <a:lstStyle/>
                    <a:p>
                      <a:pPr algn="ctr">
                        <a:lnSpc>
                          <a:spcPct val="150000"/>
                        </a:lnSpc>
                        <a:spcAft>
                          <a:spcPts val="0"/>
                        </a:spcAft>
                      </a:pPr>
                      <a:r>
                        <a:rPr lang="zh-CN" sz="2800" kern="100">
                          <a:effectLst/>
                          <a:latin typeface="Times New Roman"/>
                          <a:ea typeface="华文细黑"/>
                          <a:cs typeface="Times New Roman"/>
                        </a:rPr>
                        <a:t>异戊醇</a:t>
                      </a:r>
                      <a:endParaRPr lang="zh-CN" sz="28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88</a:t>
                      </a:r>
                      <a:endParaRPr lang="zh-CN" sz="28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0.812 3</a:t>
                      </a:r>
                      <a:endParaRPr lang="zh-CN" sz="28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131</a:t>
                      </a:r>
                      <a:endParaRPr lang="zh-CN" sz="28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微溶</a:t>
                      </a:r>
                      <a:endParaRPr lang="zh-CN" sz="28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0040">
                <a:tc>
                  <a:txBody>
                    <a:bodyPr/>
                    <a:lstStyle/>
                    <a:p>
                      <a:pPr algn="ctr">
                        <a:lnSpc>
                          <a:spcPct val="150000"/>
                        </a:lnSpc>
                        <a:spcAft>
                          <a:spcPts val="0"/>
                        </a:spcAft>
                      </a:pPr>
                      <a:r>
                        <a:rPr lang="zh-CN" sz="2800" kern="100">
                          <a:effectLst/>
                          <a:latin typeface="Times New Roman"/>
                          <a:ea typeface="华文细黑"/>
                          <a:cs typeface="Times New Roman"/>
                        </a:rPr>
                        <a:t>乙酸</a:t>
                      </a:r>
                      <a:endParaRPr lang="zh-CN" sz="28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60</a:t>
                      </a:r>
                      <a:endParaRPr lang="zh-CN" sz="28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1.049 2</a:t>
                      </a:r>
                      <a:endParaRPr lang="zh-CN" sz="28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118</a:t>
                      </a:r>
                      <a:endParaRPr lang="zh-CN" sz="28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溶</a:t>
                      </a:r>
                      <a:endParaRPr lang="zh-CN" sz="28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2092">
                <a:tc>
                  <a:txBody>
                    <a:bodyPr/>
                    <a:lstStyle/>
                    <a:p>
                      <a:pPr algn="ctr">
                        <a:lnSpc>
                          <a:spcPct val="150000"/>
                        </a:lnSpc>
                        <a:spcAft>
                          <a:spcPts val="0"/>
                        </a:spcAft>
                      </a:pPr>
                      <a:r>
                        <a:rPr lang="zh-CN" sz="2800" kern="100">
                          <a:effectLst/>
                          <a:latin typeface="Times New Roman"/>
                          <a:ea typeface="华文细黑"/>
                          <a:cs typeface="Times New Roman"/>
                        </a:rPr>
                        <a:t>乙酸异戊酯</a:t>
                      </a:r>
                      <a:endParaRPr lang="zh-CN" sz="28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130</a:t>
                      </a:r>
                      <a:endParaRPr lang="zh-CN" sz="28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0.867 0</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142</a:t>
                      </a:r>
                      <a:endParaRPr lang="zh-CN" sz="28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难溶</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Rectangle 21">
            <a:hlinkClick r:id="rId3" action="ppaction://hlinksldjump"/>
          </p:cNvPr>
          <p:cNvSpPr>
            <a:spLocks noChangeArrowheads="1"/>
          </p:cNvSpPr>
          <p:nvPr/>
        </p:nvSpPr>
        <p:spPr bwMode="auto">
          <a:xfrm>
            <a:off x="10742678"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6" name="Rectangle 21">
            <a:hlinkClick r:id="rId4" action="ppaction://hlinksldjump"/>
          </p:cNvPr>
          <p:cNvSpPr>
            <a:spLocks noChangeArrowheads="1"/>
          </p:cNvSpPr>
          <p:nvPr/>
        </p:nvSpPr>
        <p:spPr bwMode="auto">
          <a:xfrm>
            <a:off x="11244856"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1722892" y="2236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348208152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333450"/>
            <a:ext cx="11120877" cy="5909310"/>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实验步骤：</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中加入</a:t>
            </a:r>
            <a:r>
              <a:rPr lang="en-US" altLang="zh-CN" sz="2800" kern="100" dirty="0">
                <a:latin typeface="Times New Roman"/>
                <a:ea typeface="华文细黑"/>
                <a:cs typeface="Courier New"/>
              </a:rPr>
              <a:t>4.4 g</a:t>
            </a:r>
            <a:r>
              <a:rPr lang="zh-CN" altLang="zh-CN" sz="2800" kern="100" dirty="0">
                <a:latin typeface="Times New Roman"/>
                <a:ea typeface="华文细黑"/>
                <a:cs typeface="Times New Roman"/>
              </a:rPr>
              <a:t>异戊醇、</a:t>
            </a:r>
            <a:r>
              <a:rPr lang="en-US" altLang="zh-CN" sz="2800" kern="100" dirty="0">
                <a:latin typeface="Times New Roman"/>
                <a:ea typeface="华文细黑"/>
                <a:cs typeface="Courier New"/>
              </a:rPr>
              <a:t>6.0 g</a:t>
            </a:r>
            <a:r>
              <a:rPr lang="zh-CN" altLang="zh-CN" sz="2800" kern="100" dirty="0">
                <a:latin typeface="Times New Roman"/>
                <a:ea typeface="华文细黑"/>
                <a:cs typeface="Times New Roman"/>
              </a:rPr>
              <a:t>乙酸、数滴浓硫酸和</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片</a:t>
            </a:r>
            <a:r>
              <a:rPr lang="zh-CN" altLang="zh-CN" sz="2800" kern="100" dirty="0" smtClean="0">
                <a:latin typeface="Times New Roman"/>
                <a:ea typeface="华文细黑"/>
                <a:cs typeface="Times New Roman"/>
              </a:rPr>
              <a:t>碎</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瓷</a:t>
            </a:r>
            <a:r>
              <a:rPr lang="zh-CN" altLang="zh-CN" sz="2800" kern="100" dirty="0">
                <a:latin typeface="Times New Roman"/>
                <a:ea typeface="华文细黑"/>
                <a:cs typeface="Times New Roman"/>
              </a:rPr>
              <a:t>片，开始缓慢加热</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，回流</a:t>
            </a:r>
            <a:r>
              <a:rPr lang="en-US" altLang="zh-CN" sz="2800" kern="100" dirty="0">
                <a:latin typeface="Times New Roman"/>
                <a:ea typeface="华文细黑"/>
                <a:cs typeface="Courier New"/>
              </a:rPr>
              <a:t>50 min</a:t>
            </a:r>
            <a:r>
              <a:rPr lang="zh-CN" altLang="zh-CN" sz="2800" kern="100" dirty="0">
                <a:latin typeface="Times New Roman"/>
                <a:ea typeface="华文细黑"/>
                <a:cs typeface="Times New Roman"/>
              </a:rPr>
              <a:t>。反应液冷至室温后</a:t>
            </a:r>
            <a:r>
              <a:rPr lang="zh-CN" altLang="zh-CN" sz="2800" kern="100" dirty="0" smtClean="0">
                <a:latin typeface="Times New Roman"/>
                <a:ea typeface="华文细黑"/>
                <a:cs typeface="Times New Roman"/>
              </a:rPr>
              <a:t>倒</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入</a:t>
            </a:r>
            <a:r>
              <a:rPr lang="zh-CN" altLang="zh-CN" sz="2800" kern="100" dirty="0">
                <a:latin typeface="Times New Roman"/>
                <a:ea typeface="华文细黑"/>
                <a:cs typeface="Times New Roman"/>
              </a:rPr>
              <a:t>分液漏斗中，分别用少量水、饱和碳酸氢钠溶液和</a:t>
            </a:r>
            <a:r>
              <a:rPr lang="zh-CN" altLang="zh-CN" sz="2800" kern="100" dirty="0" smtClean="0">
                <a:latin typeface="Times New Roman"/>
                <a:ea typeface="华文细黑"/>
                <a:cs typeface="Times New Roman"/>
              </a:rPr>
              <a:t>水洗涤；</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分出</a:t>
            </a:r>
            <a:r>
              <a:rPr lang="zh-CN" altLang="zh-CN" sz="2800" kern="100" dirty="0">
                <a:latin typeface="Times New Roman"/>
                <a:ea typeface="华文细黑"/>
                <a:cs typeface="Times New Roman"/>
              </a:rPr>
              <a:t>的产物加入少量无水</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固体，静置片刻</a:t>
            </a:r>
            <a:r>
              <a:rPr lang="zh-CN" altLang="zh-CN" sz="2800" kern="100" dirty="0" smtClean="0">
                <a:latin typeface="Times New Roman"/>
                <a:ea typeface="华文细黑"/>
                <a:cs typeface="Times New Roman"/>
              </a:rPr>
              <a:t>，过滤除去</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MgSO</a:t>
            </a:r>
            <a:r>
              <a:rPr lang="en-US" altLang="zh-CN" sz="2800" kern="100" baseline="-25000" dirty="0" smtClean="0">
                <a:latin typeface="Times New Roman"/>
                <a:ea typeface="华文细黑"/>
                <a:cs typeface="Courier New"/>
              </a:rPr>
              <a:t>4</a:t>
            </a:r>
            <a:r>
              <a:rPr lang="zh-CN" altLang="zh-CN" sz="2800" kern="100" dirty="0">
                <a:latin typeface="Times New Roman"/>
                <a:ea typeface="华文细黑"/>
                <a:cs typeface="Times New Roman"/>
              </a:rPr>
              <a:t>固体，进行蒸馏纯化，收集</a:t>
            </a:r>
            <a:r>
              <a:rPr lang="en-US" altLang="zh-CN" sz="2800" kern="100" dirty="0">
                <a:latin typeface="Times New Roman"/>
                <a:ea typeface="华文细黑"/>
                <a:cs typeface="Courier New"/>
              </a:rPr>
              <a:t>140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143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馏分，得</a:t>
            </a:r>
            <a:r>
              <a:rPr lang="zh-CN" altLang="zh-CN" sz="2800" kern="100" dirty="0" smtClean="0">
                <a:latin typeface="Times New Roman"/>
                <a:ea typeface="华文细黑"/>
                <a:cs typeface="Times New Roman"/>
              </a:rPr>
              <a:t>乙</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酸异</a:t>
            </a:r>
            <a:r>
              <a:rPr lang="zh-CN" altLang="zh-CN" sz="2800" kern="100" dirty="0">
                <a:latin typeface="Times New Roman"/>
                <a:ea typeface="华文细黑"/>
                <a:cs typeface="Times New Roman"/>
              </a:rPr>
              <a:t>戊酯</a:t>
            </a:r>
            <a:r>
              <a:rPr lang="en-US" altLang="zh-CN" sz="2800" kern="100" dirty="0">
                <a:latin typeface="Times New Roman"/>
                <a:ea typeface="华文细黑"/>
                <a:cs typeface="Courier New"/>
              </a:rPr>
              <a:t>3.9 g</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回答下列问题：</a:t>
            </a:r>
            <a:endParaRPr lang="zh-CN" altLang="zh-CN" sz="2800" kern="100" dirty="0">
              <a:latin typeface="宋体"/>
              <a:cs typeface="Courier New"/>
            </a:endParaRPr>
          </a:p>
          <a:p>
            <a:pPr>
              <a:lnSpc>
                <a:spcPct val="150000"/>
              </a:lnSpc>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仪器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的名称是</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pic>
        <p:nvPicPr>
          <p:cNvPr id="249858" name="Picture 2" descr="18"/>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00105" y="987917"/>
            <a:ext cx="1596293" cy="36628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1">
            <a:hlinkClick r:id="rId3" action="ppaction://hlinksldjump"/>
          </p:cNvPr>
          <p:cNvSpPr>
            <a:spLocks noChangeArrowheads="1"/>
          </p:cNvSpPr>
          <p:nvPr/>
        </p:nvSpPr>
        <p:spPr bwMode="auto">
          <a:xfrm>
            <a:off x="10742678"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 name="Rectangle 21">
            <a:hlinkClick r:id="rId4" action="ppaction://hlinksldjump"/>
          </p:cNvPr>
          <p:cNvSpPr>
            <a:spLocks noChangeArrowheads="1"/>
          </p:cNvSpPr>
          <p:nvPr/>
        </p:nvSpPr>
        <p:spPr bwMode="auto">
          <a:xfrm>
            <a:off x="11244856"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5" action="ppaction://hlinksldjump"/>
          </p:cNvPr>
          <p:cNvSpPr>
            <a:spLocks noChangeArrowheads="1"/>
          </p:cNvSpPr>
          <p:nvPr/>
        </p:nvSpPr>
        <p:spPr bwMode="auto">
          <a:xfrm>
            <a:off x="11722892" y="2236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131516932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89919" y="837506"/>
            <a:ext cx="11755638" cy="5372100"/>
          </a:xfrm>
          <a:prstGeom prst="rect">
            <a:avLst/>
          </a:prstGeom>
        </p:spPr>
        <p:txBody>
          <a:bodyPr>
            <a:spAutoFit/>
          </a:bodyPr>
          <a:lstStyle/>
          <a:p>
            <a:pPr lvl="0">
              <a:lnSpc>
                <a:spcPct val="150000"/>
              </a:lnSpc>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在洗涤操作中，第一次水洗的主要目的是</a:t>
            </a:r>
            <a:r>
              <a:rPr lang="en-US" altLang="zh-CN" sz="2800" kern="100" dirty="0" smtClean="0">
                <a:solidFill>
                  <a:prstClr val="black"/>
                </a:solidFill>
                <a:latin typeface="Times New Roman"/>
                <a:ea typeface="华文细黑"/>
                <a:cs typeface="Times New Roman"/>
              </a:rPr>
              <a:t>___</a:t>
            </a:r>
            <a:r>
              <a:rPr lang="en-US" altLang="zh-CN" sz="2800" kern="100" dirty="0" smtClean="0">
                <a:solidFill>
                  <a:prstClr val="black"/>
                </a:solidFill>
                <a:latin typeface="Times New Roman"/>
                <a:ea typeface="华文细黑"/>
                <a:cs typeface="Courier New"/>
              </a:rPr>
              <a:t>_______________________</a:t>
            </a:r>
            <a:endParaRPr lang="zh-CN" altLang="zh-CN" sz="2800" kern="100" dirty="0">
              <a:solidFill>
                <a:prstClr val="black"/>
              </a:solidFill>
              <a:latin typeface="宋体"/>
              <a:cs typeface="Courier New"/>
            </a:endParaRPr>
          </a:p>
          <a:p>
            <a:pPr lvl="0">
              <a:lnSpc>
                <a:spcPct val="150000"/>
              </a:lnSpc>
            </a:pPr>
            <a:r>
              <a:rPr lang="en-US" altLang="zh-CN" sz="2800" kern="100" dirty="0">
                <a:solidFill>
                  <a:prstClr val="black"/>
                </a:solidFill>
                <a:latin typeface="Times New Roman"/>
                <a:ea typeface="华文细黑"/>
                <a:cs typeface="Courier New"/>
              </a:rPr>
              <a:t>________________</a:t>
            </a:r>
            <a:r>
              <a:rPr lang="zh-CN" altLang="zh-CN" sz="2800" kern="100" dirty="0">
                <a:solidFill>
                  <a:prstClr val="black"/>
                </a:solidFill>
                <a:latin typeface="Times New Roman"/>
                <a:ea typeface="华文细黑"/>
                <a:cs typeface="Times New Roman"/>
              </a:rPr>
              <a:t>，第二次水洗的主要目的</a:t>
            </a:r>
            <a:r>
              <a:rPr lang="zh-CN" altLang="zh-CN" sz="2800" kern="100" dirty="0" smtClean="0">
                <a:solidFill>
                  <a:prstClr val="black"/>
                </a:solidFill>
                <a:latin typeface="Times New Roman"/>
                <a:ea typeface="华文细黑"/>
                <a:cs typeface="Times New Roman"/>
              </a:rPr>
              <a:t>是</a:t>
            </a:r>
            <a:r>
              <a:rPr lang="en-US" altLang="zh-CN" sz="2800" kern="100" dirty="0" smtClean="0">
                <a:solidFill>
                  <a:prstClr val="black"/>
                </a:solidFill>
                <a:latin typeface="Times New Roman"/>
                <a:ea typeface="华文细黑"/>
              </a:rPr>
              <a:t>________________________</a:t>
            </a:r>
          </a:p>
          <a:p>
            <a:pPr lvl="0">
              <a:lnSpc>
                <a:spcPct val="150000"/>
              </a:lnSpc>
            </a:pPr>
            <a:r>
              <a:rPr lang="en-US" altLang="zh-CN" sz="2800" kern="100" dirty="0" smtClean="0">
                <a:solidFill>
                  <a:prstClr val="black"/>
                </a:solidFill>
                <a:latin typeface="Times New Roman"/>
                <a:ea typeface="华文细黑"/>
              </a:rPr>
              <a:t>___________________________</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a:lnSpc>
                <a:spcPct val="150000"/>
              </a:lnSpc>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在洗涤、分液操作中，应充分振荡，然后静置，待分层</a:t>
            </a:r>
            <a:r>
              <a:rPr lang="zh-CN" altLang="zh-CN" sz="2800" kern="100" dirty="0" smtClean="0">
                <a:latin typeface="Times New Roman"/>
                <a:ea typeface="华文细黑"/>
                <a:cs typeface="Times New Roman"/>
              </a:rPr>
              <a:t>后</a:t>
            </a:r>
            <a:r>
              <a:rPr lang="en-US" altLang="zh-CN" sz="2800" kern="100" dirty="0" smtClean="0">
                <a:latin typeface="Times New Roman"/>
                <a:ea typeface="华文细黑"/>
                <a:cs typeface="Courier New"/>
              </a:rPr>
              <a:t>_____(</a:t>
            </a:r>
            <a:r>
              <a:rPr lang="zh-CN" altLang="zh-CN" sz="2800" kern="100" dirty="0">
                <a:latin typeface="Times New Roman"/>
                <a:ea typeface="华文细黑"/>
                <a:cs typeface="Times New Roman"/>
              </a:rPr>
              <a:t>填标号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nSpc>
                <a:spcPct val="150000"/>
              </a:lnSpc>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直接将乙酸异戊酯从分液漏斗的上口倒出</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直接将乙酸异戊酯从分液漏斗的下口放出</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先将水层从分液漏斗的下口放出，再将乙酸异戊酯从下口放出</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d.</a:t>
            </a:r>
            <a:r>
              <a:rPr lang="zh-CN" altLang="zh-CN" sz="2800" kern="100" dirty="0">
                <a:latin typeface="Times New Roman"/>
                <a:ea typeface="华文细黑"/>
                <a:cs typeface="Times New Roman"/>
              </a:rPr>
              <a:t>先将水层从分液漏斗的下口放出，再将乙酸异戊酯从上口倒出</a:t>
            </a:r>
            <a:endParaRPr lang="zh-CN" altLang="en-US" sz="2800" dirty="0">
              <a:solidFill>
                <a:prstClr val="black"/>
              </a:solidFill>
            </a:endParaRPr>
          </a:p>
        </p:txBody>
      </p:sp>
      <p:sp>
        <p:nvSpPr>
          <p:cNvPr id="3" name="Rectangle 21">
            <a:hlinkClick r:id="rId2" action="ppaction://hlinksldjump"/>
          </p:cNvPr>
          <p:cNvSpPr>
            <a:spLocks noChangeArrowheads="1"/>
          </p:cNvSpPr>
          <p:nvPr/>
        </p:nvSpPr>
        <p:spPr bwMode="auto">
          <a:xfrm>
            <a:off x="10742678"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4" name="Rectangle 21">
            <a:hlinkClick r:id="rId3" action="ppaction://hlinksldjump"/>
          </p:cNvPr>
          <p:cNvSpPr>
            <a:spLocks noChangeArrowheads="1"/>
          </p:cNvSpPr>
          <p:nvPr/>
        </p:nvSpPr>
        <p:spPr bwMode="auto">
          <a:xfrm>
            <a:off x="11244856"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1722892" y="2236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400830647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54771" y="549474"/>
            <a:ext cx="11279283" cy="2677656"/>
          </a:xfrm>
          <a:prstGeom prst="rect">
            <a:avLst/>
          </a:prstGeom>
        </p:spPr>
        <p:txBody>
          <a:bodyPr>
            <a:spAutoFit/>
          </a:bodyPr>
          <a:lstStyle/>
          <a:p>
            <a:pPr>
              <a:lnSpc>
                <a:spcPct val="150000"/>
              </a:lnSpc>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本实验中加入过量乙酸的目的是</a:t>
            </a:r>
            <a:r>
              <a:rPr lang="en-US" altLang="zh-CN" sz="2800" kern="100" dirty="0" smtClean="0">
                <a:latin typeface="Times New Roman"/>
                <a:ea typeface="华文细黑"/>
                <a:cs typeface="Courier New"/>
              </a:rPr>
              <a:t>______________________________</a:t>
            </a:r>
            <a:endParaRPr lang="zh-CN" altLang="zh-CN" sz="2800" kern="100" dirty="0">
              <a:latin typeface="宋体"/>
              <a:cs typeface="Courier New"/>
            </a:endParaRPr>
          </a:p>
          <a:p>
            <a:pPr>
              <a:lnSpc>
                <a:spcPct val="150000"/>
              </a:lnSpc>
            </a:pPr>
            <a:r>
              <a:rPr lang="en-US" altLang="zh-CN" sz="2800" kern="100" dirty="0" smtClean="0">
                <a:latin typeface="Times New Roman"/>
                <a:ea typeface="华文细黑"/>
                <a:cs typeface="Courier New"/>
              </a:rPr>
              <a:t>____________________________________________________________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nSpc>
                <a:spcPct val="150000"/>
              </a:lnSpc>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实验中加入少量无水</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的目的</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(6)</a:t>
            </a:r>
            <a:r>
              <a:rPr lang="zh-CN" altLang="zh-CN" sz="2800" kern="100" dirty="0">
                <a:latin typeface="Times New Roman"/>
                <a:ea typeface="华文细黑"/>
                <a:cs typeface="Times New Roman"/>
              </a:rPr>
              <a:t>在蒸馏操作中，仪器选择及安装都正确的是</a:t>
            </a:r>
            <a:r>
              <a:rPr lang="en-US" altLang="zh-CN" sz="2800" kern="100" dirty="0">
                <a:latin typeface="Times New Roman"/>
                <a:ea typeface="华文细黑"/>
              </a:rPr>
              <a:t>______(</a:t>
            </a:r>
            <a:r>
              <a:rPr lang="zh-CN" altLang="zh-CN" sz="2800" kern="100" dirty="0">
                <a:latin typeface="Times New Roman"/>
                <a:ea typeface="华文细黑"/>
                <a:cs typeface="Times New Roman"/>
              </a:rPr>
              <a:t>填标号</a:t>
            </a:r>
            <a:r>
              <a:rPr lang="en-US" altLang="zh-CN" sz="2800" kern="100" dirty="0">
                <a:latin typeface="Times New Roman"/>
                <a:ea typeface="华文细黑"/>
              </a:rPr>
              <a:t>)</a:t>
            </a:r>
            <a:r>
              <a:rPr lang="zh-CN" altLang="zh-CN" sz="2800" kern="100" dirty="0">
                <a:latin typeface="Times New Roman"/>
                <a:ea typeface="华文细黑"/>
                <a:cs typeface="Times New Roman"/>
              </a:rPr>
              <a:t>。</a:t>
            </a:r>
            <a:endParaRPr lang="zh-CN" altLang="en-US" sz="2800" dirty="0"/>
          </a:p>
        </p:txBody>
      </p:sp>
      <p:pic>
        <p:nvPicPr>
          <p:cNvPr id="243713" name="Picture 1" descr="19"/>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7226" y="3322808"/>
            <a:ext cx="4914878" cy="327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14" name="Picture 2" descr="20"/>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5424" y="3166001"/>
            <a:ext cx="5406366" cy="3648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1">
            <a:hlinkClick r:id="rId4" action="ppaction://hlinksldjump"/>
          </p:cNvPr>
          <p:cNvSpPr>
            <a:spLocks noChangeArrowheads="1"/>
          </p:cNvSpPr>
          <p:nvPr/>
        </p:nvSpPr>
        <p:spPr bwMode="auto">
          <a:xfrm>
            <a:off x="10742678"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7" name="Rectangle 21">
            <a:hlinkClick r:id="rId5" action="ppaction://hlinksldjump"/>
          </p:cNvPr>
          <p:cNvSpPr>
            <a:spLocks noChangeArrowheads="1"/>
          </p:cNvSpPr>
          <p:nvPr/>
        </p:nvSpPr>
        <p:spPr bwMode="auto">
          <a:xfrm>
            <a:off x="11244856"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6" action="ppaction://hlinksldjump"/>
          </p:cNvPr>
          <p:cNvSpPr>
            <a:spLocks noChangeArrowheads="1"/>
          </p:cNvSpPr>
          <p:nvPr/>
        </p:nvSpPr>
        <p:spPr bwMode="auto">
          <a:xfrm>
            <a:off x="11722892" y="2236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37856286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6232" y="1041911"/>
            <a:ext cx="11755638"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本实验的产率是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填标号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a.30%  	</a:t>
            </a:r>
            <a:r>
              <a:rPr lang="en-US" altLang="zh-CN" sz="2800" kern="100" dirty="0" smtClean="0">
                <a:latin typeface="Times New Roman"/>
                <a:ea typeface="华文细黑"/>
                <a:cs typeface="Courier New"/>
              </a:rPr>
              <a:t>			b.40</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c.60%  	</a:t>
            </a:r>
            <a:r>
              <a:rPr lang="en-US" altLang="zh-CN" sz="2800" kern="100" dirty="0" smtClean="0">
                <a:latin typeface="Times New Roman"/>
                <a:ea typeface="华文细黑"/>
                <a:cs typeface="Courier New"/>
              </a:rPr>
              <a:t>			d.90</a:t>
            </a:r>
            <a:r>
              <a:rPr lang="en-US" altLang="zh-CN" sz="2800" kern="100" dirty="0">
                <a:latin typeface="Times New Roman"/>
                <a:ea typeface="华文细黑"/>
                <a:cs typeface="Courier New"/>
              </a:rPr>
              <a:t>%</a:t>
            </a:r>
            <a:endParaRPr lang="zh-CN" altLang="zh-CN" sz="2800" kern="100" dirty="0">
              <a:latin typeface="宋体"/>
              <a:cs typeface="Courier New"/>
            </a:endParaRPr>
          </a:p>
          <a:p>
            <a:pPr>
              <a:lnSpc>
                <a:spcPct val="150000"/>
              </a:lnSpc>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在进行蒸馏操作时，若从</a:t>
            </a:r>
            <a:r>
              <a:rPr lang="en-US" altLang="zh-CN" sz="2800" kern="100" dirty="0">
                <a:latin typeface="Times New Roman"/>
                <a:ea typeface="华文细黑"/>
                <a:cs typeface="Courier New"/>
              </a:rPr>
              <a:t>130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开始收集馏分，会使实验的产率偏</a:t>
            </a:r>
            <a:r>
              <a:rPr lang="en-US" altLang="zh-CN" sz="2800" kern="100" dirty="0">
                <a:latin typeface="Times New Roman"/>
                <a:ea typeface="华文细黑"/>
                <a:cs typeface="Courier New"/>
              </a:rPr>
              <a:t>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高</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低</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，其原因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a:t>
            </a:r>
            <a:r>
              <a:rPr lang="en-US" altLang="zh-CN" sz="2800" kern="100" dirty="0" smtClean="0">
                <a:latin typeface="Times New Roman"/>
                <a:ea typeface="华文细黑"/>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5" name="Rectangle 21">
            <a:hlinkClick r:id="rId2" action="ppaction://hlinksldjump"/>
          </p:cNvPr>
          <p:cNvSpPr>
            <a:spLocks noChangeArrowheads="1"/>
          </p:cNvSpPr>
          <p:nvPr/>
        </p:nvSpPr>
        <p:spPr bwMode="auto">
          <a:xfrm>
            <a:off x="10742678"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6" name="Rectangle 21">
            <a:hlinkClick r:id="rId3" action="ppaction://hlinksldjump"/>
          </p:cNvPr>
          <p:cNvSpPr>
            <a:spLocks noChangeArrowheads="1"/>
          </p:cNvSpPr>
          <p:nvPr/>
        </p:nvSpPr>
        <p:spPr bwMode="auto">
          <a:xfrm>
            <a:off x="11244856"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722892" y="2236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5"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9" name="圆角矩形 8">
            <a:hlinkClick r:id="rId6" action="ppaction://hlinksldjump"/>
          </p:cNvPr>
          <p:cNvSpPr/>
          <p:nvPr/>
        </p:nvSpPr>
        <p:spPr>
          <a:xfrm>
            <a:off x="8975526"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a:t>
            </a:r>
            <a:r>
              <a:rPr lang="zh-CN" altLang="en-US" sz="1400" dirty="0" smtClean="0">
                <a:solidFill>
                  <a:srgbClr val="C00000"/>
                </a:solidFill>
                <a:latin typeface="黑体" pitchFamily="49" charset="-122"/>
                <a:ea typeface="黑体" pitchFamily="49" charset="-122"/>
              </a:rPr>
              <a:t>题</a:t>
            </a:r>
            <a:r>
              <a:rPr lang="zh-CN" altLang="en-US" sz="1400" dirty="0">
                <a:solidFill>
                  <a:srgbClr val="C00000"/>
                </a:solidFill>
                <a:latin typeface="黑体" pitchFamily="49" charset="-122"/>
                <a:ea typeface="黑体" pitchFamily="49" charset="-122"/>
              </a:rPr>
              <a:t>流程</a:t>
            </a:r>
          </a:p>
        </p:txBody>
      </p:sp>
      <p:sp>
        <p:nvSpPr>
          <p:cNvPr id="11" name="圆角矩形 10">
            <a:hlinkClick r:id="rId7" action="ppaction://hlinksldjump"/>
          </p:cNvPr>
          <p:cNvSpPr/>
          <p:nvPr/>
        </p:nvSpPr>
        <p:spPr>
          <a:xfrm>
            <a:off x="10480599" y="6670476"/>
            <a:ext cx="72717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89659036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8750" y="477466"/>
            <a:ext cx="11755638" cy="6727996"/>
          </a:xfrm>
          <a:prstGeom prst="rect">
            <a:avLst/>
          </a:prstGeom>
        </p:spPr>
        <p:txBody>
          <a:bodyPr>
            <a:spAutoFit/>
          </a:bodyPr>
          <a:lstStyle/>
          <a:p>
            <a:pPr>
              <a:lnSpc>
                <a:spcPct val="140000"/>
              </a:lnSpc>
            </a:pPr>
            <a:r>
              <a:rPr lang="en-US" altLang="zh-CN" sz="2800" b="1" kern="100" dirty="0">
                <a:solidFill>
                  <a:srgbClr val="0000FF"/>
                </a:solidFill>
                <a:latin typeface="Times New Roman"/>
                <a:cs typeface="Times New Roman"/>
              </a:rPr>
              <a:t>[</a:t>
            </a:r>
            <a:r>
              <a:rPr lang="zh-CN" altLang="zh-CN" sz="2800" b="1" kern="100" dirty="0">
                <a:solidFill>
                  <a:srgbClr val="0000FF"/>
                </a:solidFill>
                <a:latin typeface="Times New Roman"/>
                <a:cs typeface="Times New Roman"/>
              </a:rPr>
              <a:t>解题流程</a:t>
            </a:r>
            <a:r>
              <a:rPr lang="en-US" altLang="zh-CN" sz="2800" b="1" kern="100" dirty="0">
                <a:solidFill>
                  <a:srgbClr val="0000FF"/>
                </a:solidFill>
                <a:latin typeface="Times New Roman"/>
                <a:cs typeface="Times New Roman"/>
              </a:rPr>
              <a:t>]</a:t>
            </a:r>
            <a:r>
              <a:rPr lang="zh-CN" altLang="zh-CN" sz="2800" kern="100" dirty="0">
                <a:latin typeface="Times New Roman"/>
                <a:ea typeface="华文细黑"/>
                <a:cs typeface="Times New Roman"/>
              </a:rPr>
              <a:t>　第</a:t>
            </a:r>
            <a:r>
              <a:rPr lang="en-US" altLang="zh-CN" sz="2800" kern="100" dirty="0">
                <a:latin typeface="Times New Roman"/>
                <a:ea typeface="华文细黑"/>
              </a:rPr>
              <a:t>1</a:t>
            </a:r>
            <a:r>
              <a:rPr lang="zh-CN" altLang="zh-CN" sz="2800" kern="100" dirty="0">
                <a:latin typeface="Times New Roman"/>
                <a:ea typeface="华文细黑"/>
                <a:cs typeface="Times New Roman"/>
              </a:rPr>
              <a:t>步，明确实验目的</a:t>
            </a:r>
            <a:r>
              <a:rPr lang="en-US" altLang="zh-CN" sz="2800" kern="100" dirty="0">
                <a:latin typeface="Times New Roman"/>
                <a:ea typeface="华文细黑"/>
              </a:rPr>
              <a:t>——</a:t>
            </a:r>
            <a:r>
              <a:rPr lang="zh-CN" altLang="zh-CN" sz="2800" kern="100" dirty="0">
                <a:latin typeface="Times New Roman"/>
                <a:ea typeface="华文细黑"/>
                <a:cs typeface="Times New Roman"/>
              </a:rPr>
              <a:t>确定实验原理</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40000"/>
              </a:lnSpc>
            </a:pPr>
            <a:r>
              <a:rPr lang="zh-CN" altLang="zh-CN" sz="2800" kern="100" dirty="0">
                <a:latin typeface="Times New Roman"/>
                <a:ea typeface="华文细黑"/>
                <a:cs typeface="Times New Roman"/>
              </a:rPr>
              <a:t>实验室里用异戊醇</a:t>
            </a:r>
            <a:r>
              <a:rPr lang="en-US" altLang="zh-CN" sz="2800" kern="100" dirty="0" smtClean="0">
                <a:latin typeface="Times New Roman"/>
                <a:ea typeface="华文细黑"/>
              </a:rPr>
              <a:t>(            )</a:t>
            </a:r>
            <a:r>
              <a:rPr lang="zh-CN" altLang="zh-CN" sz="2800" kern="100" dirty="0">
                <a:latin typeface="Times New Roman"/>
                <a:ea typeface="华文细黑"/>
                <a:cs typeface="Times New Roman"/>
              </a:rPr>
              <a:t>与乙酸在浓</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的催化作用下发生酯化反应生成乙酸异戊酯。反应特点是可逆反应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ct val="140000"/>
              </a:lnSpc>
            </a:pPr>
            <a:r>
              <a:rPr lang="zh-CN" altLang="zh-CN" sz="2800" kern="100" dirty="0">
                <a:solidFill>
                  <a:prstClr val="black"/>
                </a:solidFill>
                <a:latin typeface="Times New Roman"/>
                <a:ea typeface="华文细黑"/>
                <a:cs typeface="Times New Roman"/>
              </a:rPr>
              <a:t>第</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步，</a:t>
            </a:r>
            <a:r>
              <a:rPr lang="zh-CN" altLang="zh-CN" sz="2800" kern="100" spc="-100" dirty="0">
                <a:solidFill>
                  <a:prstClr val="black"/>
                </a:solidFill>
                <a:latin typeface="Times New Roman"/>
                <a:ea typeface="华文细黑"/>
                <a:cs typeface="Times New Roman"/>
              </a:rPr>
              <a:t>依据反应物的状态及反应条件，选择反应装置并控制合适的反应温度。</a:t>
            </a:r>
            <a:endParaRPr lang="zh-CN" altLang="zh-CN" sz="2800" kern="100" spc="-100" dirty="0">
              <a:solidFill>
                <a:prstClr val="black"/>
              </a:solidFill>
              <a:latin typeface="宋体"/>
              <a:cs typeface="Courier New"/>
            </a:endParaRPr>
          </a:p>
          <a:p>
            <a:pPr lvl="0" algn="just">
              <a:lnSpc>
                <a:spcPct val="140000"/>
              </a:lnSpc>
            </a:pPr>
            <a:r>
              <a:rPr lang="zh-CN" altLang="zh-CN" sz="2800" kern="100" dirty="0">
                <a:solidFill>
                  <a:prstClr val="black"/>
                </a:solidFill>
                <a:latin typeface="Times New Roman"/>
                <a:ea typeface="华文细黑"/>
                <a:cs typeface="Times New Roman"/>
              </a:rPr>
              <a:t>用装置</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制备乙酸异戊酯，而提纯乙酸异戊酯需要用蒸馏的方法，蒸馏时要求温度计水银球位于蒸馏烧瓶的支管口处，球形冷凝管主要用于冷凝回流。直形冷凝管用于蒸馏回收产品，故蒸馏操作应选择</a:t>
            </a:r>
            <a:r>
              <a:rPr lang="en-US" altLang="zh-CN" sz="2800" kern="100" dirty="0">
                <a:solidFill>
                  <a:prstClr val="black"/>
                </a:solidFill>
                <a:latin typeface="Times New Roman"/>
                <a:ea typeface="华文细黑"/>
                <a:cs typeface="Courier New"/>
              </a:rPr>
              <a:t>b</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40000"/>
              </a:lnSpc>
            </a:pPr>
            <a:r>
              <a:rPr lang="zh-CN" altLang="zh-CN" sz="2800" kern="100" dirty="0">
                <a:solidFill>
                  <a:prstClr val="black"/>
                </a:solidFill>
                <a:latin typeface="Times New Roman"/>
                <a:ea typeface="华文细黑"/>
                <a:cs typeface="Times New Roman"/>
              </a:rPr>
              <a:t>第</a:t>
            </a: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步，根据有机反应中反应物的挥发性及有机副反应较多的特点，预测产品中可能的杂质，结合产品及可能杂质的性质特点，选择除杂试剂、装置以及步骤等</a:t>
            </a:r>
            <a:r>
              <a:rPr lang="zh-CN" altLang="zh-CN" sz="2800" kern="100" dirty="0" smtClean="0">
                <a:solidFill>
                  <a:prstClr val="black"/>
                </a:solidFill>
                <a:latin typeface="Times New Roman"/>
                <a:ea typeface="华文细黑"/>
                <a:cs typeface="Times New Roman"/>
              </a:rPr>
              <a:t>。</a:t>
            </a:r>
            <a:endParaRPr lang="zh-CN" altLang="zh-CN" sz="2800" kern="100" dirty="0" smtClean="0">
              <a:solidFill>
                <a:prstClr val="black"/>
              </a:solidFill>
              <a:latin typeface="宋体"/>
              <a:cs typeface="Courier New"/>
            </a:endParaRPr>
          </a:p>
          <a:p>
            <a:pPr lvl="0" algn="just">
              <a:lnSpc>
                <a:spcPct val="140000"/>
              </a:lnSpc>
            </a:pPr>
            <a:endParaRPr lang="zh-CN" altLang="zh-CN" sz="2800" kern="100" dirty="0">
              <a:solidFill>
                <a:prstClr val="black"/>
              </a:solidFill>
              <a:latin typeface="宋体"/>
              <a:cs typeface="Courier New"/>
            </a:endParaRPr>
          </a:p>
        </p:txBody>
      </p:sp>
      <p:pic>
        <p:nvPicPr>
          <p:cNvPr id="250882"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96789" y="1125538"/>
            <a:ext cx="1076009" cy="63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1">
            <a:hlinkClick r:id="rId3" action="ppaction://hlinksldjump"/>
          </p:cNvPr>
          <p:cNvSpPr>
            <a:spLocks noChangeArrowheads="1"/>
          </p:cNvSpPr>
          <p:nvPr/>
        </p:nvSpPr>
        <p:spPr bwMode="auto">
          <a:xfrm>
            <a:off x="10742678"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6" name="Rectangle 21">
            <a:hlinkClick r:id="rId4" action="ppaction://hlinksldjump"/>
          </p:cNvPr>
          <p:cNvSpPr>
            <a:spLocks noChangeArrowheads="1"/>
          </p:cNvSpPr>
          <p:nvPr/>
        </p:nvSpPr>
        <p:spPr bwMode="auto">
          <a:xfrm>
            <a:off x="11244856"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1722892" y="2236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4223663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50882"/>
                                        </p:tgtEl>
                                        <p:attrNameLst>
                                          <p:attrName>style.visibility</p:attrName>
                                        </p:attrNameLst>
                                      </p:cBhvr>
                                      <p:to>
                                        <p:strVal val="visible"/>
                                      </p:to>
                                    </p:set>
                                    <p:animEffect transition="in" filter="blinds(horizontal)">
                                      <p:cBhvr>
                                        <p:cTn id="10" dur="500"/>
                                        <p:tgtEl>
                                          <p:spTgt spid="250882"/>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blinds(horizontal)">
                                      <p:cBhvr>
                                        <p:cTn id="14" dur="500"/>
                                        <p:tgtEl>
                                          <p:spTgt spid="4">
                                            <p:txEl>
                                              <p:pRg st="2" end="2"/>
                                            </p:txEl>
                                          </p:spTgt>
                                        </p:tgtEl>
                                      </p:cBhvr>
                                    </p:animEffect>
                                  </p:childTnLst>
                                </p:cTn>
                              </p:par>
                            </p:childTnLst>
                          </p:cTn>
                        </p:par>
                        <p:par>
                          <p:cTn id="15" fill="hold">
                            <p:stCondLst>
                              <p:cond delay="1000"/>
                            </p:stCondLst>
                            <p:childTnLst>
                              <p:par>
                                <p:cTn id="16" presetID="3" presetClass="entr" presetSubtype="10" fill="hold" nodeType="after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childTnLst>
                          </p:cTn>
                        </p:par>
                        <p:par>
                          <p:cTn id="19" fill="hold">
                            <p:stCondLst>
                              <p:cond delay="1500"/>
                            </p:stCondLst>
                            <p:childTnLst>
                              <p:par>
                                <p:cTn id="20" presetID="3" presetClass="entr" presetSubtype="10" fill="hold" nodeType="after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blinds(horizontal)">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6232" y="831111"/>
            <a:ext cx="11755638" cy="5262979"/>
          </a:xfrm>
          <a:prstGeom prst="rect">
            <a:avLst/>
          </a:prstGeom>
        </p:spPr>
        <p:txBody>
          <a:bodyPr>
            <a:spAutoFit/>
          </a:bodyPr>
          <a:lstStyle/>
          <a:p>
            <a:pPr lvl="0">
              <a:lnSpc>
                <a:spcPct val="150000"/>
              </a:lnSpc>
            </a:pPr>
            <a:r>
              <a:rPr lang="zh-CN" altLang="zh-CN" sz="2800" kern="100" dirty="0" smtClean="0">
                <a:latin typeface="Times New Roman"/>
                <a:ea typeface="华文细黑"/>
                <a:cs typeface="Times New Roman"/>
              </a:rPr>
              <a:t>产品</a:t>
            </a:r>
            <a:r>
              <a:rPr lang="zh-CN" altLang="zh-CN" sz="2800" kern="100" dirty="0">
                <a:latin typeface="Times New Roman"/>
                <a:ea typeface="华文细黑"/>
                <a:cs typeface="Times New Roman"/>
              </a:rPr>
              <a:t>乙酸异戊酯中含有的杂质为乙酸、异戊醇、硫酸，先用水洗去能溶于水的乙酸和硫酸，再用饱和</a:t>
            </a:r>
            <a:r>
              <a:rPr lang="en-US" altLang="zh-CN" sz="2800" kern="100" dirty="0">
                <a:latin typeface="Times New Roman"/>
                <a:ea typeface="华文细黑"/>
              </a:rPr>
              <a:t>NaHCO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溶液洗去残留的乙酸。然后再用水</a:t>
            </a:r>
            <a:r>
              <a:rPr lang="zh-CN" altLang="zh-CN" sz="2800" kern="100" dirty="0" smtClean="0">
                <a:latin typeface="Times New Roman"/>
                <a:ea typeface="华文细黑"/>
                <a:cs typeface="Times New Roman"/>
              </a:rPr>
              <a:t>除</a:t>
            </a:r>
            <a:r>
              <a:rPr lang="zh-CN" altLang="zh-CN" sz="2800" kern="100" dirty="0">
                <a:solidFill>
                  <a:prstClr val="black"/>
                </a:solidFill>
                <a:latin typeface="Times New Roman"/>
                <a:ea typeface="华文细黑"/>
                <a:cs typeface="Times New Roman"/>
              </a:rPr>
              <a:t>去乙酸异戊酯中的</a:t>
            </a:r>
            <a:r>
              <a:rPr lang="en-US" altLang="zh-CN" sz="2800" kern="100" dirty="0">
                <a:solidFill>
                  <a:prstClr val="black"/>
                </a:solidFill>
                <a:latin typeface="Times New Roman"/>
                <a:ea typeface="华文细黑"/>
              </a:rPr>
              <a:t>NaHCO</a:t>
            </a:r>
            <a:r>
              <a:rPr lang="en-US" altLang="zh-CN" sz="2800" kern="100" baseline="-25000" dirty="0">
                <a:solidFill>
                  <a:prstClr val="black"/>
                </a:solidFill>
                <a:latin typeface="Times New Roman"/>
                <a:ea typeface="华文细黑"/>
              </a:rPr>
              <a:t>3</a:t>
            </a:r>
            <a:r>
              <a:rPr lang="zh-CN" altLang="zh-CN" sz="2800" kern="100" dirty="0">
                <a:solidFill>
                  <a:prstClr val="black"/>
                </a:solidFill>
                <a:latin typeface="Times New Roman"/>
                <a:ea typeface="华文细黑"/>
                <a:cs typeface="Times New Roman"/>
              </a:rPr>
              <a:t>，再用</a:t>
            </a:r>
            <a:r>
              <a:rPr lang="en-US" altLang="zh-CN" sz="2800" kern="100" dirty="0">
                <a:solidFill>
                  <a:prstClr val="black"/>
                </a:solidFill>
                <a:latin typeface="Times New Roman"/>
                <a:ea typeface="华文细黑"/>
              </a:rPr>
              <a:t>MgSO</a:t>
            </a:r>
            <a:r>
              <a:rPr lang="en-US" altLang="zh-CN" sz="2800" kern="100" baseline="-25000" dirty="0">
                <a:solidFill>
                  <a:prstClr val="black"/>
                </a:solidFill>
                <a:latin typeface="Times New Roman"/>
                <a:ea typeface="华文细黑"/>
              </a:rPr>
              <a:t>4</a:t>
            </a:r>
            <a:r>
              <a:rPr lang="zh-CN" altLang="zh-CN" sz="2800" kern="100" dirty="0">
                <a:solidFill>
                  <a:prstClr val="black"/>
                </a:solidFill>
                <a:latin typeface="Times New Roman"/>
                <a:ea typeface="华文细黑"/>
                <a:cs typeface="Times New Roman"/>
              </a:rPr>
              <a:t>进行吸水干燥，最后通过蒸馏除去异戊醇而得到纯度较高的产品。</a:t>
            </a:r>
            <a:endParaRPr lang="en-US" altLang="zh-CN" sz="2800" kern="100" dirty="0">
              <a:solidFill>
                <a:prstClr val="black"/>
              </a:solidFill>
              <a:latin typeface="Times New Roman"/>
              <a:ea typeface="华文细黑"/>
              <a:cs typeface="Times New Roman"/>
            </a:endParaRPr>
          </a:p>
          <a:p>
            <a:pPr algn="just">
              <a:lnSpc>
                <a:spcPct val="150000"/>
              </a:lnSpc>
              <a:spcAft>
                <a:spcPts val="0"/>
              </a:spcAft>
            </a:pPr>
            <a:r>
              <a:rPr lang="zh-CN" altLang="zh-CN" sz="2800" kern="100" dirty="0">
                <a:latin typeface="Times New Roman"/>
                <a:ea typeface="华文细黑"/>
                <a:cs typeface="Times New Roman"/>
              </a:rPr>
              <a:t>第</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步，利用方程式或关系式进行产品产率计算</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实验过程中乙酸过量，从而使平衡正移，以提高异戊醇的转化率。利用异戊醇</a:t>
            </a:r>
            <a:r>
              <a:rPr lang="en-US" altLang="zh-CN" sz="2800" kern="100" dirty="0">
                <a:latin typeface="Times New Roman"/>
                <a:ea typeface="华文细黑"/>
              </a:rPr>
              <a:t>(0.05 </a:t>
            </a:r>
            <a:r>
              <a:rPr lang="en-US" altLang="zh-CN" sz="2800" kern="100" dirty="0" err="1">
                <a:latin typeface="Times New Roman"/>
                <a:ea typeface="华文细黑"/>
              </a:rPr>
              <a:t>mol</a:t>
            </a:r>
            <a:r>
              <a:rPr lang="en-US" altLang="zh-CN" sz="2800" kern="100" dirty="0">
                <a:latin typeface="Times New Roman"/>
                <a:ea typeface="华文细黑"/>
              </a:rPr>
              <a:t>)</a:t>
            </a:r>
            <a:r>
              <a:rPr lang="zh-CN" altLang="zh-CN" sz="2800" kern="100" dirty="0">
                <a:latin typeface="Times New Roman"/>
                <a:ea typeface="华文细黑"/>
                <a:cs typeface="Times New Roman"/>
              </a:rPr>
              <a:t>可以计算出乙酸异戊酯的理论产量，用实际产量与理论产量的比值可以得到本实验的产率</a:t>
            </a:r>
            <a:r>
              <a:rPr lang="zh-CN" altLang="zh-CN" sz="2800" kern="100" dirty="0" smtClean="0">
                <a:latin typeface="Times New Roman"/>
                <a:ea typeface="华文细黑"/>
                <a:cs typeface="Times New Roman"/>
              </a:rPr>
              <a:t>。</a:t>
            </a:r>
            <a:endParaRPr lang="zh-CN" altLang="en-US" sz="2800" dirty="0"/>
          </a:p>
        </p:txBody>
      </p:sp>
      <p:sp>
        <p:nvSpPr>
          <p:cNvPr id="4" name="Rectangle 21">
            <a:hlinkClick r:id="rId2" action="ppaction://hlinksldjump"/>
          </p:cNvPr>
          <p:cNvSpPr>
            <a:spLocks noChangeArrowheads="1"/>
          </p:cNvSpPr>
          <p:nvPr/>
        </p:nvSpPr>
        <p:spPr bwMode="auto">
          <a:xfrm>
            <a:off x="10742678"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 name="Rectangle 21">
            <a:hlinkClick r:id="rId3" action="ppaction://hlinksldjump"/>
          </p:cNvPr>
          <p:cNvSpPr>
            <a:spLocks noChangeArrowheads="1"/>
          </p:cNvSpPr>
          <p:nvPr/>
        </p:nvSpPr>
        <p:spPr bwMode="auto">
          <a:xfrm>
            <a:off x="11244856"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722892" y="2236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a:hlinkClick r:id="rId5" action="ppaction://hlinksldjump"/>
          </p:cNvPr>
          <p:cNvSpPr/>
          <p:nvPr/>
        </p:nvSpPr>
        <p:spPr>
          <a:xfrm>
            <a:off x="10336583" y="6649571"/>
            <a:ext cx="72717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9" name="圆角矩形 8">
            <a:hlinkClick r:id="rId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2245321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500"/>
                                        <p:tgtEl>
                                          <p:spTgt spid="3">
                                            <p:txEl>
                                              <p:pRg st="1" end="1"/>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623760" y="969903"/>
            <a:ext cx="11232086" cy="3323987"/>
          </a:xfrm>
          <a:prstGeom prst="rect">
            <a:avLst/>
          </a:prstGeom>
        </p:spPr>
        <p:txBody>
          <a:bodyPr>
            <a:spAutoFit/>
          </a:bodyPr>
          <a:lstStyle/>
          <a:p>
            <a:pPr>
              <a:lnSpc>
                <a:spcPct val="150000"/>
              </a:lnSpc>
            </a:pPr>
            <a:r>
              <a:rPr lang="zh-CN" altLang="zh-CN" sz="2800" b="1" kern="100" dirty="0" smtClean="0">
                <a:solidFill>
                  <a:srgbClr val="0000FF"/>
                </a:solidFill>
                <a:latin typeface="Times New Roman"/>
                <a:cs typeface="Times New Roman"/>
              </a:rPr>
              <a:t>答案</a:t>
            </a:r>
            <a:r>
              <a:rPr lang="zh-CN" altLang="zh-CN" sz="2800" kern="100" dirty="0">
                <a:solidFill>
                  <a:schemeClr val="accent6">
                    <a:lumMod val="75000"/>
                  </a:schemeClr>
                </a:solidFill>
                <a:latin typeface="Times New Roman"/>
                <a:ea typeface="华文细黑"/>
                <a:cs typeface="Times New Roman"/>
              </a:rPr>
              <a:t>　</a:t>
            </a:r>
            <a:r>
              <a:rPr lang="en-US" altLang="zh-CN" sz="2800" kern="100" dirty="0">
                <a:solidFill>
                  <a:schemeClr val="accent6">
                    <a:lumMod val="75000"/>
                  </a:schemeClr>
                </a:solidFill>
                <a:latin typeface="Times New Roman"/>
                <a:ea typeface="华文细黑"/>
              </a:rPr>
              <a:t>(1)</a:t>
            </a:r>
            <a:r>
              <a:rPr lang="zh-CN" altLang="zh-CN" sz="2800" kern="100" dirty="0">
                <a:solidFill>
                  <a:schemeClr val="accent6">
                    <a:lumMod val="75000"/>
                  </a:schemeClr>
                </a:solidFill>
                <a:latin typeface="Times New Roman"/>
                <a:ea typeface="华文细黑"/>
                <a:cs typeface="Times New Roman"/>
              </a:rPr>
              <a:t>球形冷凝管　</a:t>
            </a:r>
            <a:endParaRPr lang="en-US" altLang="zh-CN" sz="2800" kern="100" dirty="0" smtClean="0">
              <a:solidFill>
                <a:schemeClr val="accent6">
                  <a:lumMod val="75000"/>
                </a:schemeClr>
              </a:solidFill>
              <a:latin typeface="Times New Roman"/>
              <a:ea typeface="华文细黑"/>
              <a:cs typeface="Times New Roman"/>
            </a:endParaRPr>
          </a:p>
          <a:p>
            <a:pPr>
              <a:lnSpc>
                <a:spcPct val="150000"/>
              </a:lnSpc>
            </a:pPr>
            <a:r>
              <a:rPr lang="en-US" altLang="zh-CN" sz="2800" kern="100" dirty="0" smtClean="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洗掉大部分硫酸和醋酸　洗掉碳酸氢钠　</a:t>
            </a:r>
            <a:r>
              <a:rPr lang="en-US" altLang="zh-CN" sz="2800" kern="100" dirty="0" smtClean="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3)d</a:t>
            </a:r>
            <a:r>
              <a:rPr lang="zh-CN" altLang="zh-CN" sz="2800" kern="100" dirty="0">
                <a:solidFill>
                  <a:schemeClr val="accent6">
                    <a:lumMod val="75000"/>
                  </a:schemeClr>
                </a:solidFill>
                <a:latin typeface="Times New Roman"/>
                <a:ea typeface="华文细黑"/>
                <a:cs typeface="Times New Roman"/>
              </a:rPr>
              <a:t>　</a:t>
            </a:r>
            <a:endParaRPr lang="en-US" altLang="zh-CN" sz="2800" kern="100" dirty="0" smtClean="0">
              <a:solidFill>
                <a:schemeClr val="accent6">
                  <a:lumMod val="75000"/>
                </a:schemeClr>
              </a:solidFill>
              <a:latin typeface="Times New Roman"/>
              <a:ea typeface="华文细黑"/>
              <a:cs typeface="Times New Roman"/>
            </a:endParaRPr>
          </a:p>
          <a:p>
            <a:pPr>
              <a:lnSpc>
                <a:spcPct val="150000"/>
              </a:lnSpc>
            </a:pPr>
            <a:r>
              <a:rPr lang="en-US" altLang="zh-CN" sz="2800" kern="100" dirty="0" smtClean="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4)</a:t>
            </a:r>
            <a:r>
              <a:rPr lang="zh-CN" altLang="zh-CN" sz="2800" kern="100" dirty="0">
                <a:solidFill>
                  <a:schemeClr val="accent6">
                    <a:lumMod val="75000"/>
                  </a:schemeClr>
                </a:solidFill>
                <a:latin typeface="Times New Roman"/>
                <a:ea typeface="华文细黑"/>
                <a:cs typeface="Times New Roman"/>
              </a:rPr>
              <a:t>提高异戊醇的转化率　</a:t>
            </a:r>
            <a:endParaRPr lang="en-US" altLang="zh-CN" sz="2800" kern="100" dirty="0" smtClean="0">
              <a:solidFill>
                <a:schemeClr val="accent6">
                  <a:lumMod val="75000"/>
                </a:schemeClr>
              </a:solidFill>
              <a:latin typeface="Times New Roman"/>
              <a:ea typeface="华文细黑"/>
              <a:cs typeface="Times New Roman"/>
            </a:endParaRPr>
          </a:p>
          <a:p>
            <a:pPr>
              <a:lnSpc>
                <a:spcPct val="150000"/>
              </a:lnSpc>
            </a:pPr>
            <a:r>
              <a:rPr lang="en-US" altLang="zh-CN" sz="2800" kern="100" dirty="0" smtClean="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5)</a:t>
            </a:r>
            <a:r>
              <a:rPr lang="zh-CN" altLang="zh-CN" sz="2800" kern="100" dirty="0">
                <a:solidFill>
                  <a:schemeClr val="accent6">
                    <a:lumMod val="75000"/>
                  </a:schemeClr>
                </a:solidFill>
                <a:latin typeface="Times New Roman"/>
                <a:ea typeface="华文细黑"/>
                <a:cs typeface="Times New Roman"/>
              </a:rPr>
              <a:t>干燥</a:t>
            </a:r>
            <a:r>
              <a:rPr lang="en-US" altLang="zh-CN" sz="2800" kern="100" dirty="0">
                <a:solidFill>
                  <a:schemeClr val="accent6">
                    <a:lumMod val="75000"/>
                  </a:schemeClr>
                </a:solidFill>
                <a:latin typeface="Times New Roman"/>
                <a:ea typeface="华文细黑"/>
              </a:rPr>
              <a:t>    (6)b</a:t>
            </a:r>
            <a:r>
              <a:rPr lang="zh-CN" altLang="zh-CN" sz="2800" kern="100" dirty="0">
                <a:solidFill>
                  <a:schemeClr val="accent6">
                    <a:lumMod val="75000"/>
                  </a:schemeClr>
                </a:solidFill>
                <a:latin typeface="Times New Roman"/>
                <a:ea typeface="华文细黑"/>
                <a:cs typeface="Times New Roman"/>
              </a:rPr>
              <a:t>　</a:t>
            </a:r>
            <a:r>
              <a:rPr lang="en-US" altLang="zh-CN" sz="2800" kern="100" dirty="0">
                <a:solidFill>
                  <a:schemeClr val="accent6">
                    <a:lumMod val="75000"/>
                  </a:schemeClr>
                </a:solidFill>
                <a:latin typeface="Times New Roman"/>
                <a:ea typeface="华文细黑"/>
              </a:rPr>
              <a:t>(7)c</a:t>
            </a:r>
            <a:r>
              <a:rPr lang="zh-CN" altLang="zh-CN" sz="2800" kern="100" dirty="0">
                <a:solidFill>
                  <a:schemeClr val="accent6">
                    <a:lumMod val="75000"/>
                  </a:schemeClr>
                </a:solidFill>
                <a:latin typeface="Times New Roman"/>
                <a:ea typeface="华文细黑"/>
                <a:cs typeface="Times New Roman"/>
              </a:rPr>
              <a:t>　</a:t>
            </a:r>
            <a:endParaRPr lang="en-US" altLang="zh-CN" sz="2800" kern="100" dirty="0" smtClean="0">
              <a:solidFill>
                <a:schemeClr val="accent6">
                  <a:lumMod val="75000"/>
                </a:schemeClr>
              </a:solidFill>
              <a:latin typeface="Times New Roman"/>
              <a:ea typeface="华文细黑"/>
              <a:cs typeface="Times New Roman"/>
            </a:endParaRPr>
          </a:p>
          <a:p>
            <a:pPr>
              <a:lnSpc>
                <a:spcPct val="150000"/>
              </a:lnSpc>
            </a:pPr>
            <a:r>
              <a:rPr lang="en-US" altLang="zh-CN" sz="2800" kern="100" dirty="0" smtClean="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8)</a:t>
            </a:r>
            <a:r>
              <a:rPr lang="zh-CN" altLang="zh-CN" sz="2800" kern="100" dirty="0">
                <a:solidFill>
                  <a:schemeClr val="accent6">
                    <a:lumMod val="75000"/>
                  </a:schemeClr>
                </a:solidFill>
                <a:latin typeface="Times New Roman"/>
                <a:ea typeface="华文细黑"/>
                <a:cs typeface="Times New Roman"/>
              </a:rPr>
              <a:t>高　会收集少量未反应的异戊醇</a:t>
            </a:r>
            <a:endParaRPr lang="zh-CN" altLang="en-US" sz="2800" dirty="0">
              <a:solidFill>
                <a:schemeClr val="accent6">
                  <a:lumMod val="75000"/>
                </a:schemeClr>
              </a:solidFill>
            </a:endParaRPr>
          </a:p>
        </p:txBody>
      </p:sp>
      <p:sp>
        <p:nvSpPr>
          <p:cNvPr id="5" name="Rectangle 21">
            <a:hlinkClick r:id="rId2" action="ppaction://hlinksldjump"/>
          </p:cNvPr>
          <p:cNvSpPr>
            <a:spLocks noChangeArrowheads="1"/>
          </p:cNvSpPr>
          <p:nvPr/>
        </p:nvSpPr>
        <p:spPr bwMode="auto">
          <a:xfrm>
            <a:off x="10742678"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6" name="Rectangle 21">
            <a:hlinkClick r:id="rId3" action="ppaction://hlinksldjump"/>
          </p:cNvPr>
          <p:cNvSpPr>
            <a:spLocks noChangeArrowheads="1"/>
          </p:cNvSpPr>
          <p:nvPr/>
        </p:nvSpPr>
        <p:spPr bwMode="auto">
          <a:xfrm>
            <a:off x="11244856"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722892" y="2236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a:hlinkClick r:id="rId5"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168937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0684" y="693490"/>
            <a:ext cx="11873194" cy="945970"/>
          </a:xfrm>
          <a:prstGeom prst="rect">
            <a:avLst/>
          </a:prstGeom>
        </p:spPr>
        <p:txBody>
          <a:bodyPr>
            <a:spAutoFit/>
          </a:bodyPr>
          <a:lstStyle/>
          <a:p>
            <a:pPr>
              <a:lnSpc>
                <a:spcPct val="150000"/>
              </a:lnSpc>
            </a:pPr>
            <a:r>
              <a:rPr lang="en-US" altLang="zh-CN" sz="2800" kern="100" dirty="0">
                <a:latin typeface="Times New Roman"/>
                <a:ea typeface="华文细黑"/>
              </a:rPr>
              <a:t>3</a:t>
            </a:r>
            <a:r>
              <a:rPr lang="en-US" altLang="zh-CN" sz="2800" kern="100" dirty="0" smtClean="0">
                <a:latin typeface="Times New Roman"/>
                <a:ea typeface="华文细黑"/>
              </a:rPr>
              <a:t>. </a:t>
            </a: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要求完成下列实验过程</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b</a:t>
            </a:r>
            <a:r>
              <a:rPr lang="zh-CN" altLang="zh-CN" sz="2800" kern="100" dirty="0">
                <a:latin typeface="Times New Roman"/>
                <a:ea typeface="华文细黑"/>
                <a:cs typeface="Times New Roman"/>
              </a:rPr>
              <a:t>为弹簧夹，加热及固定装置已略去</a:t>
            </a:r>
            <a:r>
              <a:rPr lang="en-US" altLang="zh-CN" sz="2800" kern="100" dirty="0">
                <a:latin typeface="Times New Roman"/>
                <a:ea typeface="华文细黑"/>
              </a:rPr>
              <a:t>)</a:t>
            </a:r>
            <a:r>
              <a:rPr lang="zh-CN" altLang="zh-CN" sz="2800" kern="100" dirty="0">
                <a:latin typeface="Times New Roman"/>
                <a:ea typeface="华文细黑"/>
                <a:cs typeface="Times New Roman"/>
              </a:rPr>
              <a:t>。</a:t>
            </a:r>
            <a:endParaRPr lang="zh-CN" altLang="en-US" sz="2800" dirty="0"/>
          </a:p>
        </p:txBody>
      </p:sp>
      <p:pic>
        <p:nvPicPr>
          <p:cNvPr id="180226" name="Picture 2" descr="HX65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2722" y="1626628"/>
            <a:ext cx="5908708" cy="4323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1">
            <a:hlinkClick r:id="rId3" action="ppaction://hlinksldjump"/>
          </p:cNvPr>
          <p:cNvSpPr>
            <a:spLocks noChangeArrowheads="1"/>
          </p:cNvSpPr>
          <p:nvPr/>
        </p:nvSpPr>
        <p:spPr bwMode="auto">
          <a:xfrm>
            <a:off x="1016891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1067108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114912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6" action="ppaction://hlinksldjump"/>
          </p:cNvPr>
          <p:cNvSpPr>
            <a:spLocks noChangeArrowheads="1"/>
          </p:cNvSpPr>
          <p:nvPr/>
        </p:nvSpPr>
        <p:spPr bwMode="auto">
          <a:xfrm>
            <a:off x="1160301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67919564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14" name="文本框 1"/>
          <p:cNvSpPr txBox="1"/>
          <p:nvPr/>
        </p:nvSpPr>
        <p:spPr>
          <a:xfrm>
            <a:off x="3800430" y="2589798"/>
            <a:ext cx="3518912" cy="1190903"/>
          </a:xfrm>
          <a:prstGeom prst="rect">
            <a:avLst/>
          </a:prstGeom>
          <a:noFill/>
        </p:spPr>
        <p:txBody>
          <a:bodyPr wrap="none" rtlCol="0" anchor="ctr">
            <a:spAutoFit/>
          </a:bodyPr>
          <a:lstStyle/>
          <a:p>
            <a:pPr>
              <a:lnSpc>
                <a:spcPct val="120000"/>
              </a:lnSpc>
              <a:defRPr/>
            </a:pPr>
            <a:r>
              <a:rPr lang="zh-CN" altLang="en-US" sz="6500" b="1" dirty="0">
                <a:solidFill>
                  <a:schemeClr val="bg1"/>
                </a:solidFill>
                <a:latin typeface="+mj-ea"/>
                <a:ea typeface="+mj-ea"/>
              </a:rPr>
              <a:t>练出高分</a:t>
            </a:r>
          </a:p>
        </p:txBody>
      </p:sp>
    </p:spTree>
    <p:extLst>
      <p:ext uri="{BB962C8B-B14F-4D97-AF65-F5344CB8AC3E}">
        <p14:creationId xmlns:p14="http://schemas.microsoft.com/office/powerpoint/2010/main" val="157433180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1">
            <a:hlinkClick r:id="rId3"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 name="Rectangle 21">
            <a:hlinkClick r:id="rId4"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 name="Rectangle 21">
            <a:hlinkClick r:id="rId5"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 name="Rectangle 21">
            <a:hlinkClick r:id="rId6"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 name="Rectangle 21">
            <a:hlinkClick r:id="rId7"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7" name="Rectangle 21">
            <a:hlinkClick r:id="rId8"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矩形 10"/>
          <p:cNvSpPr/>
          <p:nvPr/>
        </p:nvSpPr>
        <p:spPr>
          <a:xfrm>
            <a:off x="76617" y="680804"/>
            <a:ext cx="12355293" cy="660758"/>
          </a:xfrm>
          <a:prstGeom prst="rect">
            <a:avLst/>
          </a:prstGeom>
        </p:spPr>
        <p:txBody>
          <a:bodyPr>
            <a:spAutoFit/>
          </a:bodyPr>
          <a:lstStyle/>
          <a:p>
            <a:pPr>
              <a:lnSpc>
                <a:spcPct val="150000"/>
              </a:lnSpc>
            </a:pPr>
            <a:r>
              <a:rPr lang="en-US" altLang="zh-CN" sz="2800" kern="100" spc="-150" dirty="0">
                <a:latin typeface="Times New Roman"/>
                <a:ea typeface="华文细黑"/>
              </a:rPr>
              <a:t>1.</a:t>
            </a:r>
            <a:r>
              <a:rPr lang="zh-CN" altLang="zh-CN" sz="2800" kern="100" spc="-150" dirty="0">
                <a:latin typeface="Times New Roman"/>
                <a:ea typeface="华文细黑"/>
                <a:cs typeface="Times New Roman"/>
              </a:rPr>
              <a:t>向四支试管中分别加入少量不同的无色溶液进行如下操作，结论正确的是</a:t>
            </a:r>
            <a:r>
              <a:rPr lang="en-US" altLang="zh-CN" sz="2800" kern="100" spc="-150" dirty="0">
                <a:latin typeface="Times New Roman"/>
                <a:ea typeface="华文细黑"/>
              </a:rPr>
              <a:t>(</a:t>
            </a:r>
            <a:r>
              <a:rPr lang="zh-CN" altLang="zh-CN" sz="2800" kern="100" spc="-150" dirty="0">
                <a:latin typeface="Times New Roman"/>
                <a:ea typeface="华文细黑"/>
                <a:cs typeface="Times New Roman"/>
              </a:rPr>
              <a:t>　　</a:t>
            </a:r>
            <a:r>
              <a:rPr lang="en-US" altLang="zh-CN" sz="2800" kern="100" spc="-150" dirty="0" smtClean="0">
                <a:latin typeface="Times New Roman"/>
                <a:ea typeface="华文细黑"/>
              </a:rPr>
              <a:t>) </a:t>
            </a:r>
            <a:endParaRPr lang="zh-CN" altLang="en-US" sz="2800" spc="-150" dirty="0"/>
          </a:p>
        </p:txBody>
      </p:sp>
      <p:graphicFrame>
        <p:nvGraphicFramePr>
          <p:cNvPr id="12" name="对象 11"/>
          <p:cNvGraphicFramePr>
            <a:graphicFrameLocks noChangeAspect="1"/>
          </p:cNvGraphicFramePr>
          <p:nvPr>
            <p:extLst>
              <p:ext uri="{D42A27DB-BD31-4B8C-83A1-F6EECF244321}">
                <p14:modId xmlns:p14="http://schemas.microsoft.com/office/powerpoint/2010/main" val="2971238581"/>
              </p:ext>
            </p:extLst>
          </p:nvPr>
        </p:nvGraphicFramePr>
        <p:xfrm>
          <a:off x="-179633" y="1341562"/>
          <a:ext cx="11734800" cy="5648325"/>
        </p:xfrm>
        <a:graphic>
          <a:graphicData uri="http://schemas.openxmlformats.org/presentationml/2006/ole">
            <mc:AlternateContent xmlns:mc="http://schemas.openxmlformats.org/markup-compatibility/2006">
              <mc:Choice xmlns:v="urn:schemas-microsoft-com:vml" Requires="v">
                <p:oleObj spid="_x0000_s233484" name="文档" r:id="rId10" imgW="11737044" imgH="5673803" progId="Word.Document.12">
                  <p:embed/>
                </p:oleObj>
              </mc:Choice>
              <mc:Fallback>
                <p:oleObj name="文档" r:id="rId10" imgW="11737044" imgH="5673803" progId="Word.Document.12">
                  <p:embed/>
                  <p:pic>
                    <p:nvPicPr>
                      <p:cNvPr id="0" name=""/>
                      <p:cNvPicPr/>
                      <p:nvPr/>
                    </p:nvPicPr>
                    <p:blipFill>
                      <a:blip r:embed="rId11"/>
                      <a:stretch>
                        <a:fillRect/>
                      </a:stretch>
                    </p:blipFill>
                    <p:spPr>
                      <a:xfrm>
                        <a:off x="-179633" y="1341562"/>
                        <a:ext cx="11734800" cy="5648325"/>
                      </a:xfrm>
                      <a:prstGeom prst="rect">
                        <a:avLst/>
                      </a:prstGeom>
                    </p:spPr>
                  </p:pic>
                </p:oleObj>
              </mc:Fallback>
            </mc:AlternateContent>
          </a:graphicData>
        </a:graphic>
      </p:graphicFrame>
      <p:sp>
        <p:nvSpPr>
          <p:cNvPr id="21" name="Rectangle 21">
            <a:hlinkClick r:id="rId12"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a:hlinkClick r:id="rId13"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922279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1">
            <a:hlinkClick r:id="rId3"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 name="Rectangle 21">
            <a:hlinkClick r:id="rId4"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 name="Rectangle 21">
            <a:hlinkClick r:id="rId5"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 name="Rectangle 21">
            <a:hlinkClick r:id="rId6"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7" name="Rectangle 21">
            <a:hlinkClick r:id="rId7"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4" name="矩形 13"/>
          <p:cNvSpPr/>
          <p:nvPr/>
        </p:nvSpPr>
        <p:spPr>
          <a:xfrm>
            <a:off x="341953" y="1341562"/>
            <a:ext cx="10793813" cy="1079550"/>
          </a:xfrm>
          <a:prstGeom prst="rect">
            <a:avLst/>
          </a:prstGeom>
        </p:spPr>
        <p:txBody>
          <a:bodyPr>
            <a:spAutoFit/>
          </a:bodyPr>
          <a:lstStyle/>
          <a:p>
            <a:pPr>
              <a:lnSpc>
                <a:spcPct val="150000"/>
              </a:lnSpc>
            </a:pPr>
            <a:r>
              <a:rPr lang="zh-CN" altLang="zh-CN" sz="2800" b="1" kern="100" dirty="0">
                <a:solidFill>
                  <a:srgbClr val="0000FF"/>
                </a:solidFill>
                <a:cs typeface="Times New Roman"/>
              </a:rPr>
              <a:t>解析</a:t>
            </a:r>
            <a:r>
              <a:rPr lang="zh-CN" altLang="zh-CN" sz="2800" kern="100" dirty="0">
                <a:latin typeface="Times New Roman"/>
                <a:ea typeface="华文细黑"/>
                <a:cs typeface="Times New Roman"/>
              </a:rPr>
              <a:t>　本题主要考查常见离子的鉴别，意在考查学生的实验能力。</a:t>
            </a:r>
            <a:endParaRPr lang="zh-CN" altLang="en-US" sz="2800" dirty="0"/>
          </a:p>
        </p:txBody>
      </p:sp>
      <p:graphicFrame>
        <p:nvGraphicFramePr>
          <p:cNvPr id="15" name="对象 14"/>
          <p:cNvGraphicFramePr>
            <a:graphicFrameLocks noChangeAspect="1"/>
          </p:cNvGraphicFramePr>
          <p:nvPr>
            <p:extLst>
              <p:ext uri="{D42A27DB-BD31-4B8C-83A1-F6EECF244321}">
                <p14:modId xmlns:p14="http://schemas.microsoft.com/office/powerpoint/2010/main" val="3547684890"/>
              </p:ext>
            </p:extLst>
          </p:nvPr>
        </p:nvGraphicFramePr>
        <p:xfrm>
          <a:off x="403745" y="2152650"/>
          <a:ext cx="11668125" cy="1943100"/>
        </p:xfrm>
        <a:graphic>
          <a:graphicData uri="http://schemas.openxmlformats.org/presentationml/2006/ole">
            <mc:AlternateContent xmlns:mc="http://schemas.openxmlformats.org/markup-compatibility/2006">
              <mc:Choice xmlns:v="urn:schemas-microsoft-com:vml" Requires="v">
                <p:oleObj spid="_x0000_s221235" name="文档" r:id="rId9" imgW="11669755" imgH="1945706" progId="Word.Document.12">
                  <p:embed/>
                </p:oleObj>
              </mc:Choice>
              <mc:Fallback>
                <p:oleObj name="文档" r:id="rId9" imgW="11669755" imgH="1945706" progId="Word.Document.12">
                  <p:embed/>
                  <p:pic>
                    <p:nvPicPr>
                      <p:cNvPr id="0" name=""/>
                      <p:cNvPicPr/>
                      <p:nvPr/>
                    </p:nvPicPr>
                    <p:blipFill>
                      <a:blip r:embed="rId10"/>
                      <a:stretch>
                        <a:fillRect/>
                      </a:stretch>
                    </p:blipFill>
                    <p:spPr>
                      <a:xfrm>
                        <a:off x="403745" y="2152650"/>
                        <a:ext cx="11668125" cy="1943100"/>
                      </a:xfrm>
                      <a:prstGeom prst="rect">
                        <a:avLst/>
                      </a:prstGeom>
                    </p:spPr>
                  </p:pic>
                </p:oleObj>
              </mc:Fallback>
            </mc:AlternateContent>
          </a:graphicData>
        </a:graphic>
      </p:graphicFrame>
      <p:sp>
        <p:nvSpPr>
          <p:cNvPr id="17" name="矩形 16"/>
          <p:cNvSpPr/>
          <p:nvPr/>
        </p:nvSpPr>
        <p:spPr>
          <a:xfrm>
            <a:off x="300161" y="2840787"/>
            <a:ext cx="10793813" cy="661015"/>
          </a:xfrm>
          <a:prstGeom prst="rect">
            <a:avLst/>
          </a:prstGeom>
        </p:spPr>
        <p:txBody>
          <a:bodyPr>
            <a:spAutoFit/>
          </a:bodyPr>
          <a:lstStyle/>
          <a:p>
            <a:pPr>
              <a:lnSpc>
                <a:spcPct val="150000"/>
              </a:lnSpc>
            </a:pPr>
            <a:r>
              <a:rPr lang="en-US" altLang="zh-CN" sz="2800" kern="100" dirty="0">
                <a:latin typeface="Times New Roman"/>
                <a:ea typeface="华文细黑"/>
              </a:rPr>
              <a:t>B</a:t>
            </a:r>
            <a:r>
              <a:rPr lang="zh-CN" altLang="zh-CN" sz="2800" kern="100" dirty="0">
                <a:latin typeface="Times New Roman"/>
                <a:ea typeface="华文细黑"/>
                <a:cs typeface="Times New Roman"/>
              </a:rPr>
              <a:t>项溶于</a:t>
            </a:r>
            <a:r>
              <a:rPr lang="en-US" altLang="zh-CN" sz="2800" kern="100" dirty="0">
                <a:latin typeface="Times New Roman"/>
                <a:ea typeface="华文细黑"/>
              </a:rPr>
              <a:t>CCl</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呈紫色的为</a:t>
            </a:r>
            <a:r>
              <a:rPr lang="en-US" altLang="zh-CN" sz="2800" kern="100" dirty="0">
                <a:latin typeface="Times New Roman"/>
                <a:ea typeface="华文细黑"/>
              </a:rPr>
              <a:t>I</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，即原溶液中含有</a:t>
            </a:r>
            <a:r>
              <a:rPr lang="en-US" altLang="zh-CN" sz="2800" kern="100" dirty="0">
                <a:latin typeface="Times New Roman"/>
                <a:ea typeface="华文细黑"/>
              </a:rPr>
              <a:t>I</a:t>
            </a:r>
            <a:r>
              <a:rPr lang="zh-CN" altLang="zh-CN" sz="2800" kern="100" baseline="30000" dirty="0">
                <a:latin typeface="Times New Roman"/>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18" name="Rectangle 21">
            <a:hlinkClick r:id="rId11"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Rectangle 21">
            <a:hlinkClick r:id="rId12"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graphicFrame>
        <p:nvGraphicFramePr>
          <p:cNvPr id="19" name="对象 18"/>
          <p:cNvGraphicFramePr>
            <a:graphicFrameLocks noChangeAspect="1"/>
          </p:cNvGraphicFramePr>
          <p:nvPr>
            <p:extLst>
              <p:ext uri="{D42A27DB-BD31-4B8C-83A1-F6EECF244321}">
                <p14:modId xmlns:p14="http://schemas.microsoft.com/office/powerpoint/2010/main" val="78117135"/>
              </p:ext>
            </p:extLst>
          </p:nvPr>
        </p:nvGraphicFramePr>
        <p:xfrm>
          <a:off x="387105" y="4285116"/>
          <a:ext cx="9290050" cy="1287463"/>
        </p:xfrm>
        <a:graphic>
          <a:graphicData uri="http://schemas.openxmlformats.org/presentationml/2006/ole">
            <mc:AlternateContent xmlns:mc="http://schemas.openxmlformats.org/markup-compatibility/2006">
              <mc:Choice xmlns:v="urn:schemas-microsoft-com:vml" Requires="v">
                <p:oleObj spid="_x0000_s221236" name="文档" r:id="rId14" imgW="9289457" imgH="1287403" progId="Word.Document.12">
                  <p:embed/>
                </p:oleObj>
              </mc:Choice>
              <mc:Fallback>
                <p:oleObj name="文档" r:id="rId14" imgW="9289457" imgH="1287403" progId="Word.Document.12">
                  <p:embed/>
                  <p:pic>
                    <p:nvPicPr>
                      <p:cNvPr id="0" name=""/>
                      <p:cNvPicPr/>
                      <p:nvPr/>
                    </p:nvPicPr>
                    <p:blipFill>
                      <a:blip r:embed="rId15"/>
                      <a:stretch>
                        <a:fillRect/>
                      </a:stretch>
                    </p:blipFill>
                    <p:spPr>
                      <a:xfrm>
                        <a:off x="387105" y="4285116"/>
                        <a:ext cx="9290050" cy="1287463"/>
                      </a:xfrm>
                      <a:prstGeom prst="rect">
                        <a:avLst/>
                      </a:prstGeom>
                    </p:spPr>
                  </p:pic>
                </p:oleObj>
              </mc:Fallback>
            </mc:AlternateContent>
          </a:graphicData>
        </a:graphic>
      </p:graphicFrame>
      <p:sp>
        <p:nvSpPr>
          <p:cNvPr id="20" name="矩形 19"/>
          <p:cNvSpPr/>
          <p:nvPr/>
        </p:nvSpPr>
        <p:spPr>
          <a:xfrm>
            <a:off x="315097" y="4933188"/>
            <a:ext cx="1593706"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宋体"/>
                <a:cs typeface="Times New Roman"/>
              </a:rPr>
              <a:t>答案</a:t>
            </a:r>
            <a:r>
              <a:rPr lang="zh-CN" altLang="zh-CN" sz="2800" kern="100" dirty="0">
                <a:latin typeface="Times New Roman"/>
                <a:ea typeface="华文细黑"/>
                <a:cs typeface="Times New Roman"/>
              </a:rPr>
              <a:t>　</a:t>
            </a:r>
            <a:r>
              <a:rPr lang="en-US" altLang="zh-CN" sz="2800" b="1" kern="100" dirty="0" smtClean="0">
                <a:solidFill>
                  <a:schemeClr val="accent6">
                    <a:lumMod val="75000"/>
                  </a:schemeClr>
                </a:solidFill>
                <a:latin typeface="Times New Roman"/>
                <a:ea typeface="华文细黑"/>
                <a:cs typeface="Courier New"/>
              </a:rPr>
              <a:t>B </a:t>
            </a:r>
            <a:endParaRPr lang="zh-CN" altLang="zh-CN" sz="2800" b="1" kern="100" dirty="0">
              <a:solidFill>
                <a:schemeClr val="accent6">
                  <a:lumMod val="75000"/>
                </a:schemeClr>
              </a:solidFill>
              <a:effectLst/>
              <a:latin typeface="宋体"/>
              <a:cs typeface="Courier New"/>
            </a:endParaRPr>
          </a:p>
        </p:txBody>
      </p:sp>
      <p:sp>
        <p:nvSpPr>
          <p:cNvPr id="21" name="矩形 20"/>
          <p:cNvSpPr/>
          <p:nvPr/>
        </p:nvSpPr>
        <p:spPr>
          <a:xfrm>
            <a:off x="315097" y="3491936"/>
            <a:ext cx="9812557" cy="945970"/>
          </a:xfrm>
          <a:prstGeom prst="rect">
            <a:avLst/>
          </a:prstGeom>
        </p:spPr>
        <p:txBody>
          <a:bodyPr>
            <a:spAutoFit/>
          </a:bodyPr>
          <a:lstStyle/>
          <a:p>
            <a:pPr lvl="0">
              <a:lnSpc>
                <a:spcPct val="150000"/>
              </a:lnSpc>
            </a:pPr>
            <a:r>
              <a:rPr lang="en-US" altLang="zh-CN" sz="2800" kern="100" dirty="0">
                <a:solidFill>
                  <a:prstClr val="black"/>
                </a:solidFill>
                <a:latin typeface="Times New Roman"/>
                <a:ea typeface="华文细黑"/>
              </a:rPr>
              <a:t>C</a:t>
            </a:r>
            <a:r>
              <a:rPr lang="zh-CN" altLang="zh-CN" sz="2800" kern="100" dirty="0">
                <a:solidFill>
                  <a:prstClr val="black"/>
                </a:solidFill>
                <a:latin typeface="Times New Roman"/>
                <a:ea typeface="华文细黑"/>
                <a:cs typeface="Times New Roman"/>
              </a:rPr>
              <a:t>项观察</a:t>
            </a:r>
            <a:r>
              <a:rPr lang="en-US" altLang="zh-CN" sz="2800" kern="100" dirty="0">
                <a:solidFill>
                  <a:prstClr val="black"/>
                </a:solidFill>
                <a:latin typeface="Times New Roman"/>
                <a:ea typeface="华文细黑"/>
              </a:rPr>
              <a:t>K</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的焰色反应应透过蓝色钴玻璃，排除</a:t>
            </a:r>
            <a:r>
              <a:rPr lang="en-US" altLang="zh-CN" sz="2800" kern="100" dirty="0">
                <a:solidFill>
                  <a:prstClr val="black"/>
                </a:solidFill>
                <a:latin typeface="Times New Roman"/>
                <a:ea typeface="华文细黑"/>
              </a:rPr>
              <a:t>Na</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的干扰；</a:t>
            </a:r>
            <a:r>
              <a:rPr lang="en-US" altLang="zh-CN" sz="2800" kern="100" dirty="0">
                <a:solidFill>
                  <a:prstClr val="black"/>
                </a:solidFill>
                <a:latin typeface="Times New Roman"/>
                <a:ea typeface="华文细黑"/>
                <a:cs typeface="Times New Roman"/>
              </a:rPr>
              <a:t> </a:t>
            </a:r>
            <a:endParaRPr lang="zh-CN" altLang="en-US" sz="2800" dirty="0">
              <a:solidFill>
                <a:prstClr val="black"/>
              </a:solidFill>
            </a:endParaRPr>
          </a:p>
        </p:txBody>
      </p:sp>
    </p:spTree>
    <p:extLst>
      <p:ext uri="{BB962C8B-B14F-4D97-AF65-F5344CB8AC3E}">
        <p14:creationId xmlns:p14="http://schemas.microsoft.com/office/powerpoint/2010/main" val="685574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750"/>
                                        <p:tgtEl>
                                          <p:spTgt spid="14"/>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linds(horizontal)">
                                      <p:cBhvr>
                                        <p:cTn id="11" dur="750"/>
                                        <p:tgtEl>
                                          <p:spTgt spid="15"/>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blinds(horizontal)">
                                      <p:cBhvr>
                                        <p:cTn id="15" dur="750"/>
                                        <p:tgtEl>
                                          <p:spTgt spid="17">
                                            <p:txEl>
                                              <p:pRg st="0" end="0"/>
                                            </p:txEl>
                                          </p:spTgt>
                                        </p:tgtEl>
                                      </p:cBhvr>
                                    </p:animEffect>
                                  </p:childTnLst>
                                </p:cTn>
                              </p:par>
                            </p:childTnLst>
                          </p:cTn>
                        </p:par>
                        <p:par>
                          <p:cTn id="16" fill="hold">
                            <p:stCondLst>
                              <p:cond delay="2250"/>
                            </p:stCondLst>
                            <p:childTnLst>
                              <p:par>
                                <p:cTn id="17" presetID="3" presetClass="entr" presetSubtype="1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750"/>
                                        <p:tgtEl>
                                          <p:spTgt spid="21"/>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linds(horizontal)">
                                      <p:cBhvr>
                                        <p:cTn id="23" dur="750"/>
                                        <p:tgtEl>
                                          <p:spTgt spid="19"/>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Effect transition="in" filter="blinds(horizontal)">
                                      <p:cBhvr>
                                        <p:cTn id="27" dur="75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1">
            <a:hlinkClick r:id="rId2"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 name="Rectangle 21">
            <a:hlinkClick r:id="rId3"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 name="Rectangle 21">
            <a:hlinkClick r:id="rId4"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 name="Rectangle 21">
            <a:hlinkClick r:id="rId5"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 name="Rectangle 21">
            <a:hlinkClick r:id="rId6"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7" name="Rectangle 21">
            <a:hlinkClick r:id="rId7"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矩形 10"/>
          <p:cNvSpPr/>
          <p:nvPr/>
        </p:nvSpPr>
        <p:spPr>
          <a:xfrm>
            <a:off x="406574" y="791575"/>
            <a:ext cx="10793813" cy="982035"/>
          </a:xfrm>
          <a:prstGeom prst="rect">
            <a:avLst/>
          </a:prstGeom>
        </p:spPr>
        <p:txBody>
          <a:bodyPr>
            <a:spAutoFit/>
          </a:bodyPr>
          <a:lstStyle/>
          <a:p>
            <a:pPr>
              <a:lnSpc>
                <a:spcPct val="150000"/>
              </a:lnSpc>
            </a:pPr>
            <a:r>
              <a:rPr lang="en-US" altLang="zh-CN" sz="2800" kern="100" dirty="0">
                <a:latin typeface="Times New Roman"/>
                <a:ea typeface="华文细黑"/>
              </a:rPr>
              <a:t>2.</a:t>
            </a:r>
            <a:r>
              <a:rPr lang="zh-CN" altLang="zh-CN" sz="2800" kern="100" dirty="0">
                <a:latin typeface="Times New Roman"/>
                <a:ea typeface="华文细黑"/>
                <a:cs typeface="Times New Roman"/>
              </a:rPr>
              <a:t>如图装置可用于收集气体并验证其某些化学性质，正确的是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en-US" sz="2800" dirty="0"/>
          </a:p>
        </p:txBody>
      </p:sp>
      <p:sp>
        <p:nvSpPr>
          <p:cNvPr id="12" name="Rectangle 21">
            <a:hlinkClick r:id="rId8"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pic>
        <p:nvPicPr>
          <p:cNvPr id="223234" name="Picture 2" descr="HX65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6854" y="1773610"/>
            <a:ext cx="5321054" cy="2182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 name="表格 13"/>
          <p:cNvGraphicFramePr>
            <a:graphicFrameLocks noGrp="1"/>
          </p:cNvGraphicFramePr>
          <p:nvPr>
            <p:extLst>
              <p:ext uri="{D42A27DB-BD31-4B8C-83A1-F6EECF244321}">
                <p14:modId xmlns:p14="http://schemas.microsoft.com/office/powerpoint/2010/main" val="2292673321"/>
              </p:ext>
            </p:extLst>
          </p:nvPr>
        </p:nvGraphicFramePr>
        <p:xfrm>
          <a:off x="550590" y="4149874"/>
          <a:ext cx="10624211" cy="1920240"/>
        </p:xfrm>
        <a:graphic>
          <a:graphicData uri="http://schemas.openxmlformats.org/drawingml/2006/table">
            <a:tbl>
              <a:tblPr/>
              <a:tblGrid>
                <a:gridCol w="995535"/>
                <a:gridCol w="995535"/>
                <a:gridCol w="2296437"/>
                <a:gridCol w="2512873"/>
                <a:gridCol w="3823831"/>
              </a:tblGrid>
              <a:tr h="380812">
                <a:tc>
                  <a:txBody>
                    <a:bodyPr/>
                    <a:lstStyle/>
                    <a:p>
                      <a:pPr algn="ctr">
                        <a:lnSpc>
                          <a:spcPct val="150000"/>
                        </a:lnSpc>
                        <a:spcAft>
                          <a:spcPts val="0"/>
                        </a:spcAft>
                      </a:pPr>
                      <a:r>
                        <a:rPr lang="zh-CN" sz="2800" kern="100" dirty="0">
                          <a:effectLst/>
                          <a:latin typeface="Times New Roman"/>
                          <a:ea typeface="华文细黑"/>
                          <a:cs typeface="Times New Roman"/>
                        </a:rPr>
                        <a:t>选项</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气体</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试剂</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现象</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结论</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9633">
                <a:tc>
                  <a:txBody>
                    <a:bodyPr/>
                    <a:lstStyle/>
                    <a:p>
                      <a:pPr algn="ctr">
                        <a:lnSpc>
                          <a:spcPct val="150000"/>
                        </a:lnSpc>
                        <a:spcAft>
                          <a:spcPts val="0"/>
                        </a:spcAft>
                      </a:pPr>
                      <a:r>
                        <a:rPr lang="en-US" sz="2800" kern="100">
                          <a:effectLst/>
                          <a:latin typeface="Times New Roman"/>
                          <a:ea typeface="华文细黑"/>
                          <a:cs typeface="Courier New"/>
                        </a:rPr>
                        <a:t>A</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NH</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酚酞试液</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溶液变红色</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NH</a:t>
                      </a:r>
                      <a:r>
                        <a:rPr lang="en-US" sz="2800" kern="100" baseline="-25000" dirty="0">
                          <a:effectLst/>
                          <a:latin typeface="Times New Roman"/>
                          <a:ea typeface="华文细黑"/>
                          <a:cs typeface="Courier New"/>
                        </a:rPr>
                        <a:t>3</a:t>
                      </a:r>
                      <a:r>
                        <a:rPr lang="zh-CN" sz="2800" kern="100" dirty="0">
                          <a:effectLst/>
                          <a:latin typeface="Times New Roman"/>
                          <a:ea typeface="华文细黑"/>
                          <a:cs typeface="Times New Roman"/>
                        </a:rPr>
                        <a:t>的水</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溶液显碱性</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8245331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1">
            <a:hlinkClick r:id="rId2"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 name="Rectangle 21">
            <a:hlinkClick r:id="rId3"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 name="Rectangle 21">
            <a:hlinkClick r:id="rId4"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 name="Rectangle 21">
            <a:hlinkClick r:id="rId5"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7" name="Rectangle 21">
            <a:hlinkClick r:id="rId6"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2" name="Rectangle 21">
            <a:hlinkClick r:id="rId7"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2898957376"/>
              </p:ext>
            </p:extLst>
          </p:nvPr>
        </p:nvGraphicFramePr>
        <p:xfrm>
          <a:off x="799587" y="1845618"/>
          <a:ext cx="10624211" cy="3840480"/>
        </p:xfrm>
        <a:graphic>
          <a:graphicData uri="http://schemas.openxmlformats.org/drawingml/2006/table">
            <a:tbl>
              <a:tblPr/>
              <a:tblGrid>
                <a:gridCol w="995535"/>
                <a:gridCol w="995535"/>
                <a:gridCol w="2296437"/>
                <a:gridCol w="2512873"/>
                <a:gridCol w="3823831"/>
              </a:tblGrid>
              <a:tr h="761624">
                <a:tc>
                  <a:txBody>
                    <a:bodyPr/>
                    <a:lstStyle/>
                    <a:p>
                      <a:pPr algn="ctr">
                        <a:lnSpc>
                          <a:spcPct val="150000"/>
                        </a:lnSpc>
                        <a:spcAft>
                          <a:spcPts val="0"/>
                        </a:spcAft>
                      </a:pPr>
                      <a:r>
                        <a:rPr lang="en-US" sz="2800" kern="100" dirty="0">
                          <a:effectLst/>
                          <a:latin typeface="Times New Roman"/>
                          <a:ea typeface="华文细黑"/>
                          <a:cs typeface="Courier New"/>
                        </a:rPr>
                        <a:t>B</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紫色石蕊试液</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溶液先变</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红后褪色</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r>
                        <a:rPr lang="zh-CN" sz="2800" kern="100" dirty="0">
                          <a:effectLst/>
                          <a:latin typeface="Times New Roman"/>
                          <a:ea typeface="华文细黑"/>
                          <a:cs typeface="Times New Roman"/>
                        </a:rPr>
                        <a:t>有酸性</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和漂白性</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9633">
                <a:tc>
                  <a:txBody>
                    <a:bodyPr/>
                    <a:lstStyle/>
                    <a:p>
                      <a:pPr algn="ctr">
                        <a:lnSpc>
                          <a:spcPct val="150000"/>
                        </a:lnSpc>
                        <a:spcAft>
                          <a:spcPts val="0"/>
                        </a:spcAft>
                      </a:pPr>
                      <a:r>
                        <a:rPr lang="en-US" sz="2800" kern="100">
                          <a:effectLst/>
                          <a:latin typeface="Times New Roman"/>
                          <a:ea typeface="华文细黑"/>
                          <a:cs typeface="Courier New"/>
                        </a:rPr>
                        <a:t>C</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SO</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溴水</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溶液褪色</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2</a:t>
                      </a:r>
                      <a:r>
                        <a:rPr lang="zh-CN" sz="2800" kern="100" dirty="0">
                          <a:effectLst/>
                          <a:latin typeface="Times New Roman"/>
                          <a:ea typeface="华文细黑"/>
                          <a:cs typeface="Times New Roman"/>
                        </a:rPr>
                        <a:t>气体</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具有漂白性</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9633">
                <a:tc>
                  <a:txBody>
                    <a:bodyPr/>
                    <a:lstStyle/>
                    <a:p>
                      <a:pPr algn="ctr">
                        <a:lnSpc>
                          <a:spcPct val="150000"/>
                        </a:lnSpc>
                        <a:spcAft>
                          <a:spcPts val="0"/>
                        </a:spcAft>
                      </a:pPr>
                      <a:r>
                        <a:rPr lang="en-US" sz="2800" kern="100">
                          <a:effectLst/>
                          <a:latin typeface="Times New Roman"/>
                          <a:ea typeface="华文细黑"/>
                          <a:cs typeface="Courier New"/>
                        </a:rPr>
                        <a:t>D</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X</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淀粉</a:t>
                      </a:r>
                      <a:r>
                        <a:rPr lang="en-US" sz="2800" kern="100" dirty="0" smtClean="0">
                          <a:effectLst/>
                          <a:latin typeface="Times New Roman"/>
                          <a:ea typeface="华文细黑"/>
                          <a:cs typeface="Courier New"/>
                        </a:rPr>
                        <a:t>­-KI</a:t>
                      </a:r>
                      <a:r>
                        <a:rPr lang="zh-CN" sz="2800" kern="100" dirty="0">
                          <a:effectLst/>
                          <a:latin typeface="Times New Roman"/>
                          <a:ea typeface="华文细黑"/>
                          <a:cs typeface="Times New Roman"/>
                        </a:rPr>
                        <a:t>溶液</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溶液变蓝</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X</a:t>
                      </a:r>
                      <a:r>
                        <a:rPr lang="zh-CN" sz="2800" kern="100" dirty="0">
                          <a:effectLst/>
                          <a:latin typeface="Times New Roman"/>
                          <a:ea typeface="华文细黑"/>
                          <a:cs typeface="Times New Roman"/>
                        </a:rPr>
                        <a:t>可能是</a:t>
                      </a:r>
                      <a:endParaRPr lang="zh-CN" sz="2800" kern="100" dirty="0">
                        <a:effectLst/>
                        <a:latin typeface="宋体"/>
                        <a:cs typeface="Courier New"/>
                      </a:endParaRPr>
                    </a:p>
                    <a:p>
                      <a:pPr algn="ctr">
                        <a:lnSpc>
                          <a:spcPct val="150000"/>
                        </a:lnSpc>
                        <a:spcAft>
                          <a:spcPts val="0"/>
                        </a:spcAft>
                      </a:pP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r>
                        <a:rPr lang="zh-CN" sz="2800" kern="100" dirty="0">
                          <a:effectLst/>
                          <a:latin typeface="Times New Roman"/>
                          <a:ea typeface="华文细黑"/>
                          <a:cs typeface="Times New Roman"/>
                        </a:rPr>
                        <a:t>或</a:t>
                      </a:r>
                      <a:r>
                        <a:rPr lang="en-US" sz="2800" kern="100" dirty="0">
                          <a:effectLst/>
                          <a:latin typeface="Times New Roman"/>
                          <a:ea typeface="华文细黑"/>
                          <a:cs typeface="Courier New"/>
                        </a:rPr>
                        <a:t>NO</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1" name="Rectangle 21">
            <a:hlinkClick r:id="rId8"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a:hlinkClick r:id="rId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98185561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1">
            <a:hlinkClick r:id="rId2"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 name="Rectangle 21">
            <a:hlinkClick r:id="rId3"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 name="Rectangle 21">
            <a:hlinkClick r:id="rId4"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 name="Rectangle 21">
            <a:hlinkClick r:id="rId5"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7" name="Rectangle 21">
            <a:hlinkClick r:id="rId6"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2" name="Rectangle 21">
            <a:hlinkClick r:id="rId7"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697506" y="1978015"/>
            <a:ext cx="10793813" cy="3323987"/>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宋体"/>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项，氨气的密度比空气小，应</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短入长出</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项中，</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没有酸性</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项，体现</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的还原性</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均能将</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氧化成</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宋体"/>
                <a:cs typeface="Times New Roman"/>
              </a:rPr>
              <a:t>答案</a:t>
            </a:r>
            <a:r>
              <a:rPr lang="zh-CN" altLang="zh-CN" sz="2800" kern="100" dirty="0">
                <a:latin typeface="Times New Roman"/>
                <a:ea typeface="华文细黑"/>
                <a:cs typeface="Times New Roman"/>
              </a:rPr>
              <a:t>　</a:t>
            </a:r>
            <a:r>
              <a:rPr lang="en-US" altLang="zh-CN" sz="2800" b="1" kern="100" dirty="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effectLst/>
              <a:latin typeface="宋体"/>
              <a:cs typeface="Courier New"/>
            </a:endParaRPr>
          </a:p>
        </p:txBody>
      </p:sp>
      <p:sp>
        <p:nvSpPr>
          <p:cNvPr id="11" name="Rectangle 21">
            <a:hlinkClick r:id="rId8"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857220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horizontal)">
                                      <p:cBhvr>
                                        <p:cTn id="7" dur="750"/>
                                        <p:tgtEl>
                                          <p:spTgt spid="1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blinds(horizontal)">
                                      <p:cBhvr>
                                        <p:cTn id="11" dur="750"/>
                                        <p:tgtEl>
                                          <p:spTgt spid="1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blinds(horizontal)">
                                      <p:cBhvr>
                                        <p:cTn id="15" dur="750"/>
                                        <p:tgtEl>
                                          <p:spTgt spid="1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Effect transition="in" filter="blinds(horizontal)">
                                      <p:cBhvr>
                                        <p:cTn id="19" dur="750"/>
                                        <p:tgtEl>
                                          <p:spTgt spid="1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blinds(horizontal)">
                                      <p:cBhvr>
                                        <p:cTn id="23" dur="75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1">
            <a:hlinkClick r:id="rId2"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 name="Rectangle 21">
            <a:hlinkClick r:id="rId3"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 name="Rectangle 21">
            <a:hlinkClick r:id="rId4"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 name="Rectangle 21">
            <a:hlinkClick r:id="rId5"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7" name="Rectangle 21">
            <a:hlinkClick r:id="rId6"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9" name="Rectangle 21">
            <a:hlinkClick r:id="rId7"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406574" y="981522"/>
            <a:ext cx="10793813" cy="620170"/>
          </a:xfrm>
          <a:prstGeom prst="rect">
            <a:avLst/>
          </a:prstGeom>
        </p:spPr>
        <p:txBody>
          <a:bodyPr>
            <a:spAutoFit/>
          </a:bodyPr>
          <a:lstStyle/>
          <a:p>
            <a:pPr>
              <a:lnSpc>
                <a:spcPct val="150000"/>
              </a:lnSpc>
            </a:pPr>
            <a:r>
              <a:rPr lang="en-US" altLang="zh-CN" sz="2600" kern="100" dirty="0">
                <a:latin typeface="Times New Roman"/>
                <a:ea typeface="华文细黑"/>
              </a:rPr>
              <a:t>3.(2013·</a:t>
            </a:r>
            <a:r>
              <a:rPr lang="zh-CN" altLang="zh-CN" sz="2600" kern="100" dirty="0">
                <a:latin typeface="Times New Roman"/>
                <a:ea typeface="华文细黑"/>
                <a:cs typeface="Times New Roman"/>
              </a:rPr>
              <a:t>北京理综，</a:t>
            </a:r>
            <a:r>
              <a:rPr lang="en-US" altLang="zh-CN" sz="2600" kern="100" dirty="0">
                <a:latin typeface="Times New Roman"/>
                <a:ea typeface="华文细黑"/>
              </a:rPr>
              <a:t>28)</a:t>
            </a:r>
            <a:r>
              <a:rPr lang="zh-CN" altLang="zh-CN" sz="2600" kern="100" dirty="0">
                <a:latin typeface="Times New Roman"/>
                <a:ea typeface="华文细黑"/>
                <a:cs typeface="Times New Roman"/>
              </a:rPr>
              <a:t>某学生对</a:t>
            </a:r>
            <a:r>
              <a:rPr lang="en-US" altLang="zh-CN" sz="2600" kern="100" dirty="0">
                <a:latin typeface="Times New Roman"/>
                <a:ea typeface="华文细黑"/>
              </a:rPr>
              <a:t>SO</a:t>
            </a:r>
            <a:r>
              <a:rPr lang="en-US" altLang="zh-CN" sz="2600" kern="100" baseline="-25000" dirty="0">
                <a:latin typeface="Times New Roman"/>
                <a:ea typeface="华文细黑"/>
              </a:rPr>
              <a:t>2</a:t>
            </a:r>
            <a:r>
              <a:rPr lang="zh-CN" altLang="zh-CN" sz="2600" kern="100" dirty="0">
                <a:latin typeface="Times New Roman"/>
                <a:ea typeface="华文细黑"/>
                <a:cs typeface="Times New Roman"/>
              </a:rPr>
              <a:t>与漂粉精的反应进行实验探究：</a:t>
            </a:r>
            <a:endParaRPr lang="zh-CN" altLang="en-US" sz="2600" dirty="0"/>
          </a:p>
        </p:txBody>
      </p:sp>
      <p:graphicFrame>
        <p:nvGraphicFramePr>
          <p:cNvPr id="13" name="表格 12"/>
          <p:cNvGraphicFramePr>
            <a:graphicFrameLocks noGrp="1"/>
          </p:cNvGraphicFramePr>
          <p:nvPr>
            <p:extLst>
              <p:ext uri="{D42A27DB-BD31-4B8C-83A1-F6EECF244321}">
                <p14:modId xmlns:p14="http://schemas.microsoft.com/office/powerpoint/2010/main" val="226088629"/>
              </p:ext>
            </p:extLst>
          </p:nvPr>
        </p:nvGraphicFramePr>
        <p:xfrm>
          <a:off x="478581" y="1672209"/>
          <a:ext cx="10655309" cy="5069953"/>
        </p:xfrm>
        <a:graphic>
          <a:graphicData uri="http://schemas.openxmlformats.org/drawingml/2006/table">
            <a:tbl>
              <a:tblPr/>
              <a:tblGrid>
                <a:gridCol w="5184577"/>
                <a:gridCol w="5470732"/>
              </a:tblGrid>
              <a:tr h="479588">
                <a:tc>
                  <a:txBody>
                    <a:bodyPr/>
                    <a:lstStyle/>
                    <a:p>
                      <a:pPr algn="ctr">
                        <a:lnSpc>
                          <a:spcPct val="150000"/>
                        </a:lnSpc>
                        <a:spcAft>
                          <a:spcPts val="0"/>
                        </a:spcAft>
                      </a:pPr>
                      <a:r>
                        <a:rPr lang="zh-CN" sz="2600" kern="100" dirty="0">
                          <a:effectLst/>
                          <a:latin typeface="Times New Roman"/>
                          <a:ea typeface="华文细黑"/>
                          <a:cs typeface="Times New Roman"/>
                        </a:rPr>
                        <a:t>操　作</a:t>
                      </a:r>
                      <a:endParaRPr lang="zh-CN" sz="2600" kern="100" dirty="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600" kern="100">
                          <a:effectLst/>
                          <a:latin typeface="Times New Roman"/>
                          <a:ea typeface="华文细黑"/>
                          <a:cs typeface="Times New Roman"/>
                        </a:rPr>
                        <a:t>现　象</a:t>
                      </a:r>
                      <a:endParaRPr lang="zh-CN" sz="2600" kern="10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9169">
                <a:tc>
                  <a:txBody>
                    <a:bodyPr/>
                    <a:lstStyle/>
                    <a:p>
                      <a:pPr algn="ctr">
                        <a:lnSpc>
                          <a:spcPct val="150000"/>
                        </a:lnSpc>
                        <a:spcAft>
                          <a:spcPts val="0"/>
                        </a:spcAft>
                      </a:pPr>
                      <a:r>
                        <a:rPr lang="zh-CN" sz="2600" kern="100">
                          <a:effectLst/>
                          <a:latin typeface="Times New Roman"/>
                          <a:ea typeface="华文细黑"/>
                          <a:cs typeface="Times New Roman"/>
                        </a:rPr>
                        <a:t>取</a:t>
                      </a:r>
                      <a:r>
                        <a:rPr lang="en-US" sz="2600" kern="100">
                          <a:effectLst/>
                          <a:latin typeface="Times New Roman"/>
                          <a:ea typeface="华文细黑"/>
                          <a:cs typeface="Courier New"/>
                        </a:rPr>
                        <a:t>4 g</a:t>
                      </a:r>
                      <a:r>
                        <a:rPr lang="zh-CN" sz="2600" kern="100">
                          <a:effectLst/>
                          <a:latin typeface="Times New Roman"/>
                          <a:ea typeface="华文细黑"/>
                          <a:cs typeface="Times New Roman"/>
                        </a:rPr>
                        <a:t>漂粉精固体，加入</a:t>
                      </a:r>
                      <a:r>
                        <a:rPr lang="en-US" sz="2600" kern="100">
                          <a:effectLst/>
                          <a:latin typeface="Times New Roman"/>
                          <a:ea typeface="华文细黑"/>
                          <a:cs typeface="Courier New"/>
                        </a:rPr>
                        <a:t>100 mL</a:t>
                      </a:r>
                      <a:r>
                        <a:rPr lang="zh-CN" sz="2600" kern="100">
                          <a:effectLst/>
                          <a:latin typeface="Times New Roman"/>
                          <a:ea typeface="华文细黑"/>
                          <a:cs typeface="Times New Roman"/>
                        </a:rPr>
                        <a:t>水</a:t>
                      </a:r>
                      <a:endParaRPr lang="zh-CN" sz="2600" kern="10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600" kern="100">
                          <a:effectLst/>
                          <a:latin typeface="Times New Roman"/>
                          <a:ea typeface="华文细黑"/>
                          <a:cs typeface="Times New Roman"/>
                        </a:rPr>
                        <a:t>部分固体溶解，溶液略有颜色</a:t>
                      </a:r>
                      <a:endParaRPr lang="zh-CN" sz="2600" kern="10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64096">
                <a:tc>
                  <a:txBody>
                    <a:bodyPr/>
                    <a:lstStyle/>
                    <a:p>
                      <a:pPr algn="ctr">
                        <a:lnSpc>
                          <a:spcPct val="150000"/>
                        </a:lnSpc>
                        <a:spcAft>
                          <a:spcPts val="0"/>
                        </a:spcAft>
                      </a:pPr>
                      <a:r>
                        <a:rPr lang="zh-CN" sz="2600" kern="100" dirty="0">
                          <a:effectLst/>
                          <a:latin typeface="Times New Roman"/>
                          <a:ea typeface="华文细黑"/>
                          <a:cs typeface="Times New Roman"/>
                        </a:rPr>
                        <a:t>过滤，测漂粉精溶液的</a:t>
                      </a:r>
                      <a:r>
                        <a:rPr lang="en-US" sz="2600" kern="100" dirty="0">
                          <a:effectLst/>
                          <a:latin typeface="Times New Roman"/>
                          <a:ea typeface="华文细黑"/>
                          <a:cs typeface="Courier New"/>
                        </a:rPr>
                        <a:t>pH</a:t>
                      </a:r>
                      <a:endParaRPr lang="zh-CN" sz="2600" kern="100" dirty="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kern="100">
                          <a:effectLst/>
                          <a:latin typeface="Times New Roman"/>
                          <a:ea typeface="华文细黑"/>
                          <a:cs typeface="Courier New"/>
                        </a:rPr>
                        <a:t>pH</a:t>
                      </a:r>
                      <a:r>
                        <a:rPr lang="zh-CN" sz="2600" kern="100">
                          <a:effectLst/>
                          <a:latin typeface="Times New Roman"/>
                          <a:ea typeface="华文细黑"/>
                          <a:cs typeface="Times New Roman"/>
                        </a:rPr>
                        <a:t>试纸先变蓝</a:t>
                      </a:r>
                      <a:r>
                        <a:rPr lang="en-US" sz="2600" kern="100">
                          <a:effectLst/>
                          <a:latin typeface="Times New Roman"/>
                          <a:ea typeface="华文细黑"/>
                          <a:cs typeface="Courier New"/>
                        </a:rPr>
                        <a:t>(</a:t>
                      </a:r>
                      <a:r>
                        <a:rPr lang="zh-CN" sz="2600" kern="100">
                          <a:effectLst/>
                          <a:latin typeface="Times New Roman"/>
                          <a:ea typeface="华文细黑"/>
                          <a:cs typeface="Times New Roman"/>
                        </a:rPr>
                        <a:t>约为</a:t>
                      </a:r>
                      <a:r>
                        <a:rPr lang="en-US" sz="2600" kern="100">
                          <a:effectLst/>
                          <a:latin typeface="Times New Roman"/>
                          <a:ea typeface="华文细黑"/>
                          <a:cs typeface="Courier New"/>
                        </a:rPr>
                        <a:t>12)</a:t>
                      </a:r>
                      <a:r>
                        <a:rPr lang="zh-CN" sz="2600" kern="100">
                          <a:effectLst/>
                          <a:latin typeface="Times New Roman"/>
                          <a:ea typeface="华文细黑"/>
                          <a:cs typeface="Times New Roman"/>
                        </a:rPr>
                        <a:t>，后褪色</a:t>
                      </a:r>
                      <a:endParaRPr lang="zh-CN" sz="2600" kern="10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52328">
                <a:tc>
                  <a:txBody>
                    <a:bodyPr/>
                    <a:lstStyle/>
                    <a:p>
                      <a:pPr algn="ctr">
                        <a:lnSpc>
                          <a:spcPct val="150000"/>
                        </a:lnSpc>
                        <a:spcAft>
                          <a:spcPts val="0"/>
                        </a:spcAft>
                      </a:pPr>
                      <a:endParaRPr lang="en-US" sz="2600" kern="100" dirty="0">
                        <a:effectLst/>
                        <a:latin typeface="Times New Roman"/>
                        <a:ea typeface="华文细黑"/>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600" kern="100" dirty="0">
                          <a:effectLst/>
                          <a:latin typeface="宋体"/>
                          <a:ea typeface="华文细黑"/>
                          <a:cs typeface="Times New Roman"/>
                        </a:rPr>
                        <a:t>ⅰ</a:t>
                      </a:r>
                      <a:r>
                        <a:rPr lang="en-US" sz="2600" kern="100" dirty="0">
                          <a:effectLst/>
                          <a:latin typeface="Times New Roman"/>
                          <a:ea typeface="华文细黑"/>
                          <a:cs typeface="Courier New"/>
                        </a:rPr>
                        <a:t>.</a:t>
                      </a:r>
                      <a:r>
                        <a:rPr lang="zh-CN" sz="2600" kern="100" dirty="0">
                          <a:effectLst/>
                          <a:latin typeface="Times New Roman"/>
                          <a:ea typeface="华文细黑"/>
                          <a:cs typeface="Times New Roman"/>
                        </a:rPr>
                        <a:t>液面上方出现白雾；</a:t>
                      </a:r>
                      <a:endParaRPr lang="zh-CN" sz="2600" kern="100" dirty="0">
                        <a:effectLst/>
                        <a:latin typeface="宋体"/>
                        <a:cs typeface="Courier New"/>
                      </a:endParaRPr>
                    </a:p>
                    <a:p>
                      <a:pPr algn="l">
                        <a:lnSpc>
                          <a:spcPct val="150000"/>
                        </a:lnSpc>
                        <a:spcAft>
                          <a:spcPts val="0"/>
                        </a:spcAft>
                      </a:pPr>
                      <a:r>
                        <a:rPr lang="en-US" sz="2600" kern="100" dirty="0">
                          <a:effectLst/>
                          <a:latin typeface="宋体"/>
                          <a:ea typeface="华文细黑"/>
                          <a:cs typeface="Times New Roman"/>
                        </a:rPr>
                        <a:t>ⅱ</a:t>
                      </a:r>
                      <a:r>
                        <a:rPr lang="en-US" sz="2600" kern="100" dirty="0">
                          <a:effectLst/>
                          <a:latin typeface="Times New Roman"/>
                          <a:ea typeface="华文细黑"/>
                          <a:cs typeface="Courier New"/>
                        </a:rPr>
                        <a:t>.</a:t>
                      </a:r>
                      <a:r>
                        <a:rPr lang="zh-CN" sz="2600" kern="100" dirty="0">
                          <a:effectLst/>
                          <a:latin typeface="Times New Roman"/>
                          <a:ea typeface="华文细黑"/>
                          <a:cs typeface="Times New Roman"/>
                        </a:rPr>
                        <a:t>稍后，出现浑浊，溶液变为黄绿色；</a:t>
                      </a:r>
                      <a:r>
                        <a:rPr lang="en-US" sz="2600" kern="100" dirty="0">
                          <a:effectLst/>
                          <a:latin typeface="宋体"/>
                          <a:ea typeface="华文细黑"/>
                          <a:cs typeface="Times New Roman"/>
                        </a:rPr>
                        <a:t>ⅲ</a:t>
                      </a:r>
                      <a:r>
                        <a:rPr lang="en-US" sz="2600" kern="100" dirty="0">
                          <a:effectLst/>
                          <a:latin typeface="Times New Roman"/>
                          <a:ea typeface="华文细黑"/>
                          <a:cs typeface="Courier New"/>
                        </a:rPr>
                        <a:t>.</a:t>
                      </a:r>
                      <a:r>
                        <a:rPr lang="zh-CN" sz="2600" kern="100" dirty="0">
                          <a:effectLst/>
                          <a:latin typeface="Times New Roman"/>
                          <a:ea typeface="华文细黑"/>
                          <a:cs typeface="Times New Roman"/>
                        </a:rPr>
                        <a:t>稍后，产生大量白色沉淀，黄绿色褪去</a:t>
                      </a:r>
                      <a:endParaRPr lang="zh-CN" sz="2600" kern="100" dirty="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226306" name="Picture 2" descr="E:\赵丽君  2016\一轮2016\化学\人教通用\新\ppt\665D.tif"/>
          <p:cNvPicPr>
            <a:picLocks noChangeAspect="1" noChangeArrowheads="1"/>
          </p:cNvPicPr>
          <p:nvPr/>
        </p:nvPicPr>
        <p:blipFill>
          <a:blip r:embed="rId8" r:link="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1124" y="4005858"/>
            <a:ext cx="3695930" cy="260889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21">
            <a:hlinkClick r:id="rId10"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7359982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1">
            <a:hlinkClick r:id="rId2"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 name="Rectangle 21">
            <a:hlinkClick r:id="rId3"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 name="Rectangle 21">
            <a:hlinkClick r:id="rId4"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 name="Rectangle 21">
            <a:hlinkClick r:id="rId5"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7" name="Rectangle 21">
            <a:hlinkClick r:id="rId6"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9" name="Rectangle 21">
            <a:hlinkClick r:id="rId7"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334566" y="981522"/>
            <a:ext cx="11409907" cy="4616648"/>
          </a:xfrm>
          <a:prstGeom prst="rect">
            <a:avLst/>
          </a:prstGeom>
        </p:spPr>
        <p:txBody>
          <a:bodyPr>
            <a:spAutoFit/>
          </a:bodyPr>
          <a:lstStyle/>
          <a:p>
            <a:pPr>
              <a:lnSpc>
                <a:spcPct val="150000"/>
              </a:lnSpc>
            </a:pPr>
            <a:r>
              <a:rPr lang="en-US" altLang="zh-CN" sz="2800" kern="100" dirty="0">
                <a:latin typeface="Times New Roman"/>
                <a:ea typeface="华文细黑"/>
              </a:rPr>
              <a:t>(1)Cl</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和</a:t>
            </a:r>
            <a:r>
              <a:rPr lang="en-US" altLang="zh-CN" sz="2800" kern="100" dirty="0" err="1">
                <a:latin typeface="Times New Roman"/>
                <a:ea typeface="华文细黑"/>
              </a:rPr>
              <a:t>Ca</a:t>
            </a:r>
            <a:r>
              <a:rPr lang="en-US" altLang="zh-CN" sz="2800" kern="100" dirty="0">
                <a:latin typeface="Times New Roman"/>
                <a:ea typeface="华文细黑"/>
              </a:rPr>
              <a:t>(OH)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制取漂粉精的化学方程式</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rPr>
              <a:t>_________________________</a:t>
            </a:r>
          </a:p>
          <a:p>
            <a:pPr>
              <a:lnSpc>
                <a:spcPct val="150000"/>
              </a:lnSpc>
            </a:pPr>
            <a:r>
              <a:rPr lang="en-US" altLang="zh-CN" sz="2800" kern="100" dirty="0" smtClean="0">
                <a:latin typeface="Times New Roman"/>
                <a:ea typeface="华文细黑"/>
              </a:rPr>
              <a:t>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b="1" kern="100" dirty="0">
                <a:solidFill>
                  <a:srgbClr val="0000FF"/>
                </a:solidFill>
                <a:cs typeface="Times New Roman"/>
              </a:rPr>
              <a:t>解析</a:t>
            </a:r>
            <a:r>
              <a:rPr lang="zh-CN" altLang="zh-CN" sz="2800" kern="100" dirty="0">
                <a:latin typeface="Times New Roman"/>
                <a:ea typeface="华文细黑"/>
                <a:cs typeface="Times New Roman"/>
              </a:rPr>
              <a:t>　联系氯的化合物基础知识和生产漂粉精的原理，其化学方程式：</a:t>
            </a:r>
            <a:r>
              <a:rPr lang="en-US" altLang="zh-CN" sz="2800" kern="100" dirty="0">
                <a:latin typeface="Times New Roman"/>
                <a:ea typeface="华文细黑"/>
              </a:rPr>
              <a:t>2Cl</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2Ca(OH)</a:t>
            </a:r>
            <a:r>
              <a:rPr lang="en-US" altLang="zh-CN" sz="2800" kern="100" baseline="-25000" dirty="0">
                <a:latin typeface="Times New Roman"/>
                <a:ea typeface="华文细黑"/>
              </a:rPr>
              <a:t>2</a:t>
            </a:r>
            <a:r>
              <a:rPr lang="en-US" altLang="zh-CN" sz="2800" kern="100" spc="-80" dirty="0">
                <a:latin typeface="Times New Roman"/>
                <a:ea typeface="华文细黑"/>
              </a:rPr>
              <a:t>==</a:t>
            </a:r>
            <a:r>
              <a:rPr lang="en-US" altLang="zh-CN" sz="2800" kern="100" dirty="0">
                <a:latin typeface="Times New Roman"/>
                <a:ea typeface="华文细黑"/>
              </a:rPr>
              <a:t>=CaCl</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err="1">
                <a:latin typeface="Times New Roman"/>
                <a:ea typeface="华文细黑"/>
              </a:rPr>
              <a:t>Ca</a:t>
            </a:r>
            <a:r>
              <a:rPr lang="en-US" altLang="zh-CN" sz="2800" kern="100" dirty="0">
                <a:latin typeface="Times New Roman"/>
                <a:ea typeface="华文细黑"/>
              </a:rPr>
              <a:t>(</a:t>
            </a:r>
            <a:r>
              <a:rPr lang="en-US" altLang="zh-CN" sz="2800" kern="100" dirty="0" err="1">
                <a:latin typeface="Times New Roman"/>
                <a:ea typeface="华文细黑"/>
              </a:rPr>
              <a:t>ClO</a:t>
            </a:r>
            <a:r>
              <a:rPr lang="en-US" altLang="zh-CN" sz="2800" kern="100" dirty="0">
                <a:latin typeface="Times New Roman"/>
                <a:ea typeface="华文细黑"/>
              </a:rPr>
              <a:t>)</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2H</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p>
          <a:p>
            <a:pPr lvl="0">
              <a:lnSpc>
                <a:spcPct val="150000"/>
              </a:lnSpc>
            </a:pPr>
            <a:r>
              <a:rPr lang="en-US" altLang="zh-CN" sz="2800" kern="100" dirty="0">
                <a:solidFill>
                  <a:prstClr val="black"/>
                </a:solidFill>
                <a:latin typeface="Times New Roman"/>
                <a:ea typeface="华文细黑"/>
              </a:rPr>
              <a:t>(2)pH</a:t>
            </a:r>
            <a:r>
              <a:rPr lang="zh-CN" altLang="zh-CN" sz="2800" kern="100" dirty="0">
                <a:solidFill>
                  <a:prstClr val="black"/>
                </a:solidFill>
                <a:latin typeface="Times New Roman"/>
                <a:ea typeface="华文细黑"/>
                <a:cs typeface="Times New Roman"/>
              </a:rPr>
              <a:t>试纸颜色的变化说明漂粉精溶液具有的性质是</a:t>
            </a:r>
            <a:r>
              <a:rPr lang="en-US" altLang="zh-CN" sz="2800" kern="100" dirty="0">
                <a:solidFill>
                  <a:prstClr val="black"/>
                </a:solidFill>
                <a:latin typeface="Times New Roman"/>
                <a:ea typeface="华文细黑"/>
              </a:rPr>
              <a:t>_____________</a:t>
            </a:r>
            <a:r>
              <a:rPr lang="zh-CN" altLang="zh-CN" sz="2800" kern="100" dirty="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Times New Roman"/>
            </a:endParaRPr>
          </a:p>
          <a:p>
            <a:pPr lvl="0">
              <a:lnSpc>
                <a:spcPct val="150000"/>
              </a:lnSpc>
            </a:pPr>
            <a:r>
              <a:rPr lang="zh-CN" altLang="zh-CN" sz="2800" b="1" kern="100" dirty="0">
                <a:solidFill>
                  <a:srgbClr val="0000FF"/>
                </a:solidFill>
                <a:cs typeface="Times New Roman"/>
              </a:rPr>
              <a:t>解析</a:t>
            </a:r>
            <a:r>
              <a:rPr lang="en-US" altLang="zh-CN" sz="2800" kern="100" dirty="0">
                <a:solidFill>
                  <a:prstClr val="black"/>
                </a:solidFill>
                <a:latin typeface="Times New Roman"/>
                <a:ea typeface="华文细黑"/>
              </a:rPr>
              <a:t>  pH</a:t>
            </a:r>
            <a:r>
              <a:rPr lang="zh-CN" altLang="zh-CN" sz="2800" kern="100" dirty="0">
                <a:solidFill>
                  <a:prstClr val="black"/>
                </a:solidFill>
                <a:latin typeface="Times New Roman"/>
                <a:ea typeface="华文细黑"/>
                <a:cs typeface="Times New Roman"/>
              </a:rPr>
              <a:t>试纸先变蓝，说明漂粉精溶液呈碱性，后褪色是由于</a:t>
            </a:r>
            <a:r>
              <a:rPr lang="en-US" altLang="zh-CN" sz="2800" kern="100" dirty="0" err="1">
                <a:solidFill>
                  <a:prstClr val="black"/>
                </a:solidFill>
                <a:latin typeface="Times New Roman"/>
                <a:ea typeface="华文细黑"/>
              </a:rPr>
              <a:t>ClO</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的强氧化性所致</a:t>
            </a:r>
            <a:r>
              <a:rPr lang="zh-CN" altLang="zh-CN" sz="2800" kern="100" dirty="0" smtClean="0">
                <a:solidFill>
                  <a:prstClr val="black"/>
                </a:solidFill>
                <a:latin typeface="Times New Roman"/>
                <a:ea typeface="华文细黑"/>
                <a:cs typeface="Times New Roman"/>
              </a:rPr>
              <a:t>。</a:t>
            </a:r>
            <a:endParaRPr lang="zh-CN" altLang="en-US" sz="2800" dirty="0">
              <a:solidFill>
                <a:prstClr val="black"/>
              </a:solidFill>
            </a:endParaRPr>
          </a:p>
        </p:txBody>
      </p:sp>
      <p:sp>
        <p:nvSpPr>
          <p:cNvPr id="12" name="矩形 11"/>
          <p:cNvSpPr/>
          <p:nvPr/>
        </p:nvSpPr>
        <p:spPr>
          <a:xfrm>
            <a:off x="7132664" y="1066890"/>
            <a:ext cx="4439357"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2Cl</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2Ca(OH)</a:t>
            </a:r>
            <a:r>
              <a:rPr lang="en-US" altLang="zh-CN" sz="2800" kern="100" baseline="-25000" dirty="0">
                <a:solidFill>
                  <a:schemeClr val="accent6">
                    <a:lumMod val="75000"/>
                  </a:schemeClr>
                </a:solidFill>
                <a:latin typeface="Times New Roman"/>
                <a:ea typeface="华文细黑"/>
              </a:rPr>
              <a:t>2</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=CaCl</a:t>
            </a:r>
            <a:r>
              <a:rPr lang="en-US" altLang="zh-CN" sz="2800" kern="100" baseline="-25000" dirty="0">
                <a:solidFill>
                  <a:schemeClr val="accent6">
                    <a:lumMod val="75000"/>
                  </a:schemeClr>
                </a:solidFill>
                <a:latin typeface="Times New Roman"/>
                <a:ea typeface="华文细黑"/>
              </a:rPr>
              <a:t>2</a:t>
            </a:r>
            <a:r>
              <a:rPr lang="zh-CN" altLang="zh-CN" sz="2800" kern="100" dirty="0" smtClean="0">
                <a:solidFill>
                  <a:schemeClr val="accent6">
                    <a:lumMod val="75000"/>
                  </a:schemeClr>
                </a:solidFill>
                <a:latin typeface="Times New Roman"/>
                <a:ea typeface="华文细黑"/>
                <a:cs typeface="Times New Roman"/>
              </a:rPr>
              <a:t>＋</a:t>
            </a:r>
            <a:endParaRPr lang="zh-CN" altLang="en-US" sz="2800" dirty="0">
              <a:solidFill>
                <a:schemeClr val="accent6">
                  <a:lumMod val="75000"/>
                </a:schemeClr>
              </a:solidFill>
            </a:endParaRPr>
          </a:p>
        </p:txBody>
      </p:sp>
      <p:sp>
        <p:nvSpPr>
          <p:cNvPr id="15" name="矩形 14"/>
          <p:cNvSpPr/>
          <p:nvPr/>
        </p:nvSpPr>
        <p:spPr>
          <a:xfrm>
            <a:off x="478582" y="1754446"/>
            <a:ext cx="2719014" cy="523220"/>
          </a:xfrm>
          <a:prstGeom prst="rect">
            <a:avLst/>
          </a:prstGeom>
        </p:spPr>
        <p:txBody>
          <a:bodyPr wrap="none">
            <a:spAutoFit/>
          </a:bodyPr>
          <a:lstStyle/>
          <a:p>
            <a:pPr lvl="0"/>
            <a:r>
              <a:rPr lang="en-US" altLang="zh-CN" sz="2800" kern="100" dirty="0" err="1">
                <a:solidFill>
                  <a:srgbClr val="F79646">
                    <a:lumMod val="75000"/>
                  </a:srgbClr>
                </a:solidFill>
                <a:latin typeface="Times New Roman"/>
                <a:ea typeface="华文细黑"/>
              </a:rPr>
              <a:t>Ca</a:t>
            </a:r>
            <a:r>
              <a:rPr lang="en-US" altLang="zh-CN" sz="2800" kern="100" dirty="0">
                <a:solidFill>
                  <a:srgbClr val="F79646">
                    <a:lumMod val="75000"/>
                  </a:srgbClr>
                </a:solidFill>
                <a:latin typeface="Times New Roman"/>
                <a:ea typeface="华文细黑"/>
              </a:rPr>
              <a:t>(</a:t>
            </a:r>
            <a:r>
              <a:rPr lang="en-US" altLang="zh-CN" sz="2800" kern="100" dirty="0" err="1">
                <a:solidFill>
                  <a:srgbClr val="F79646">
                    <a:lumMod val="75000"/>
                  </a:srgbClr>
                </a:solidFill>
                <a:latin typeface="Times New Roman"/>
                <a:ea typeface="华文细黑"/>
              </a:rPr>
              <a:t>ClO</a:t>
            </a:r>
            <a:r>
              <a:rPr lang="en-US" altLang="zh-CN" sz="2800" kern="100" dirty="0">
                <a:solidFill>
                  <a:srgbClr val="F79646">
                    <a:lumMod val="75000"/>
                  </a:srgbClr>
                </a:solidFill>
                <a:latin typeface="Times New Roman"/>
                <a:ea typeface="华文细黑"/>
              </a:rPr>
              <a:t>)</a:t>
            </a:r>
            <a:r>
              <a:rPr lang="en-US" altLang="zh-CN" sz="2800" kern="100" baseline="-25000" dirty="0">
                <a:solidFill>
                  <a:srgbClr val="F79646">
                    <a:lumMod val="75000"/>
                  </a:srgbClr>
                </a:solidFill>
                <a:latin typeface="Times New Roman"/>
                <a:ea typeface="华文细黑"/>
              </a:rPr>
              <a:t>2</a:t>
            </a:r>
            <a:r>
              <a:rPr lang="zh-CN" altLang="zh-CN" sz="2800" kern="100" dirty="0">
                <a:solidFill>
                  <a:srgbClr val="F79646">
                    <a:lumMod val="75000"/>
                  </a:srgbClr>
                </a:solidFill>
                <a:latin typeface="Times New Roman"/>
                <a:ea typeface="华文细黑"/>
                <a:cs typeface="Times New Roman"/>
              </a:rPr>
              <a:t>＋</a:t>
            </a:r>
            <a:r>
              <a:rPr lang="en-US" altLang="zh-CN" sz="2800" kern="100" dirty="0">
                <a:solidFill>
                  <a:srgbClr val="F79646">
                    <a:lumMod val="75000"/>
                  </a:srgbClr>
                </a:solidFill>
                <a:latin typeface="Times New Roman"/>
                <a:ea typeface="华文细黑"/>
              </a:rPr>
              <a:t>2H</a:t>
            </a:r>
            <a:r>
              <a:rPr lang="en-US" altLang="zh-CN" sz="2800" kern="100" baseline="-25000" dirty="0">
                <a:solidFill>
                  <a:srgbClr val="F79646">
                    <a:lumMod val="75000"/>
                  </a:srgbClr>
                </a:solidFill>
                <a:latin typeface="Times New Roman"/>
                <a:ea typeface="华文细黑"/>
              </a:rPr>
              <a:t>2</a:t>
            </a:r>
            <a:r>
              <a:rPr lang="en-US" altLang="zh-CN" sz="2800" kern="100" dirty="0">
                <a:solidFill>
                  <a:srgbClr val="F79646">
                    <a:lumMod val="75000"/>
                  </a:srgbClr>
                </a:solidFill>
                <a:latin typeface="Times New Roman"/>
                <a:ea typeface="华文细黑"/>
              </a:rPr>
              <a:t>O</a:t>
            </a:r>
            <a:endParaRPr lang="zh-CN" altLang="en-US" sz="2800" dirty="0">
              <a:solidFill>
                <a:srgbClr val="F79646">
                  <a:lumMod val="75000"/>
                </a:srgbClr>
              </a:solidFill>
            </a:endParaRPr>
          </a:p>
        </p:txBody>
      </p:sp>
      <p:sp>
        <p:nvSpPr>
          <p:cNvPr id="17" name="矩形 16"/>
          <p:cNvSpPr/>
          <p:nvPr/>
        </p:nvSpPr>
        <p:spPr>
          <a:xfrm>
            <a:off x="8356800" y="3659178"/>
            <a:ext cx="2339102"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碱性、漂白性</a:t>
            </a:r>
            <a:endParaRPr lang="zh-CN" altLang="en-US" sz="2800" dirty="0">
              <a:solidFill>
                <a:schemeClr val="accent6">
                  <a:lumMod val="75000"/>
                </a:schemeClr>
              </a:solidFill>
            </a:endParaRPr>
          </a:p>
        </p:txBody>
      </p:sp>
      <p:sp>
        <p:nvSpPr>
          <p:cNvPr id="14" name="Rectangle 21">
            <a:hlinkClick r:id="rId8"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301002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blinds(horizontal)">
                                      <p:cBhvr>
                                        <p:cTn id="7" dur="500"/>
                                        <p:tgtEl>
                                          <p:spTgt spid="1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1">
                                            <p:txEl>
                                              <p:pRg st="4" end="4"/>
                                            </p:txEl>
                                          </p:spTgt>
                                        </p:tgtEl>
                                        <p:attrNameLst>
                                          <p:attrName>style.visibility</p:attrName>
                                        </p:attrNameLst>
                                      </p:cBhvr>
                                      <p:to>
                                        <p:strVal val="visible"/>
                                      </p:to>
                                    </p:set>
                                    <p:animEffect transition="in" filter="blinds(horizontal)">
                                      <p:cBhvr>
                                        <p:cTn id="20" dur="500"/>
                                        <p:tgtEl>
                                          <p:spTgt spid="1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linds(horizontal)">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1">
                                            <p:txEl>
                                              <p:pRg st="2" end="2"/>
                                            </p:txEl>
                                          </p:spTgt>
                                        </p:tgtEl>
                                      </p:cBhvr>
                                    </p:animEffect>
                                    <p:set>
                                      <p:cBhvr>
                                        <p:cTn id="30" dur="1" fill="hold">
                                          <p:stCondLst>
                                            <p:cond delay="499"/>
                                          </p:stCondLst>
                                        </p:cTn>
                                        <p:tgtEl>
                                          <p:spTgt spid="11">
                                            <p:txEl>
                                              <p:pRg st="2" end="2"/>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1">
                                            <p:txEl>
                                              <p:pRg st="4" end="4"/>
                                            </p:txEl>
                                          </p:spTgt>
                                        </p:tgtEl>
                                      </p:cBhvr>
                                    </p:animEffect>
                                    <p:set>
                                      <p:cBhvr>
                                        <p:cTn id="33" dur="1" fill="hold">
                                          <p:stCondLst>
                                            <p:cond delay="499"/>
                                          </p:stCondLst>
                                        </p:cTn>
                                        <p:tgtEl>
                                          <p:spTgt spid="11">
                                            <p:txEl>
                                              <p:pRg st="4" end="4"/>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7"/>
                                        </p:tgtEl>
                                      </p:cBhvr>
                                    </p:animEffect>
                                    <p:set>
                                      <p:cBhvr>
                                        <p:cTn id="42"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8"/>
                  </p:tgtEl>
                </p:cond>
              </p:nextCondLst>
            </p:seq>
          </p:childTnLst>
        </p:cTn>
      </p:par>
    </p:tnLst>
    <p:bldLst>
      <p:bldP spid="12" grpId="0"/>
      <p:bldP spid="12" grpId="1"/>
      <p:bldP spid="15" grpId="0"/>
      <p:bldP spid="15" grpId="1"/>
      <p:bldP spid="17" grpId="0"/>
      <p:bldP spid="17" grpId="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1">
            <a:hlinkClick r:id="rId2"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 name="Rectangle 21">
            <a:hlinkClick r:id="rId3"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 name="Rectangle 21">
            <a:hlinkClick r:id="rId4"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 name="Rectangle 21">
            <a:hlinkClick r:id="rId5"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7" name="Rectangle 21">
            <a:hlinkClick r:id="rId6"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9" name="Rectangle 21">
            <a:hlinkClick r:id="rId7"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429983" y="1125538"/>
            <a:ext cx="11120877" cy="3970318"/>
          </a:xfrm>
          <a:prstGeom prst="rect">
            <a:avLst/>
          </a:prstGeom>
        </p:spPr>
        <p:txBody>
          <a:bodyPr>
            <a:spAutoFit/>
          </a:bodyPr>
          <a:lstStyle/>
          <a:p>
            <a:pPr>
              <a:lnSpc>
                <a:spcPct val="150000"/>
              </a:lnSpc>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向水中持续通入</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，未观察到白雾。推测现象</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的白雾由</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小液滴形成，进行如下实验：</a:t>
            </a:r>
            <a:endParaRPr lang="zh-CN" altLang="zh-CN" sz="1050" kern="100" dirty="0">
              <a:latin typeface="宋体"/>
              <a:cs typeface="Courier New"/>
            </a:endParaRPr>
          </a:p>
          <a:p>
            <a:pPr>
              <a:lnSpc>
                <a:spcPct val="150000"/>
              </a:lnSpc>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用湿润的碘化钾淀粉试纸检验白雾，无变化；</a:t>
            </a:r>
            <a:endParaRPr lang="zh-CN" altLang="zh-CN" sz="1050" kern="100" dirty="0">
              <a:latin typeface="宋体"/>
              <a:cs typeface="Courier New"/>
            </a:endParaRPr>
          </a:p>
          <a:p>
            <a:pPr>
              <a:lnSpc>
                <a:spcPct val="150000"/>
              </a:lnSpc>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用酸化的</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溶液检验白雾，产生白色沉淀。</a:t>
            </a:r>
            <a:endParaRPr lang="zh-CN" altLang="zh-CN" sz="1050" kern="100" dirty="0">
              <a:latin typeface="宋体"/>
              <a:cs typeface="Courier New"/>
            </a:endParaRPr>
          </a:p>
          <a:p>
            <a:pPr>
              <a:lnSpc>
                <a:spcPct val="150000"/>
              </a:lnSpc>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实验</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的目的是</a:t>
            </a:r>
            <a:r>
              <a:rPr lang="en-US" altLang="zh-CN" sz="2800" kern="100" dirty="0" smtClean="0">
                <a:latin typeface="Times New Roman"/>
                <a:ea typeface="华文细黑"/>
                <a:cs typeface="Courier New"/>
              </a:rPr>
              <a:t>________________________________________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nSpc>
                <a:spcPct val="150000"/>
              </a:lnSpc>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由实验</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不能判断白雾中含有</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，理由</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rPr>
              <a:t>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12" name="Rectangle 21">
            <a:hlinkClick r:id="rId8"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a:hlinkClick r:id="rId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72205565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1">
            <a:hlinkClick r:id="rId2" action="ppaction://hlinksldjump"/>
          </p:cNvPr>
          <p:cNvSpPr>
            <a:spLocks noChangeArrowheads="1"/>
          </p:cNvSpPr>
          <p:nvPr/>
        </p:nvSpPr>
        <p:spPr bwMode="auto">
          <a:xfrm>
            <a:off x="9471834"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 name="Rectangle 21">
            <a:hlinkClick r:id="rId3" action="ppaction://hlinksldjump"/>
          </p:cNvPr>
          <p:cNvSpPr>
            <a:spLocks noChangeArrowheads="1"/>
          </p:cNvSpPr>
          <p:nvPr/>
        </p:nvSpPr>
        <p:spPr bwMode="auto">
          <a:xfrm>
            <a:off x="9905757"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 name="Rectangle 21">
            <a:hlinkClick r:id="rId4" action="ppaction://hlinksldjump"/>
          </p:cNvPr>
          <p:cNvSpPr>
            <a:spLocks noChangeArrowheads="1"/>
          </p:cNvSpPr>
          <p:nvPr/>
        </p:nvSpPr>
        <p:spPr bwMode="auto">
          <a:xfrm>
            <a:off x="10339680"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 name="Rectangle 21">
            <a:hlinkClick r:id="rId5" action="ppaction://hlinksldjump"/>
          </p:cNvPr>
          <p:cNvSpPr>
            <a:spLocks noChangeArrowheads="1"/>
          </p:cNvSpPr>
          <p:nvPr/>
        </p:nvSpPr>
        <p:spPr bwMode="auto">
          <a:xfrm>
            <a:off x="10773603"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7" name="Rectangle 21">
            <a:hlinkClick r:id="rId6" action="ppaction://hlinksldjump"/>
          </p:cNvPr>
          <p:cNvSpPr>
            <a:spLocks noChangeArrowheads="1"/>
          </p:cNvSpPr>
          <p:nvPr/>
        </p:nvSpPr>
        <p:spPr bwMode="auto">
          <a:xfrm>
            <a:off x="11207526"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9" name="Rectangle 21">
            <a:hlinkClick r:id="rId7" action="ppaction://hlinksldjump"/>
          </p:cNvPr>
          <p:cNvSpPr>
            <a:spLocks noChangeArrowheads="1"/>
          </p:cNvSpPr>
          <p:nvPr/>
        </p:nvSpPr>
        <p:spPr bwMode="auto">
          <a:xfrm>
            <a:off x="11567566" y="261442"/>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470003" y="1197546"/>
            <a:ext cx="11457851" cy="3970318"/>
          </a:xfrm>
          <a:prstGeom prst="rect">
            <a:avLst/>
          </a:prstGeom>
        </p:spPr>
        <p:txBody>
          <a:bodyPr>
            <a:spAutoFit/>
          </a:bodyPr>
          <a:lstStyle/>
          <a:p>
            <a:pPr lvl="0" algn="just">
              <a:lnSpc>
                <a:spcPct val="150000"/>
              </a:lnSpc>
            </a:pPr>
            <a:r>
              <a:rPr lang="zh-CN" altLang="zh-CN" sz="2800" b="1" kern="100" dirty="0">
                <a:solidFill>
                  <a:srgbClr val="0000FF"/>
                </a:solidFill>
                <a:cs typeface="Times New Roman"/>
              </a:rPr>
              <a:t>解析</a:t>
            </a:r>
            <a:r>
              <a:rPr lang="en-US" altLang="zh-CN" sz="2800" kern="100" dirty="0">
                <a:solidFill>
                  <a:prstClr val="black"/>
                </a:solidFill>
                <a:latin typeface="Times New Roman"/>
                <a:ea typeface="华文细黑"/>
              </a:rPr>
              <a:t>  </a:t>
            </a:r>
            <a:r>
              <a:rPr lang="zh-CN" altLang="zh-CN" sz="2800" kern="100" dirty="0">
                <a:solidFill>
                  <a:prstClr val="black"/>
                </a:solidFill>
                <a:latin typeface="Times New Roman"/>
                <a:ea typeface="华文细黑"/>
                <a:cs typeface="Times New Roman"/>
              </a:rPr>
              <a:t>检验白雾中有无</a:t>
            </a:r>
            <a:r>
              <a:rPr lang="en-US" altLang="zh-CN" sz="2800" kern="100" dirty="0" err="1">
                <a:solidFill>
                  <a:prstClr val="black"/>
                </a:solidFill>
                <a:latin typeface="Times New Roman"/>
                <a:ea typeface="华文细黑"/>
              </a:rPr>
              <a:t>HCl</a:t>
            </a:r>
            <a:r>
              <a:rPr lang="zh-CN" altLang="zh-CN" sz="2800" kern="100" dirty="0">
                <a:solidFill>
                  <a:prstClr val="black"/>
                </a:solidFill>
                <a:latin typeface="Times New Roman"/>
                <a:ea typeface="华文细黑"/>
                <a:cs typeface="Times New Roman"/>
              </a:rPr>
              <a:t>的关键是检验出</a:t>
            </a:r>
            <a:r>
              <a:rPr lang="en-US" altLang="zh-CN" sz="2800" kern="100" dirty="0" err="1">
                <a:solidFill>
                  <a:prstClr val="black"/>
                </a:solidFill>
                <a:latin typeface="Times New Roman"/>
                <a:ea typeface="华文细黑"/>
              </a:rPr>
              <a:t>Cl</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的存在，故实验</a:t>
            </a:r>
            <a:r>
              <a:rPr lang="en-US" altLang="zh-CN" sz="2800" kern="100" dirty="0">
                <a:solidFill>
                  <a:prstClr val="black"/>
                </a:solidFill>
                <a:latin typeface="Times New Roman"/>
                <a:ea typeface="华文细黑"/>
              </a:rPr>
              <a:t>a</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b</a:t>
            </a:r>
            <a:r>
              <a:rPr lang="zh-CN" altLang="zh-CN" sz="2800" kern="100" dirty="0">
                <a:solidFill>
                  <a:prstClr val="black"/>
                </a:solidFill>
                <a:latin typeface="Times New Roman"/>
                <a:ea typeface="华文细黑"/>
                <a:cs typeface="Times New Roman"/>
              </a:rPr>
              <a:t>即围绕</a:t>
            </a:r>
            <a:r>
              <a:rPr lang="en-US" altLang="zh-CN" sz="2800" kern="100" dirty="0" err="1">
                <a:solidFill>
                  <a:prstClr val="black"/>
                </a:solidFill>
                <a:latin typeface="Times New Roman"/>
                <a:ea typeface="华文细黑"/>
              </a:rPr>
              <a:t>Cl</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的检验展开。实验</a:t>
            </a:r>
            <a:r>
              <a:rPr lang="en-US" altLang="zh-CN" sz="2800" kern="100" dirty="0">
                <a:solidFill>
                  <a:prstClr val="black"/>
                </a:solidFill>
                <a:latin typeface="Times New Roman"/>
                <a:ea typeface="华文细黑"/>
              </a:rPr>
              <a:t>a</a:t>
            </a:r>
            <a:r>
              <a:rPr lang="zh-CN" altLang="zh-CN" sz="2800" kern="100" dirty="0">
                <a:solidFill>
                  <a:prstClr val="black"/>
                </a:solidFill>
                <a:latin typeface="Times New Roman"/>
                <a:ea typeface="华文细黑"/>
                <a:cs typeface="Times New Roman"/>
              </a:rPr>
              <a:t>的目的是通过湿润的碘化钾淀粉试纸是否变蓝判断有无</a:t>
            </a:r>
            <a:r>
              <a:rPr lang="en-US" altLang="zh-CN" sz="2800" kern="100" dirty="0">
                <a:solidFill>
                  <a:prstClr val="black"/>
                </a:solidFill>
                <a:latin typeface="Times New Roman"/>
                <a:ea typeface="华文细黑"/>
              </a:rPr>
              <a:t>Cl</a:t>
            </a:r>
            <a:r>
              <a:rPr lang="en-US" altLang="zh-CN" sz="2800" kern="100" baseline="-250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的干扰。实验</a:t>
            </a:r>
            <a:r>
              <a:rPr lang="en-US" altLang="zh-CN" sz="2800" kern="100" dirty="0">
                <a:solidFill>
                  <a:prstClr val="black"/>
                </a:solidFill>
                <a:latin typeface="Times New Roman"/>
                <a:ea typeface="华文细黑"/>
              </a:rPr>
              <a:t>b</a:t>
            </a:r>
            <a:r>
              <a:rPr lang="zh-CN" altLang="zh-CN" sz="2800" kern="100" dirty="0">
                <a:solidFill>
                  <a:prstClr val="black"/>
                </a:solidFill>
                <a:latin typeface="Times New Roman"/>
                <a:ea typeface="华文细黑"/>
                <a:cs typeface="Times New Roman"/>
              </a:rPr>
              <a:t>试图通过</a:t>
            </a:r>
            <a:r>
              <a:rPr lang="en-US" altLang="zh-CN" sz="2800" kern="100" dirty="0" err="1">
                <a:solidFill>
                  <a:prstClr val="black"/>
                </a:solidFill>
                <a:latin typeface="Times New Roman"/>
                <a:ea typeface="华文细黑"/>
              </a:rPr>
              <a:t>AgCl</a:t>
            </a:r>
            <a:r>
              <a:rPr lang="zh-CN" altLang="zh-CN" sz="2800" kern="100" dirty="0">
                <a:solidFill>
                  <a:prstClr val="black"/>
                </a:solidFill>
                <a:latin typeface="Times New Roman"/>
                <a:ea typeface="华文细黑"/>
                <a:cs typeface="Times New Roman"/>
              </a:rPr>
              <a:t>的生成来检验</a:t>
            </a:r>
            <a:r>
              <a:rPr lang="en-US" altLang="zh-CN" sz="2800" kern="100" dirty="0" err="1">
                <a:solidFill>
                  <a:prstClr val="black"/>
                </a:solidFill>
                <a:latin typeface="Times New Roman"/>
                <a:ea typeface="华文细黑"/>
              </a:rPr>
              <a:t>Cl</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的存在，但应考虑到过量</a:t>
            </a:r>
            <a:r>
              <a:rPr lang="en-US" altLang="zh-CN" sz="2800" kern="100" dirty="0">
                <a:solidFill>
                  <a:prstClr val="black"/>
                </a:solidFill>
                <a:latin typeface="Times New Roman"/>
                <a:ea typeface="华文细黑"/>
              </a:rPr>
              <a:t>SO</a:t>
            </a:r>
            <a:r>
              <a:rPr lang="en-US" altLang="zh-CN" sz="2800" kern="100" baseline="-250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和酸化的</a:t>
            </a:r>
            <a:r>
              <a:rPr lang="en-US" altLang="zh-CN" sz="2800" kern="100" dirty="0">
                <a:solidFill>
                  <a:prstClr val="black"/>
                </a:solidFill>
                <a:latin typeface="Times New Roman"/>
                <a:ea typeface="华文细黑"/>
              </a:rPr>
              <a:t>AgNO</a:t>
            </a:r>
            <a:r>
              <a:rPr lang="en-US" altLang="zh-CN" sz="2800" kern="100" baseline="-25000" dirty="0">
                <a:solidFill>
                  <a:prstClr val="black"/>
                </a:solidFill>
                <a:latin typeface="Times New Roman"/>
                <a:ea typeface="华文细黑"/>
              </a:rPr>
              <a:t>3</a:t>
            </a:r>
            <a:r>
              <a:rPr lang="zh-CN" altLang="zh-CN" sz="2800" kern="100" dirty="0">
                <a:solidFill>
                  <a:prstClr val="black"/>
                </a:solidFill>
                <a:latin typeface="Times New Roman"/>
                <a:ea typeface="华文细黑"/>
                <a:cs typeface="Times New Roman"/>
              </a:rPr>
              <a:t>溶液反应生成白色沉淀。</a:t>
            </a:r>
            <a:r>
              <a:rPr lang="en-US" altLang="zh-CN" sz="2800" kern="100" dirty="0">
                <a:solidFill>
                  <a:prstClr val="black"/>
                </a:solidFill>
                <a:latin typeface="Times New Roman"/>
                <a:ea typeface="华文细黑"/>
                <a:cs typeface="Times New Roman"/>
              </a:rPr>
              <a:t> </a:t>
            </a:r>
            <a:endParaRPr lang="en-US" altLang="zh-CN" sz="2800" kern="100" dirty="0" smtClean="0">
              <a:solidFill>
                <a:prstClr val="black"/>
              </a:solidFill>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宋体"/>
                <a:cs typeface="Times New Roman"/>
              </a:rPr>
              <a:t>答案</a:t>
            </a:r>
            <a:r>
              <a:rPr lang="en-US" altLang="zh-CN" sz="2800" kern="100" dirty="0">
                <a:latin typeface="Times New Roman"/>
                <a:ea typeface="华文细黑"/>
                <a:cs typeface="Courier New"/>
              </a:rPr>
              <a:t>  </a:t>
            </a:r>
            <a:r>
              <a:rPr lang="en-US" altLang="zh-CN" sz="2800" kern="100" dirty="0">
                <a:solidFill>
                  <a:schemeClr val="accent6">
                    <a:lumMod val="75000"/>
                  </a:schemeClr>
                </a:solidFill>
                <a:latin typeface="宋体"/>
                <a:ea typeface="华文细黑"/>
                <a:cs typeface="Times New Roman"/>
              </a:rPr>
              <a:t>①</a:t>
            </a:r>
            <a:r>
              <a:rPr lang="zh-CN" altLang="zh-CN" sz="2800" kern="100" dirty="0">
                <a:solidFill>
                  <a:schemeClr val="accent6">
                    <a:lumMod val="75000"/>
                  </a:schemeClr>
                </a:solidFill>
                <a:latin typeface="Times New Roman"/>
                <a:ea typeface="华文细黑"/>
                <a:cs typeface="Times New Roman"/>
              </a:rPr>
              <a:t>检验白雾中是否含有</a:t>
            </a:r>
            <a:r>
              <a:rPr lang="en-US" altLang="zh-CN" sz="2800" kern="100" dirty="0">
                <a:solidFill>
                  <a:schemeClr val="accent6">
                    <a:lumMod val="75000"/>
                  </a:schemeClr>
                </a:solidFill>
                <a:latin typeface="Times New Roman"/>
                <a:ea typeface="华文细黑"/>
                <a:cs typeface="Courier New"/>
              </a:rPr>
              <a:t>Cl</a:t>
            </a:r>
            <a:r>
              <a:rPr lang="en-US" altLang="zh-CN" sz="2800" kern="100" baseline="-250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，排除</a:t>
            </a:r>
            <a:r>
              <a:rPr lang="en-US" altLang="zh-CN" sz="2800" kern="100" dirty="0">
                <a:solidFill>
                  <a:schemeClr val="accent6">
                    <a:lumMod val="75000"/>
                  </a:schemeClr>
                </a:solidFill>
                <a:latin typeface="Times New Roman"/>
                <a:ea typeface="华文细黑"/>
                <a:cs typeface="Courier New"/>
              </a:rPr>
              <a:t>Cl</a:t>
            </a:r>
            <a:r>
              <a:rPr lang="en-US" altLang="zh-CN" sz="2800" kern="100" baseline="-250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干扰</a:t>
            </a:r>
            <a:endParaRPr lang="zh-CN" altLang="zh-CN" sz="1050" kern="100" dirty="0">
              <a:solidFill>
                <a:schemeClr val="accent6">
                  <a:lumMod val="75000"/>
                </a:schemeClr>
              </a:solidFill>
              <a:latin typeface="宋体"/>
              <a:cs typeface="Courier New"/>
            </a:endParaRPr>
          </a:p>
          <a:p>
            <a:pPr algn="just">
              <a:lnSpc>
                <a:spcPct val="150000"/>
              </a:lnSpc>
              <a:spcAft>
                <a:spcPts val="0"/>
              </a:spcAft>
            </a:pPr>
            <a:r>
              <a:rPr lang="en-US" altLang="zh-CN" sz="2800" kern="100" dirty="0">
                <a:solidFill>
                  <a:schemeClr val="accent6">
                    <a:lumMod val="75000"/>
                  </a:schemeClr>
                </a:solidFill>
                <a:latin typeface="宋体"/>
                <a:ea typeface="华文细黑"/>
                <a:cs typeface="Times New Roman"/>
              </a:rPr>
              <a:t>②</a:t>
            </a:r>
            <a:r>
              <a:rPr lang="zh-CN" altLang="zh-CN" sz="2800" kern="100" dirty="0">
                <a:solidFill>
                  <a:schemeClr val="accent6">
                    <a:lumMod val="75000"/>
                  </a:schemeClr>
                </a:solidFill>
                <a:latin typeface="Times New Roman"/>
                <a:ea typeface="华文细黑"/>
                <a:cs typeface="Times New Roman"/>
              </a:rPr>
              <a:t>白雾中混有</a:t>
            </a:r>
            <a:r>
              <a:rPr lang="en-US" altLang="zh-CN" sz="2800" kern="100" dirty="0">
                <a:solidFill>
                  <a:schemeClr val="accent6">
                    <a:lumMod val="75000"/>
                  </a:schemeClr>
                </a:solidFill>
                <a:latin typeface="Times New Roman"/>
                <a:ea typeface="华文细黑"/>
                <a:cs typeface="Courier New"/>
              </a:rPr>
              <a:t>SO</a:t>
            </a:r>
            <a:r>
              <a:rPr lang="en-US" altLang="zh-CN" sz="2800" kern="100" baseline="-250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SO</a:t>
            </a:r>
            <a:r>
              <a:rPr lang="en-US" altLang="zh-CN" sz="2800" kern="100" baseline="-250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可与酸化的</a:t>
            </a:r>
            <a:r>
              <a:rPr lang="en-US" altLang="zh-CN" sz="2800" kern="100" dirty="0">
                <a:solidFill>
                  <a:schemeClr val="accent6">
                    <a:lumMod val="75000"/>
                  </a:schemeClr>
                </a:solidFill>
                <a:latin typeface="Times New Roman"/>
                <a:ea typeface="华文细黑"/>
                <a:cs typeface="Courier New"/>
              </a:rPr>
              <a:t>AgNO</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反应产生白色</a:t>
            </a:r>
            <a:r>
              <a:rPr lang="zh-CN" altLang="zh-CN" sz="2800" kern="100" dirty="0" smtClean="0">
                <a:solidFill>
                  <a:schemeClr val="accent6">
                    <a:lumMod val="75000"/>
                  </a:schemeClr>
                </a:solidFill>
                <a:latin typeface="Times New Roman"/>
                <a:ea typeface="华文细黑"/>
                <a:cs typeface="Times New Roman"/>
              </a:rPr>
              <a:t>沉淀</a:t>
            </a:r>
            <a:endParaRPr lang="zh-CN" altLang="zh-CN" sz="1050" kern="100" dirty="0">
              <a:solidFill>
                <a:schemeClr val="accent6">
                  <a:lumMod val="75000"/>
                </a:schemeClr>
              </a:solidFill>
              <a:latin typeface="宋体"/>
              <a:cs typeface="Courier New"/>
            </a:endParaRPr>
          </a:p>
        </p:txBody>
      </p:sp>
      <p:sp>
        <p:nvSpPr>
          <p:cNvPr id="12" name="Rectangle 21">
            <a:hlinkClick r:id="rId8" action="ppaction://hlinksldjump"/>
          </p:cNvPr>
          <p:cNvSpPr>
            <a:spLocks noChangeArrowheads="1"/>
          </p:cNvSpPr>
          <p:nvPr/>
        </p:nvSpPr>
        <p:spPr bwMode="auto">
          <a:xfrm>
            <a:off x="9037911" y="258220"/>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675214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linds(horizontal)">
                                      <p:cBhvr>
                                        <p:cTn id="7" dur="750"/>
                                        <p:tgtEl>
                                          <p:spTgt spid="11">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blinds(horizontal)">
                                      <p:cBhvr>
                                        <p:cTn id="11" dur="750"/>
                                        <p:tgtEl>
                                          <p:spTgt spid="11">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blinds(horizontal)">
                                      <p:cBhvr>
                                        <p:cTn id="15" dur="75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4867</TotalTime>
  <Words>8783</Words>
  <Application>Microsoft Office PowerPoint</Application>
  <PresentationFormat>自定义</PresentationFormat>
  <Paragraphs>1281</Paragraphs>
  <Slides>121</Slides>
  <Notes>0</Notes>
  <HiddenSlides>17</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121</vt:i4>
      </vt:variant>
    </vt:vector>
  </HeadingPairs>
  <TitlesOfParts>
    <vt:vector size="124" baseType="lpstr">
      <vt:lpstr>6_Office 主题</vt:lpstr>
      <vt:lpstr>文档</vt:lpstr>
      <vt:lpstr>Microsoft Word 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786</cp:revision>
  <dcterms:created xsi:type="dcterms:W3CDTF">2014-11-27T01:03:08Z</dcterms:created>
  <dcterms:modified xsi:type="dcterms:W3CDTF">2016-02-27T08:52:31Z</dcterms:modified>
</cp:coreProperties>
</file>